
<file path=[Content_Types].xml><?xml version="1.0" encoding="utf-8"?>
<Types xmlns="http://schemas.openxmlformats.org/package/2006/content-types">
  <Default Extension="xml" ContentType="application/xml"/>
  <Default Extension="doc" ContentType="application/msword"/>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6.xml" ContentType="application/vnd.openxmlformats-officedocument.drawingml.chart+xml"/>
  <Override PartName="/ppt/drawings/drawing1.xml" ContentType="application/vnd.openxmlformats-officedocument.drawingml.chartshape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516" r:id="rId2"/>
    <p:sldId id="512" r:id="rId3"/>
    <p:sldId id="536" r:id="rId4"/>
    <p:sldId id="558" r:id="rId5"/>
    <p:sldId id="559" r:id="rId6"/>
    <p:sldId id="560" r:id="rId7"/>
    <p:sldId id="588" r:id="rId8"/>
    <p:sldId id="575" r:id="rId9"/>
    <p:sldId id="576" r:id="rId10"/>
    <p:sldId id="577" r:id="rId11"/>
    <p:sldId id="578" r:id="rId12"/>
    <p:sldId id="579" r:id="rId13"/>
    <p:sldId id="580" r:id="rId14"/>
    <p:sldId id="581" r:id="rId15"/>
    <p:sldId id="582" r:id="rId16"/>
    <p:sldId id="583" r:id="rId17"/>
    <p:sldId id="584" r:id="rId18"/>
    <p:sldId id="585" r:id="rId19"/>
    <p:sldId id="586" r:id="rId20"/>
    <p:sldId id="587" r:id="rId21"/>
    <p:sldId id="553" r:id="rId22"/>
    <p:sldId id="556" r:id="rId23"/>
    <p:sldId id="557" r:id="rId24"/>
    <p:sldId id="535" r:id="rId25"/>
    <p:sldId id="528" r:id="rId26"/>
    <p:sldId id="529" r:id="rId27"/>
    <p:sldId id="530" r:id="rId28"/>
    <p:sldId id="531" r:id="rId29"/>
    <p:sldId id="554" r:id="rId30"/>
    <p:sldId id="589" r:id="rId31"/>
    <p:sldId id="618" r:id="rId32"/>
    <p:sldId id="593" r:id="rId33"/>
    <p:sldId id="532" r:id="rId34"/>
    <p:sldId id="537" r:id="rId35"/>
    <p:sldId id="450" r:id="rId36"/>
    <p:sldId id="449" r:id="rId37"/>
    <p:sldId id="396" r:id="rId38"/>
    <p:sldId id="467" r:id="rId39"/>
    <p:sldId id="397" r:id="rId40"/>
    <p:sldId id="398" r:id="rId41"/>
    <p:sldId id="399" r:id="rId42"/>
    <p:sldId id="400" r:id="rId43"/>
    <p:sldId id="566" r:id="rId44"/>
    <p:sldId id="567" r:id="rId45"/>
    <p:sldId id="360" r:id="rId46"/>
    <p:sldId id="401" r:id="rId47"/>
    <p:sldId id="460" r:id="rId48"/>
    <p:sldId id="403" r:id="rId49"/>
    <p:sldId id="369" r:id="rId50"/>
    <p:sldId id="438" r:id="rId51"/>
    <p:sldId id="405" r:id="rId52"/>
    <p:sldId id="406" r:id="rId53"/>
    <p:sldId id="439" r:id="rId54"/>
    <p:sldId id="407" r:id="rId55"/>
    <p:sldId id="461" r:id="rId56"/>
    <p:sldId id="452" r:id="rId57"/>
    <p:sldId id="453" r:id="rId58"/>
    <p:sldId id="454" r:id="rId59"/>
    <p:sldId id="591" r:id="rId60"/>
    <p:sldId id="613" r:id="rId61"/>
    <p:sldId id="612" r:id="rId62"/>
    <p:sldId id="614" r:id="rId63"/>
    <p:sldId id="611" r:id="rId64"/>
    <p:sldId id="513" r:id="rId65"/>
    <p:sldId id="497" r:id="rId66"/>
    <p:sldId id="499" r:id="rId67"/>
    <p:sldId id="500" r:id="rId68"/>
    <p:sldId id="501" r:id="rId69"/>
    <p:sldId id="527" r:id="rId70"/>
    <p:sldId id="504" r:id="rId71"/>
    <p:sldId id="505" r:id="rId72"/>
    <p:sldId id="525" r:id="rId73"/>
    <p:sldId id="526" r:id="rId74"/>
    <p:sldId id="519" r:id="rId75"/>
    <p:sldId id="506" r:id="rId76"/>
    <p:sldId id="456" r:id="rId77"/>
    <p:sldId id="609" r:id="rId78"/>
    <p:sldId id="606" r:id="rId79"/>
    <p:sldId id="610" r:id="rId80"/>
    <p:sldId id="608" r:id="rId81"/>
    <p:sldId id="568" r:id="rId82"/>
    <p:sldId id="515" r:id="rId83"/>
    <p:sldId id="517" r:id="rId84"/>
    <p:sldId id="463" r:id="rId85"/>
    <p:sldId id="539" r:id="rId86"/>
    <p:sldId id="540" r:id="rId87"/>
    <p:sldId id="541" r:id="rId88"/>
    <p:sldId id="542" r:id="rId89"/>
    <p:sldId id="543" r:id="rId90"/>
    <p:sldId id="544" r:id="rId91"/>
    <p:sldId id="545" r:id="rId92"/>
    <p:sldId id="546" r:id="rId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5D8F7"/>
    <a:srgbClr val="EFF0F8"/>
    <a:srgbClr val="FEEEBA"/>
    <a:srgbClr val="376092"/>
    <a:srgbClr val="323232"/>
    <a:srgbClr val="DA9694"/>
    <a:srgbClr val="F5FF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99" autoAdjust="0"/>
    <p:restoredTop sz="93191" autoAdjust="0"/>
  </p:normalViewPr>
  <p:slideViewPr>
    <p:cSldViewPr snapToGrid="0" snapToObjects="1" showGuides="1">
      <p:cViewPr>
        <p:scale>
          <a:sx n="90" d="100"/>
          <a:sy n="90" d="100"/>
        </p:scale>
        <p:origin x="1512" y="608"/>
      </p:cViewPr>
      <p:guideLst>
        <p:guide pos="2880"/>
        <p:guide orient="horz" pos="216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jvano:Desktop:yakima_table_EAR.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jvano:Desktop:yakima_table_EAR.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jvano:Desktop:yakima_table_EAR.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jvano:Desktop:2010_AGU:figures:LESFY_Updated_Figur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jvano:Desktop:2010_AGU:figures:LESFY_Updated_Figur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jvano:Documents:_RESEARCH:2012_BAMS_article:delta.v.bscd:delta.v.bcsd.v1.xlsx"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16955291630676"/>
          <c:y val="0.0852652756222337"/>
          <c:w val="0.373271782843954"/>
          <c:h val="0.599141461171466"/>
        </c:manualLayout>
      </c:layout>
      <c:barChart>
        <c:barDir val="col"/>
        <c:grouping val="clustered"/>
        <c:varyColors val="0"/>
        <c:ser>
          <c:idx val="0"/>
          <c:order val="0"/>
          <c:tx>
            <c:strRef>
              <c:f>Sheet1!$B$15</c:f>
              <c:strCache>
                <c:ptCount val="1"/>
                <c:pt idx="0">
                  <c:v>A1B</c:v>
                </c:pt>
              </c:strCache>
            </c:strRef>
          </c:tx>
          <c:spPr>
            <a:solidFill>
              <a:schemeClr val="tx2">
                <a:lumMod val="60000"/>
                <a:lumOff val="40000"/>
              </a:schemeClr>
            </a:solidFill>
            <a:effectLst/>
          </c:spPr>
          <c:invertIfNegative val="0"/>
          <c:cat>
            <c:strRef>
              <c:f>Sheet1!$A$16:$A$18</c:f>
              <c:strCache>
                <c:ptCount val="3"/>
                <c:pt idx="0">
                  <c:v>2020s</c:v>
                </c:pt>
                <c:pt idx="1">
                  <c:v>2040s</c:v>
                </c:pt>
                <c:pt idx="2">
                  <c:v>2080s</c:v>
                </c:pt>
              </c:strCache>
            </c:strRef>
          </c:cat>
          <c:val>
            <c:numRef>
              <c:f>Sheet1!$B$16:$B$18</c:f>
              <c:numCache>
                <c:formatCode>General</c:formatCode>
                <c:ptCount val="3"/>
                <c:pt idx="0">
                  <c:v>-3.0</c:v>
                </c:pt>
                <c:pt idx="1">
                  <c:v>-1.0</c:v>
                </c:pt>
                <c:pt idx="2">
                  <c:v>2.0</c:v>
                </c:pt>
              </c:numCache>
            </c:numRef>
          </c:val>
        </c:ser>
        <c:ser>
          <c:idx val="1"/>
          <c:order val="1"/>
          <c:tx>
            <c:strRef>
              <c:f>Sheet1!$C$15</c:f>
              <c:strCache>
                <c:ptCount val="1"/>
                <c:pt idx="0">
                  <c:v>B1</c:v>
                </c:pt>
              </c:strCache>
            </c:strRef>
          </c:tx>
          <c:spPr>
            <a:solidFill>
              <a:schemeClr val="accent4">
                <a:lumMod val="60000"/>
                <a:lumOff val="40000"/>
              </a:schemeClr>
            </a:solidFill>
            <a:effectLst/>
          </c:spPr>
          <c:invertIfNegative val="0"/>
          <c:cat>
            <c:strRef>
              <c:f>Sheet1!$A$16:$A$18</c:f>
              <c:strCache>
                <c:ptCount val="3"/>
                <c:pt idx="0">
                  <c:v>2020s</c:v>
                </c:pt>
                <c:pt idx="1">
                  <c:v>2040s</c:v>
                </c:pt>
                <c:pt idx="2">
                  <c:v>2080s</c:v>
                </c:pt>
              </c:strCache>
            </c:strRef>
          </c:cat>
          <c:val>
            <c:numRef>
              <c:f>Sheet1!$C$16:$C$18</c:f>
              <c:numCache>
                <c:formatCode>General</c:formatCode>
                <c:ptCount val="3"/>
                <c:pt idx="0">
                  <c:v>1.0</c:v>
                </c:pt>
                <c:pt idx="1">
                  <c:v>0.0</c:v>
                </c:pt>
                <c:pt idx="2">
                  <c:v>1.0</c:v>
                </c:pt>
              </c:numCache>
            </c:numRef>
          </c:val>
        </c:ser>
        <c:dLbls>
          <c:showLegendKey val="0"/>
          <c:showVal val="0"/>
          <c:showCatName val="0"/>
          <c:showSerName val="0"/>
          <c:showPercent val="0"/>
          <c:showBubbleSize val="0"/>
        </c:dLbls>
        <c:gapWidth val="150"/>
        <c:axId val="-2067344304"/>
        <c:axId val="-2067347152"/>
      </c:barChart>
      <c:catAx>
        <c:axId val="-2067344304"/>
        <c:scaling>
          <c:orientation val="minMax"/>
        </c:scaling>
        <c:delete val="0"/>
        <c:axPos val="b"/>
        <c:numFmt formatCode="General" sourceLinked="0"/>
        <c:majorTickMark val="out"/>
        <c:minorTickMark val="none"/>
        <c:tickLblPos val="low"/>
        <c:crossAx val="-2067347152"/>
        <c:crosses val="autoZero"/>
        <c:auto val="1"/>
        <c:lblAlgn val="ctr"/>
        <c:lblOffset val="100"/>
        <c:noMultiLvlLbl val="0"/>
      </c:catAx>
      <c:valAx>
        <c:axId val="-2067347152"/>
        <c:scaling>
          <c:orientation val="minMax"/>
          <c:max val="40.0"/>
          <c:min val="-40.0"/>
        </c:scaling>
        <c:delete val="0"/>
        <c:axPos val="l"/>
        <c:majorGridlines>
          <c:spPr>
            <a:ln>
              <a:noFill/>
            </a:ln>
          </c:spPr>
        </c:majorGridlines>
        <c:title>
          <c:tx>
            <c:rich>
              <a:bodyPr/>
              <a:lstStyle/>
              <a:p>
                <a:pPr>
                  <a:defRPr/>
                </a:pPr>
                <a:r>
                  <a:rPr lang="en-US"/>
                  <a:t>annual change in runoff (%)</a:t>
                </a:r>
              </a:p>
            </c:rich>
          </c:tx>
          <c:layout/>
          <c:overlay val="0"/>
        </c:title>
        <c:numFmt formatCode="General" sourceLinked="1"/>
        <c:majorTickMark val="out"/>
        <c:minorTickMark val="none"/>
        <c:tickLblPos val="nextTo"/>
        <c:crossAx val="-2067344304"/>
        <c:crosses val="autoZero"/>
        <c:crossBetween val="between"/>
      </c:valAx>
      <c:spPr>
        <a:ln>
          <a:solidFill>
            <a:schemeClr val="bg1">
              <a:lumMod val="50000"/>
            </a:schemeClr>
          </a:solidFill>
        </a:ln>
      </c:spPr>
    </c:plotArea>
    <c:legend>
      <c:legendPos val="r"/>
      <c:layout>
        <c:manualLayout>
          <c:xMode val="edge"/>
          <c:yMode val="edge"/>
          <c:x val="0.593973334330186"/>
          <c:y val="0.0650870839799965"/>
          <c:w val="0.11653042443449"/>
          <c:h val="0.231322043648653"/>
        </c:manualLayout>
      </c:layout>
      <c:overlay val="0"/>
      <c:spPr>
        <a:ln>
          <a:noFill/>
        </a:ln>
      </c:spPr>
    </c:legend>
    <c:plotVisOnly val="1"/>
    <c:dispBlanksAs val="gap"/>
    <c:showDLblsOverMax val="0"/>
  </c:chart>
  <c:txPr>
    <a:bodyPr/>
    <a:lstStyle/>
    <a:p>
      <a:pPr>
        <a:defRPr sz="16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04113517060367"/>
          <c:y val="0.215740813213624"/>
          <c:w val="0.57663188976378"/>
          <c:h val="0.657982283464567"/>
        </c:manualLayout>
      </c:layout>
      <c:barChart>
        <c:barDir val="col"/>
        <c:grouping val="clustered"/>
        <c:varyColors val="0"/>
        <c:ser>
          <c:idx val="0"/>
          <c:order val="0"/>
          <c:tx>
            <c:strRef>
              <c:f>Sheet1!$B$3</c:f>
              <c:strCache>
                <c:ptCount val="1"/>
                <c:pt idx="0">
                  <c:v>Water Prorationing (%)</c:v>
                </c:pt>
              </c:strCache>
            </c:strRef>
          </c:tx>
          <c:spPr>
            <a:solidFill>
              <a:schemeClr val="bg1">
                <a:lumMod val="50000"/>
              </a:schemeClr>
            </a:solidFill>
            <a:effectLst/>
          </c:spPr>
          <c:invertIfNegative val="0"/>
          <c:cat>
            <c:strRef>
              <c:f>Sheet1!$A$4:$A$7</c:f>
              <c:strCache>
                <c:ptCount val="4"/>
                <c:pt idx="0">
                  <c:v>historical</c:v>
                </c:pt>
                <c:pt idx="1">
                  <c:v>2020s</c:v>
                </c:pt>
                <c:pt idx="2">
                  <c:v>2040s</c:v>
                </c:pt>
                <c:pt idx="3">
                  <c:v>2080s</c:v>
                </c:pt>
              </c:strCache>
            </c:strRef>
          </c:cat>
          <c:val>
            <c:numRef>
              <c:f>Sheet1!$B$4:$B$7</c:f>
              <c:numCache>
                <c:formatCode>General</c:formatCode>
                <c:ptCount val="4"/>
                <c:pt idx="0">
                  <c:v>14.0</c:v>
                </c:pt>
                <c:pt idx="1">
                  <c:v>27.0</c:v>
                </c:pt>
                <c:pt idx="2">
                  <c:v>33.0</c:v>
                </c:pt>
                <c:pt idx="3">
                  <c:v>68.0</c:v>
                </c:pt>
              </c:numCache>
            </c:numRef>
          </c:val>
        </c:ser>
        <c:dLbls>
          <c:showLegendKey val="0"/>
          <c:showVal val="0"/>
          <c:showCatName val="0"/>
          <c:showSerName val="0"/>
          <c:showPercent val="0"/>
          <c:showBubbleSize val="0"/>
        </c:dLbls>
        <c:gapWidth val="150"/>
        <c:axId val="1794047792"/>
        <c:axId val="1794050768"/>
      </c:barChart>
      <c:catAx>
        <c:axId val="1794047792"/>
        <c:scaling>
          <c:orientation val="minMax"/>
        </c:scaling>
        <c:delete val="0"/>
        <c:axPos val="b"/>
        <c:numFmt formatCode="General" sourceLinked="0"/>
        <c:majorTickMark val="out"/>
        <c:minorTickMark val="none"/>
        <c:tickLblPos val="nextTo"/>
        <c:txPr>
          <a:bodyPr/>
          <a:lstStyle/>
          <a:p>
            <a:pPr>
              <a:defRPr sz="1400"/>
            </a:pPr>
            <a:endParaRPr lang="en-US"/>
          </a:p>
        </c:txPr>
        <c:crossAx val="1794050768"/>
        <c:crosses val="autoZero"/>
        <c:auto val="1"/>
        <c:lblAlgn val="ctr"/>
        <c:lblOffset val="100"/>
        <c:noMultiLvlLbl val="0"/>
      </c:catAx>
      <c:valAx>
        <c:axId val="1794050768"/>
        <c:scaling>
          <c:orientation val="minMax"/>
          <c:max val="100.0"/>
          <c:min val="0.0"/>
        </c:scaling>
        <c:delete val="0"/>
        <c:axPos val="l"/>
        <c:title>
          <c:tx>
            <c:rich>
              <a:bodyPr/>
              <a:lstStyle/>
              <a:p>
                <a:pPr>
                  <a:defRPr sz="2000" b="0"/>
                </a:pPr>
                <a:r>
                  <a:rPr lang="en-US" sz="2000" b="0"/>
                  <a:t>% of years</a:t>
                </a:r>
              </a:p>
            </c:rich>
          </c:tx>
          <c:layout/>
          <c:overlay val="0"/>
        </c:title>
        <c:numFmt formatCode="General" sourceLinked="1"/>
        <c:majorTickMark val="out"/>
        <c:minorTickMark val="none"/>
        <c:tickLblPos val="nextTo"/>
        <c:txPr>
          <a:bodyPr/>
          <a:lstStyle/>
          <a:p>
            <a:pPr>
              <a:defRPr sz="2000"/>
            </a:pPr>
            <a:endParaRPr lang="en-US"/>
          </a:p>
        </c:txPr>
        <c:crossAx val="1794047792"/>
        <c:crosses val="autoZero"/>
        <c:crossBetween val="between"/>
      </c:valAx>
      <c:spPr>
        <a:ln>
          <a:solidFill>
            <a:schemeClr val="tx1">
              <a:lumMod val="50000"/>
              <a:lumOff val="50000"/>
            </a:schemeClr>
          </a:solid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16955291630676"/>
          <c:y val="0.0852652756222337"/>
          <c:w val="0.373271782843954"/>
          <c:h val="0.599141461171466"/>
        </c:manualLayout>
      </c:layout>
      <c:barChart>
        <c:barDir val="col"/>
        <c:grouping val="clustered"/>
        <c:varyColors val="0"/>
        <c:ser>
          <c:idx val="0"/>
          <c:order val="0"/>
          <c:tx>
            <c:strRef>
              <c:f>Sheet1!$B$15</c:f>
              <c:strCache>
                <c:ptCount val="1"/>
                <c:pt idx="0">
                  <c:v>A1B</c:v>
                </c:pt>
              </c:strCache>
            </c:strRef>
          </c:tx>
          <c:spPr>
            <a:solidFill>
              <a:schemeClr val="tx2">
                <a:lumMod val="60000"/>
                <a:lumOff val="40000"/>
              </a:schemeClr>
            </a:solidFill>
            <a:effectLst/>
          </c:spPr>
          <c:invertIfNegative val="0"/>
          <c:cat>
            <c:strRef>
              <c:f>Sheet1!$A$16:$A$18</c:f>
              <c:strCache>
                <c:ptCount val="3"/>
                <c:pt idx="0">
                  <c:v>2020s</c:v>
                </c:pt>
                <c:pt idx="1">
                  <c:v>2040s</c:v>
                </c:pt>
                <c:pt idx="2">
                  <c:v>2080s</c:v>
                </c:pt>
              </c:strCache>
            </c:strRef>
          </c:cat>
          <c:val>
            <c:numRef>
              <c:f>Sheet1!$B$16:$B$18</c:f>
              <c:numCache>
                <c:formatCode>General</c:formatCode>
                <c:ptCount val="3"/>
                <c:pt idx="0">
                  <c:v>-3.0</c:v>
                </c:pt>
                <c:pt idx="1">
                  <c:v>-1.0</c:v>
                </c:pt>
                <c:pt idx="2">
                  <c:v>2.0</c:v>
                </c:pt>
              </c:numCache>
            </c:numRef>
          </c:val>
        </c:ser>
        <c:ser>
          <c:idx val="1"/>
          <c:order val="1"/>
          <c:tx>
            <c:strRef>
              <c:f>Sheet1!$C$15</c:f>
              <c:strCache>
                <c:ptCount val="1"/>
                <c:pt idx="0">
                  <c:v>B1</c:v>
                </c:pt>
              </c:strCache>
            </c:strRef>
          </c:tx>
          <c:spPr>
            <a:solidFill>
              <a:schemeClr val="accent4">
                <a:lumMod val="60000"/>
                <a:lumOff val="40000"/>
              </a:schemeClr>
            </a:solidFill>
            <a:effectLst/>
          </c:spPr>
          <c:invertIfNegative val="0"/>
          <c:cat>
            <c:strRef>
              <c:f>Sheet1!$A$16:$A$18</c:f>
              <c:strCache>
                <c:ptCount val="3"/>
                <c:pt idx="0">
                  <c:v>2020s</c:v>
                </c:pt>
                <c:pt idx="1">
                  <c:v>2040s</c:v>
                </c:pt>
                <c:pt idx="2">
                  <c:v>2080s</c:v>
                </c:pt>
              </c:strCache>
            </c:strRef>
          </c:cat>
          <c:val>
            <c:numRef>
              <c:f>Sheet1!$C$16:$C$18</c:f>
              <c:numCache>
                <c:formatCode>General</c:formatCode>
                <c:ptCount val="3"/>
                <c:pt idx="0">
                  <c:v>1.0</c:v>
                </c:pt>
                <c:pt idx="1">
                  <c:v>0.0</c:v>
                </c:pt>
                <c:pt idx="2">
                  <c:v>1.0</c:v>
                </c:pt>
              </c:numCache>
            </c:numRef>
          </c:val>
        </c:ser>
        <c:dLbls>
          <c:showLegendKey val="0"/>
          <c:showVal val="0"/>
          <c:showCatName val="0"/>
          <c:showSerName val="0"/>
          <c:showPercent val="0"/>
          <c:showBubbleSize val="0"/>
        </c:dLbls>
        <c:gapWidth val="150"/>
        <c:axId val="1794092560"/>
        <c:axId val="1794095488"/>
      </c:barChart>
      <c:catAx>
        <c:axId val="1794092560"/>
        <c:scaling>
          <c:orientation val="minMax"/>
        </c:scaling>
        <c:delete val="0"/>
        <c:axPos val="b"/>
        <c:numFmt formatCode="General" sourceLinked="0"/>
        <c:majorTickMark val="out"/>
        <c:minorTickMark val="none"/>
        <c:tickLblPos val="low"/>
        <c:crossAx val="1794095488"/>
        <c:crosses val="autoZero"/>
        <c:auto val="1"/>
        <c:lblAlgn val="ctr"/>
        <c:lblOffset val="100"/>
        <c:noMultiLvlLbl val="0"/>
      </c:catAx>
      <c:valAx>
        <c:axId val="1794095488"/>
        <c:scaling>
          <c:orientation val="minMax"/>
          <c:max val="40.0"/>
          <c:min val="-40.0"/>
        </c:scaling>
        <c:delete val="0"/>
        <c:axPos val="l"/>
        <c:majorGridlines>
          <c:spPr>
            <a:ln>
              <a:noFill/>
            </a:ln>
          </c:spPr>
        </c:majorGridlines>
        <c:title>
          <c:tx>
            <c:rich>
              <a:bodyPr/>
              <a:lstStyle/>
              <a:p>
                <a:pPr>
                  <a:defRPr/>
                </a:pPr>
                <a:r>
                  <a:rPr lang="en-US"/>
                  <a:t>annual change in runoff (%)</a:t>
                </a:r>
              </a:p>
            </c:rich>
          </c:tx>
          <c:layout/>
          <c:overlay val="0"/>
        </c:title>
        <c:numFmt formatCode="General" sourceLinked="1"/>
        <c:majorTickMark val="out"/>
        <c:minorTickMark val="none"/>
        <c:tickLblPos val="nextTo"/>
        <c:crossAx val="1794092560"/>
        <c:crosses val="autoZero"/>
        <c:crossBetween val="between"/>
      </c:valAx>
      <c:spPr>
        <a:ln>
          <a:solidFill>
            <a:schemeClr val="bg1">
              <a:lumMod val="50000"/>
            </a:schemeClr>
          </a:solidFill>
        </a:ln>
      </c:spPr>
    </c:plotArea>
    <c:legend>
      <c:legendPos val="r"/>
      <c:layout>
        <c:manualLayout>
          <c:xMode val="edge"/>
          <c:yMode val="edge"/>
          <c:x val="0.593973334330186"/>
          <c:y val="0.0650870839799965"/>
          <c:w val="0.11653042443449"/>
          <c:h val="0.231322043648653"/>
        </c:manualLayout>
      </c:layout>
      <c:overlay val="0"/>
      <c:spPr>
        <a:ln>
          <a:noFill/>
        </a:ln>
      </c:spPr>
    </c:legend>
    <c:plotVisOnly val="1"/>
    <c:dispBlanksAs val="gap"/>
    <c:showDLblsOverMax val="0"/>
  </c:chart>
  <c:txPr>
    <a:bodyPr/>
    <a:lstStyle/>
    <a:p>
      <a:pPr>
        <a:defRPr sz="16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1"/>
          <c:order val="0"/>
          <c:spPr>
            <a:solidFill>
              <a:srgbClr val="800000"/>
            </a:solidFill>
            <a:ln>
              <a:solidFill>
                <a:srgbClr val="800000"/>
              </a:solidFill>
            </a:ln>
          </c:spPr>
          <c:invertIfNegative val="0"/>
          <c:cat>
            <c:numRef>
              <c:f>'LESFY.month'!$F$7:$F$109</c:f>
              <c:numCache>
                <c:formatCode>General</c:formatCode>
                <c:ptCount val="103"/>
                <c:pt idx="0">
                  <c:v>1905.0</c:v>
                </c:pt>
                <c:pt idx="1">
                  <c:v>1906.0</c:v>
                </c:pt>
                <c:pt idx="2">
                  <c:v>1907.0</c:v>
                </c:pt>
                <c:pt idx="3">
                  <c:v>1908.0</c:v>
                </c:pt>
                <c:pt idx="4">
                  <c:v>1909.0</c:v>
                </c:pt>
                <c:pt idx="5">
                  <c:v>1910.0</c:v>
                </c:pt>
                <c:pt idx="6">
                  <c:v>1911.0</c:v>
                </c:pt>
                <c:pt idx="7">
                  <c:v>1912.0</c:v>
                </c:pt>
                <c:pt idx="8">
                  <c:v>1913.0</c:v>
                </c:pt>
                <c:pt idx="9">
                  <c:v>1914.0</c:v>
                </c:pt>
                <c:pt idx="10">
                  <c:v>1915.0</c:v>
                </c:pt>
                <c:pt idx="11">
                  <c:v>1916.0</c:v>
                </c:pt>
                <c:pt idx="12">
                  <c:v>1917.0</c:v>
                </c:pt>
                <c:pt idx="13">
                  <c:v>1918.0</c:v>
                </c:pt>
                <c:pt idx="14">
                  <c:v>1919.0</c:v>
                </c:pt>
                <c:pt idx="15">
                  <c:v>1920.0</c:v>
                </c:pt>
                <c:pt idx="16">
                  <c:v>1921.0</c:v>
                </c:pt>
                <c:pt idx="17">
                  <c:v>1922.0</c:v>
                </c:pt>
                <c:pt idx="18">
                  <c:v>1923.0</c:v>
                </c:pt>
                <c:pt idx="19">
                  <c:v>1924.0</c:v>
                </c:pt>
                <c:pt idx="20">
                  <c:v>1925.0</c:v>
                </c:pt>
                <c:pt idx="21">
                  <c:v>1926.0</c:v>
                </c:pt>
                <c:pt idx="22">
                  <c:v>1927.0</c:v>
                </c:pt>
                <c:pt idx="23">
                  <c:v>1928.0</c:v>
                </c:pt>
                <c:pt idx="24">
                  <c:v>1929.0</c:v>
                </c:pt>
                <c:pt idx="25">
                  <c:v>1930.0</c:v>
                </c:pt>
                <c:pt idx="26">
                  <c:v>1931.0</c:v>
                </c:pt>
                <c:pt idx="27">
                  <c:v>1932.0</c:v>
                </c:pt>
                <c:pt idx="28">
                  <c:v>1933.0</c:v>
                </c:pt>
                <c:pt idx="29">
                  <c:v>1934.0</c:v>
                </c:pt>
                <c:pt idx="30">
                  <c:v>1935.0</c:v>
                </c:pt>
                <c:pt idx="31">
                  <c:v>1936.0</c:v>
                </c:pt>
                <c:pt idx="32">
                  <c:v>1937.0</c:v>
                </c:pt>
                <c:pt idx="33">
                  <c:v>1938.0</c:v>
                </c:pt>
                <c:pt idx="34">
                  <c:v>1939.0</c:v>
                </c:pt>
                <c:pt idx="35">
                  <c:v>1940.0</c:v>
                </c:pt>
                <c:pt idx="36">
                  <c:v>1941.0</c:v>
                </c:pt>
                <c:pt idx="37">
                  <c:v>1942.0</c:v>
                </c:pt>
                <c:pt idx="38">
                  <c:v>1943.0</c:v>
                </c:pt>
                <c:pt idx="39">
                  <c:v>1944.0</c:v>
                </c:pt>
                <c:pt idx="40">
                  <c:v>1945.0</c:v>
                </c:pt>
                <c:pt idx="41">
                  <c:v>1946.0</c:v>
                </c:pt>
                <c:pt idx="42">
                  <c:v>1947.0</c:v>
                </c:pt>
                <c:pt idx="43">
                  <c:v>1948.0</c:v>
                </c:pt>
                <c:pt idx="44">
                  <c:v>1949.0</c:v>
                </c:pt>
                <c:pt idx="45">
                  <c:v>1950.0</c:v>
                </c:pt>
                <c:pt idx="46">
                  <c:v>1951.0</c:v>
                </c:pt>
                <c:pt idx="47">
                  <c:v>1952.0</c:v>
                </c:pt>
                <c:pt idx="48">
                  <c:v>1953.0</c:v>
                </c:pt>
                <c:pt idx="49">
                  <c:v>1954.0</c:v>
                </c:pt>
                <c:pt idx="50">
                  <c:v>1955.0</c:v>
                </c:pt>
                <c:pt idx="51">
                  <c:v>1956.0</c:v>
                </c:pt>
                <c:pt idx="52">
                  <c:v>1957.0</c:v>
                </c:pt>
                <c:pt idx="53">
                  <c:v>1958.0</c:v>
                </c:pt>
                <c:pt idx="54">
                  <c:v>1959.0</c:v>
                </c:pt>
                <c:pt idx="55">
                  <c:v>1960.0</c:v>
                </c:pt>
                <c:pt idx="56">
                  <c:v>1961.0</c:v>
                </c:pt>
                <c:pt idx="57">
                  <c:v>1962.0</c:v>
                </c:pt>
                <c:pt idx="58">
                  <c:v>1963.0</c:v>
                </c:pt>
                <c:pt idx="59">
                  <c:v>1964.0</c:v>
                </c:pt>
                <c:pt idx="60">
                  <c:v>1965.0</c:v>
                </c:pt>
                <c:pt idx="61">
                  <c:v>1966.0</c:v>
                </c:pt>
                <c:pt idx="62">
                  <c:v>1967.0</c:v>
                </c:pt>
                <c:pt idx="63">
                  <c:v>1968.0</c:v>
                </c:pt>
                <c:pt idx="64">
                  <c:v>1969.0</c:v>
                </c:pt>
                <c:pt idx="65">
                  <c:v>1970.0</c:v>
                </c:pt>
                <c:pt idx="66">
                  <c:v>1971.0</c:v>
                </c:pt>
                <c:pt idx="67">
                  <c:v>1972.0</c:v>
                </c:pt>
                <c:pt idx="68">
                  <c:v>1973.0</c:v>
                </c:pt>
                <c:pt idx="69">
                  <c:v>1974.0</c:v>
                </c:pt>
                <c:pt idx="70">
                  <c:v>1975.0</c:v>
                </c:pt>
                <c:pt idx="71">
                  <c:v>1976.0</c:v>
                </c:pt>
                <c:pt idx="72">
                  <c:v>1977.0</c:v>
                </c:pt>
                <c:pt idx="73">
                  <c:v>1978.0</c:v>
                </c:pt>
                <c:pt idx="74">
                  <c:v>1979.0</c:v>
                </c:pt>
                <c:pt idx="75">
                  <c:v>1980.0</c:v>
                </c:pt>
                <c:pt idx="76">
                  <c:v>1981.0</c:v>
                </c:pt>
                <c:pt idx="77">
                  <c:v>1982.0</c:v>
                </c:pt>
                <c:pt idx="78">
                  <c:v>1983.0</c:v>
                </c:pt>
                <c:pt idx="79">
                  <c:v>1984.0</c:v>
                </c:pt>
                <c:pt idx="80">
                  <c:v>1985.0</c:v>
                </c:pt>
                <c:pt idx="81">
                  <c:v>1986.0</c:v>
                </c:pt>
                <c:pt idx="82">
                  <c:v>1987.0</c:v>
                </c:pt>
                <c:pt idx="83">
                  <c:v>1988.0</c:v>
                </c:pt>
                <c:pt idx="84">
                  <c:v>1989.0</c:v>
                </c:pt>
                <c:pt idx="85">
                  <c:v>1990.0</c:v>
                </c:pt>
                <c:pt idx="86">
                  <c:v>1991.0</c:v>
                </c:pt>
                <c:pt idx="87">
                  <c:v>1992.0</c:v>
                </c:pt>
                <c:pt idx="88">
                  <c:v>1993.0</c:v>
                </c:pt>
                <c:pt idx="89">
                  <c:v>1994.0</c:v>
                </c:pt>
                <c:pt idx="90">
                  <c:v>1995.0</c:v>
                </c:pt>
                <c:pt idx="91">
                  <c:v>1996.0</c:v>
                </c:pt>
                <c:pt idx="92">
                  <c:v>1997.0</c:v>
                </c:pt>
                <c:pt idx="93">
                  <c:v>1998.0</c:v>
                </c:pt>
                <c:pt idx="94">
                  <c:v>1999.0</c:v>
                </c:pt>
                <c:pt idx="95">
                  <c:v>2000.0</c:v>
                </c:pt>
                <c:pt idx="96">
                  <c:v>2001.0</c:v>
                </c:pt>
                <c:pt idx="97">
                  <c:v>2002.0</c:v>
                </c:pt>
                <c:pt idx="98">
                  <c:v>2003.0</c:v>
                </c:pt>
                <c:pt idx="99">
                  <c:v>2004.0</c:v>
                </c:pt>
                <c:pt idx="100">
                  <c:v>2005.0</c:v>
                </c:pt>
                <c:pt idx="101">
                  <c:v>2006.0</c:v>
                </c:pt>
                <c:pt idx="102">
                  <c:v>2007.0</c:v>
                </c:pt>
              </c:numCache>
            </c:numRef>
          </c:cat>
          <c:val>
            <c:numRef>
              <c:f>'LESFY.month'!$H$7:$H$109</c:f>
              <c:numCache>
                <c:formatCode>General</c:formatCode>
                <c:ptCount val="103"/>
                <c:pt idx="1">
                  <c:v>23.11575308641975</c:v>
                </c:pt>
                <c:pt idx="2">
                  <c:v>25.79331975308642</c:v>
                </c:pt>
                <c:pt idx="3">
                  <c:v>14.45805185185185</c:v>
                </c:pt>
                <c:pt idx="4">
                  <c:v>27.40510123456744</c:v>
                </c:pt>
                <c:pt idx="5">
                  <c:v>18.02054938271602</c:v>
                </c:pt>
                <c:pt idx="6">
                  <c:v>19.32101481481481</c:v>
                </c:pt>
                <c:pt idx="7">
                  <c:v>22.99185802469136</c:v>
                </c:pt>
                <c:pt idx="8">
                  <c:v>17.94614814814815</c:v>
                </c:pt>
                <c:pt idx="9">
                  <c:v>26.36396666666667</c:v>
                </c:pt>
                <c:pt idx="10">
                  <c:v>16.81885432098765</c:v>
                </c:pt>
                <c:pt idx="11">
                  <c:v>24.86775925925926</c:v>
                </c:pt>
                <c:pt idx="12">
                  <c:v>28.32444938271605</c:v>
                </c:pt>
                <c:pt idx="13">
                  <c:v>19.58757654320988</c:v>
                </c:pt>
                <c:pt idx="14">
                  <c:v>15.61897160493827</c:v>
                </c:pt>
                <c:pt idx="15">
                  <c:v>27.51559382716049</c:v>
                </c:pt>
                <c:pt idx="16">
                  <c:v>27.81084320987654</c:v>
                </c:pt>
                <c:pt idx="17">
                  <c:v>22.77431604938272</c:v>
                </c:pt>
                <c:pt idx="18">
                  <c:v>23.48647777777778</c:v>
                </c:pt>
                <c:pt idx="19">
                  <c:v>17.13308271604938</c:v>
                </c:pt>
                <c:pt idx="20">
                  <c:v>17.81568271604938</c:v>
                </c:pt>
                <c:pt idx="21">
                  <c:v>18.78238271604938</c:v>
                </c:pt>
                <c:pt idx="22">
                  <c:v>24.12248395061728</c:v>
                </c:pt>
                <c:pt idx="23">
                  <c:v>20.93127777777778</c:v>
                </c:pt>
                <c:pt idx="24">
                  <c:v>26.9501037037037</c:v>
                </c:pt>
                <c:pt idx="25">
                  <c:v>18.05066666666666</c:v>
                </c:pt>
                <c:pt idx="26">
                  <c:v>10.4618925925926</c:v>
                </c:pt>
                <c:pt idx="27">
                  <c:v>21.50887160493827</c:v>
                </c:pt>
                <c:pt idx="28">
                  <c:v>15.04136049382716</c:v>
                </c:pt>
                <c:pt idx="29">
                  <c:v>7.627395061728364</c:v>
                </c:pt>
                <c:pt idx="30">
                  <c:v>15.59302345679012</c:v>
                </c:pt>
                <c:pt idx="31">
                  <c:v>18.08502592592592</c:v>
                </c:pt>
                <c:pt idx="32">
                  <c:v>17.6617975308642</c:v>
                </c:pt>
                <c:pt idx="33">
                  <c:v>22.40533209876497</c:v>
                </c:pt>
                <c:pt idx="34">
                  <c:v>13.7827925925926</c:v>
                </c:pt>
                <c:pt idx="35">
                  <c:v>12.2613037037037</c:v>
                </c:pt>
                <c:pt idx="36">
                  <c:v>24.8354037037037</c:v>
                </c:pt>
                <c:pt idx="37">
                  <c:v>21.2656</c:v>
                </c:pt>
                <c:pt idx="38">
                  <c:v>16.95234691358018</c:v>
                </c:pt>
                <c:pt idx="39">
                  <c:v>18.97459506172839</c:v>
                </c:pt>
                <c:pt idx="40">
                  <c:v>17.45744197530864</c:v>
                </c:pt>
                <c:pt idx="41">
                  <c:v>13.69809259259259</c:v>
                </c:pt>
                <c:pt idx="42">
                  <c:v>20.29566049382716</c:v>
                </c:pt>
                <c:pt idx="43">
                  <c:v>18.69048518518519</c:v>
                </c:pt>
                <c:pt idx="44">
                  <c:v>20.90565555555555</c:v>
                </c:pt>
                <c:pt idx="45">
                  <c:v>16.22273580246888</c:v>
                </c:pt>
                <c:pt idx="46">
                  <c:v>15.43937530864197</c:v>
                </c:pt>
                <c:pt idx="47">
                  <c:v>25.68570617283951</c:v>
                </c:pt>
                <c:pt idx="48">
                  <c:v>13.78446790123457</c:v>
                </c:pt>
                <c:pt idx="49">
                  <c:v>10.48901481481481</c:v>
                </c:pt>
                <c:pt idx="50">
                  <c:v>11.62210864197531</c:v>
                </c:pt>
                <c:pt idx="51">
                  <c:v>14.10725185185185</c:v>
                </c:pt>
                <c:pt idx="52">
                  <c:v>26.5443987654321</c:v>
                </c:pt>
                <c:pt idx="53">
                  <c:v>19.58334691358018</c:v>
                </c:pt>
                <c:pt idx="54">
                  <c:v>11.8495913580247</c:v>
                </c:pt>
                <c:pt idx="55">
                  <c:v>14.22735802469136</c:v>
                </c:pt>
                <c:pt idx="56">
                  <c:v>12.35834444444444</c:v>
                </c:pt>
                <c:pt idx="57">
                  <c:v>21.45383827160494</c:v>
                </c:pt>
                <c:pt idx="58">
                  <c:v>10.9146913580247</c:v>
                </c:pt>
                <c:pt idx="59">
                  <c:v>13.41183456790123</c:v>
                </c:pt>
                <c:pt idx="60">
                  <c:v>24.53707037037037</c:v>
                </c:pt>
                <c:pt idx="61">
                  <c:v>13.18499259259259</c:v>
                </c:pt>
                <c:pt idx="62">
                  <c:v>14.40843209876543</c:v>
                </c:pt>
                <c:pt idx="63">
                  <c:v>16.96287901234568</c:v>
                </c:pt>
                <c:pt idx="64">
                  <c:v>18.85451728395062</c:v>
                </c:pt>
                <c:pt idx="65">
                  <c:v>18.94337777777778</c:v>
                </c:pt>
                <c:pt idx="66">
                  <c:v>19.08777160493827</c:v>
                </c:pt>
                <c:pt idx="67">
                  <c:v>16.25218271604938</c:v>
                </c:pt>
                <c:pt idx="68">
                  <c:v>23.07380864197531</c:v>
                </c:pt>
                <c:pt idx="69">
                  <c:v>16.45227777777778</c:v>
                </c:pt>
                <c:pt idx="70">
                  <c:v>21.04944814814814</c:v>
                </c:pt>
                <c:pt idx="71">
                  <c:v>13.87332962962963</c:v>
                </c:pt>
                <c:pt idx="72">
                  <c:v>6.71944938271605</c:v>
                </c:pt>
                <c:pt idx="73">
                  <c:v>18.94993086419753</c:v>
                </c:pt>
                <c:pt idx="74">
                  <c:v>22.16032222222222</c:v>
                </c:pt>
                <c:pt idx="75">
                  <c:v>22.04942098765432</c:v>
                </c:pt>
                <c:pt idx="76">
                  <c:v>11.04441728395062</c:v>
                </c:pt>
                <c:pt idx="77">
                  <c:v>21.64237283950617</c:v>
                </c:pt>
                <c:pt idx="78">
                  <c:v>30.15618765432098</c:v>
                </c:pt>
                <c:pt idx="79">
                  <c:v>31.38980617283951</c:v>
                </c:pt>
                <c:pt idx="80">
                  <c:v>25.86346296296296</c:v>
                </c:pt>
                <c:pt idx="81">
                  <c:v>28.62611111111111</c:v>
                </c:pt>
                <c:pt idx="82">
                  <c:v>19.23431481481482</c:v>
                </c:pt>
                <c:pt idx="83">
                  <c:v>14.12542098765432</c:v>
                </c:pt>
                <c:pt idx="84">
                  <c:v>12.36403827160494</c:v>
                </c:pt>
                <c:pt idx="85">
                  <c:v>11.793687654321</c:v>
                </c:pt>
                <c:pt idx="86">
                  <c:v>15.11652592592593</c:v>
                </c:pt>
                <c:pt idx="87">
                  <c:v>13.43535432098765</c:v>
                </c:pt>
                <c:pt idx="88">
                  <c:v>22.73887037037037</c:v>
                </c:pt>
                <c:pt idx="89">
                  <c:v>13.0867012345679</c:v>
                </c:pt>
                <c:pt idx="90">
                  <c:v>25.21683333333332</c:v>
                </c:pt>
                <c:pt idx="91">
                  <c:v>18.00005432098765</c:v>
                </c:pt>
                <c:pt idx="92">
                  <c:v>26.8618975308642</c:v>
                </c:pt>
                <c:pt idx="93">
                  <c:v>20.74329259259258</c:v>
                </c:pt>
                <c:pt idx="94">
                  <c:v>20.01984567901235</c:v>
                </c:pt>
                <c:pt idx="95">
                  <c:v>13.40717901234568</c:v>
                </c:pt>
                <c:pt idx="96">
                  <c:v>13.30956049382716</c:v>
                </c:pt>
                <c:pt idx="97">
                  <c:v>7.68162962962963</c:v>
                </c:pt>
                <c:pt idx="98">
                  <c:v>13.02294938271605</c:v>
                </c:pt>
                <c:pt idx="99">
                  <c:v>12.14411851851852</c:v>
                </c:pt>
                <c:pt idx="100">
                  <c:v>20.92759259259259</c:v>
                </c:pt>
                <c:pt idx="101">
                  <c:v>16.06530246913578</c:v>
                </c:pt>
                <c:pt idx="102">
                  <c:v>13.86732716049383</c:v>
                </c:pt>
              </c:numCache>
            </c:numRef>
          </c:val>
        </c:ser>
        <c:dLbls>
          <c:showLegendKey val="0"/>
          <c:showVal val="0"/>
          <c:showCatName val="0"/>
          <c:showSerName val="0"/>
          <c:showPercent val="0"/>
          <c:showBubbleSize val="0"/>
        </c:dLbls>
        <c:gapWidth val="150"/>
        <c:axId val="2132693120"/>
        <c:axId val="2132242336"/>
      </c:barChart>
      <c:catAx>
        <c:axId val="2132693120"/>
        <c:scaling>
          <c:orientation val="minMax"/>
        </c:scaling>
        <c:delete val="0"/>
        <c:axPos val="b"/>
        <c:numFmt formatCode="General" sourceLinked="1"/>
        <c:majorTickMark val="out"/>
        <c:minorTickMark val="none"/>
        <c:tickLblPos val="nextTo"/>
        <c:txPr>
          <a:bodyPr/>
          <a:lstStyle/>
          <a:p>
            <a:pPr>
              <a:defRPr sz="1500" b="1" i="0">
                <a:solidFill>
                  <a:schemeClr val="bg1"/>
                </a:solidFill>
              </a:defRPr>
            </a:pPr>
            <a:endParaRPr lang="en-US"/>
          </a:p>
        </c:txPr>
        <c:crossAx val="2132242336"/>
        <c:crosses val="autoZero"/>
        <c:auto val="1"/>
        <c:lblAlgn val="ctr"/>
        <c:lblOffset val="100"/>
        <c:tickLblSkip val="10"/>
        <c:tickMarkSkip val="1"/>
        <c:noMultiLvlLbl val="0"/>
      </c:catAx>
      <c:valAx>
        <c:axId val="2132242336"/>
        <c:scaling>
          <c:orientation val="minMax"/>
        </c:scaling>
        <c:delete val="0"/>
        <c:axPos val="l"/>
        <c:majorGridlines>
          <c:spPr>
            <a:ln>
              <a:noFill/>
            </a:ln>
          </c:spPr>
        </c:majorGridlines>
        <c:numFmt formatCode="General" sourceLinked="1"/>
        <c:majorTickMark val="out"/>
        <c:minorTickMark val="none"/>
        <c:tickLblPos val="nextTo"/>
        <c:txPr>
          <a:bodyPr/>
          <a:lstStyle/>
          <a:p>
            <a:pPr>
              <a:defRPr sz="1500" b="1" i="0">
                <a:solidFill>
                  <a:schemeClr val="bg1"/>
                </a:solidFill>
              </a:defRPr>
            </a:pPr>
            <a:endParaRPr lang="en-US"/>
          </a:p>
        </c:txPr>
        <c:crossAx val="2132693120"/>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spPr>
            <a:ln w="19050">
              <a:solidFill>
                <a:srgbClr val="0000FF"/>
              </a:solidFill>
              <a:prstDash val="sysDash"/>
            </a:ln>
          </c:spPr>
          <c:marker>
            <c:symbol val="none"/>
          </c:marker>
          <c:dPt>
            <c:idx val="1"/>
            <c:bubble3D val="0"/>
            <c:spPr>
              <a:ln w="19050">
                <a:noFill/>
                <a:prstDash val="sysDash"/>
              </a:ln>
            </c:spPr>
          </c:dPt>
          <c:cat>
            <c:numRef>
              <c:f>'LESFY.month'!$F$7:$F$109</c:f>
              <c:numCache>
                <c:formatCode>General</c:formatCode>
                <c:ptCount val="103"/>
                <c:pt idx="0">
                  <c:v>1905.0</c:v>
                </c:pt>
                <c:pt idx="1">
                  <c:v>1906.0</c:v>
                </c:pt>
                <c:pt idx="2">
                  <c:v>1907.0</c:v>
                </c:pt>
                <c:pt idx="3">
                  <c:v>1908.0</c:v>
                </c:pt>
                <c:pt idx="4">
                  <c:v>1909.0</c:v>
                </c:pt>
                <c:pt idx="5">
                  <c:v>1910.0</c:v>
                </c:pt>
                <c:pt idx="6">
                  <c:v>1911.0</c:v>
                </c:pt>
                <c:pt idx="7">
                  <c:v>1912.0</c:v>
                </c:pt>
                <c:pt idx="8">
                  <c:v>1913.0</c:v>
                </c:pt>
                <c:pt idx="9">
                  <c:v>1914.0</c:v>
                </c:pt>
                <c:pt idx="10">
                  <c:v>1915.0</c:v>
                </c:pt>
                <c:pt idx="11">
                  <c:v>1916.0</c:v>
                </c:pt>
                <c:pt idx="12">
                  <c:v>1917.0</c:v>
                </c:pt>
                <c:pt idx="13">
                  <c:v>1918.0</c:v>
                </c:pt>
                <c:pt idx="14">
                  <c:v>1919.0</c:v>
                </c:pt>
                <c:pt idx="15">
                  <c:v>1920.0</c:v>
                </c:pt>
                <c:pt idx="16">
                  <c:v>1921.0</c:v>
                </c:pt>
                <c:pt idx="17">
                  <c:v>1922.0</c:v>
                </c:pt>
                <c:pt idx="18">
                  <c:v>1923.0</c:v>
                </c:pt>
                <c:pt idx="19">
                  <c:v>1924.0</c:v>
                </c:pt>
                <c:pt idx="20">
                  <c:v>1925.0</c:v>
                </c:pt>
                <c:pt idx="21">
                  <c:v>1926.0</c:v>
                </c:pt>
                <c:pt idx="22">
                  <c:v>1927.0</c:v>
                </c:pt>
                <c:pt idx="23">
                  <c:v>1928.0</c:v>
                </c:pt>
                <c:pt idx="24">
                  <c:v>1929.0</c:v>
                </c:pt>
                <c:pt idx="25">
                  <c:v>1930.0</c:v>
                </c:pt>
                <c:pt idx="26">
                  <c:v>1931.0</c:v>
                </c:pt>
                <c:pt idx="27">
                  <c:v>1932.0</c:v>
                </c:pt>
                <c:pt idx="28">
                  <c:v>1933.0</c:v>
                </c:pt>
                <c:pt idx="29">
                  <c:v>1934.0</c:v>
                </c:pt>
                <c:pt idx="30">
                  <c:v>1935.0</c:v>
                </c:pt>
                <c:pt idx="31">
                  <c:v>1936.0</c:v>
                </c:pt>
                <c:pt idx="32">
                  <c:v>1937.0</c:v>
                </c:pt>
                <c:pt idx="33">
                  <c:v>1938.0</c:v>
                </c:pt>
                <c:pt idx="34">
                  <c:v>1939.0</c:v>
                </c:pt>
                <c:pt idx="35">
                  <c:v>1940.0</c:v>
                </c:pt>
                <c:pt idx="36">
                  <c:v>1941.0</c:v>
                </c:pt>
                <c:pt idx="37">
                  <c:v>1942.0</c:v>
                </c:pt>
                <c:pt idx="38">
                  <c:v>1943.0</c:v>
                </c:pt>
                <c:pt idx="39">
                  <c:v>1944.0</c:v>
                </c:pt>
                <c:pt idx="40">
                  <c:v>1945.0</c:v>
                </c:pt>
                <c:pt idx="41">
                  <c:v>1946.0</c:v>
                </c:pt>
                <c:pt idx="42">
                  <c:v>1947.0</c:v>
                </c:pt>
                <c:pt idx="43">
                  <c:v>1948.0</c:v>
                </c:pt>
                <c:pt idx="44">
                  <c:v>1949.0</c:v>
                </c:pt>
                <c:pt idx="45">
                  <c:v>1950.0</c:v>
                </c:pt>
                <c:pt idx="46">
                  <c:v>1951.0</c:v>
                </c:pt>
                <c:pt idx="47">
                  <c:v>1952.0</c:v>
                </c:pt>
                <c:pt idx="48">
                  <c:v>1953.0</c:v>
                </c:pt>
                <c:pt idx="49">
                  <c:v>1954.0</c:v>
                </c:pt>
                <c:pt idx="50">
                  <c:v>1955.0</c:v>
                </c:pt>
                <c:pt idx="51">
                  <c:v>1956.0</c:v>
                </c:pt>
                <c:pt idx="52">
                  <c:v>1957.0</c:v>
                </c:pt>
                <c:pt idx="53">
                  <c:v>1958.0</c:v>
                </c:pt>
                <c:pt idx="54">
                  <c:v>1959.0</c:v>
                </c:pt>
                <c:pt idx="55">
                  <c:v>1960.0</c:v>
                </c:pt>
                <c:pt idx="56">
                  <c:v>1961.0</c:v>
                </c:pt>
                <c:pt idx="57">
                  <c:v>1962.0</c:v>
                </c:pt>
                <c:pt idx="58">
                  <c:v>1963.0</c:v>
                </c:pt>
                <c:pt idx="59">
                  <c:v>1964.0</c:v>
                </c:pt>
                <c:pt idx="60">
                  <c:v>1965.0</c:v>
                </c:pt>
                <c:pt idx="61">
                  <c:v>1966.0</c:v>
                </c:pt>
                <c:pt idx="62">
                  <c:v>1967.0</c:v>
                </c:pt>
                <c:pt idx="63">
                  <c:v>1968.0</c:v>
                </c:pt>
                <c:pt idx="64">
                  <c:v>1969.0</c:v>
                </c:pt>
                <c:pt idx="65">
                  <c:v>1970.0</c:v>
                </c:pt>
                <c:pt idx="66">
                  <c:v>1971.0</c:v>
                </c:pt>
                <c:pt idx="67">
                  <c:v>1972.0</c:v>
                </c:pt>
                <c:pt idx="68">
                  <c:v>1973.0</c:v>
                </c:pt>
                <c:pt idx="69">
                  <c:v>1974.0</c:v>
                </c:pt>
                <c:pt idx="70">
                  <c:v>1975.0</c:v>
                </c:pt>
                <c:pt idx="71">
                  <c:v>1976.0</c:v>
                </c:pt>
                <c:pt idx="72">
                  <c:v>1977.0</c:v>
                </c:pt>
                <c:pt idx="73">
                  <c:v>1978.0</c:v>
                </c:pt>
                <c:pt idx="74">
                  <c:v>1979.0</c:v>
                </c:pt>
                <c:pt idx="75">
                  <c:v>1980.0</c:v>
                </c:pt>
                <c:pt idx="76">
                  <c:v>1981.0</c:v>
                </c:pt>
                <c:pt idx="77">
                  <c:v>1982.0</c:v>
                </c:pt>
                <c:pt idx="78">
                  <c:v>1983.0</c:v>
                </c:pt>
                <c:pt idx="79">
                  <c:v>1984.0</c:v>
                </c:pt>
                <c:pt idx="80">
                  <c:v>1985.0</c:v>
                </c:pt>
                <c:pt idx="81">
                  <c:v>1986.0</c:v>
                </c:pt>
                <c:pt idx="82">
                  <c:v>1987.0</c:v>
                </c:pt>
                <c:pt idx="83">
                  <c:v>1988.0</c:v>
                </c:pt>
                <c:pt idx="84">
                  <c:v>1989.0</c:v>
                </c:pt>
                <c:pt idx="85">
                  <c:v>1990.0</c:v>
                </c:pt>
                <c:pt idx="86">
                  <c:v>1991.0</c:v>
                </c:pt>
                <c:pt idx="87">
                  <c:v>1992.0</c:v>
                </c:pt>
                <c:pt idx="88">
                  <c:v>1993.0</c:v>
                </c:pt>
                <c:pt idx="89">
                  <c:v>1994.0</c:v>
                </c:pt>
                <c:pt idx="90">
                  <c:v>1995.0</c:v>
                </c:pt>
                <c:pt idx="91">
                  <c:v>1996.0</c:v>
                </c:pt>
                <c:pt idx="92">
                  <c:v>1997.0</c:v>
                </c:pt>
                <c:pt idx="93">
                  <c:v>1998.0</c:v>
                </c:pt>
                <c:pt idx="94">
                  <c:v>1999.0</c:v>
                </c:pt>
                <c:pt idx="95">
                  <c:v>2000.0</c:v>
                </c:pt>
                <c:pt idx="96">
                  <c:v>2001.0</c:v>
                </c:pt>
                <c:pt idx="97">
                  <c:v>2002.0</c:v>
                </c:pt>
                <c:pt idx="98">
                  <c:v>2003.0</c:v>
                </c:pt>
                <c:pt idx="99">
                  <c:v>2004.0</c:v>
                </c:pt>
                <c:pt idx="100">
                  <c:v>2005.0</c:v>
                </c:pt>
                <c:pt idx="101">
                  <c:v>2006.0</c:v>
                </c:pt>
                <c:pt idx="102">
                  <c:v>2007.0</c:v>
                </c:pt>
              </c:numCache>
            </c:numRef>
          </c:cat>
          <c:val>
            <c:numRef>
              <c:f>'LESFY.month'!$I$7:$I$109</c:f>
              <c:numCache>
                <c:formatCode>General</c:formatCode>
                <c:ptCount val="103"/>
                <c:pt idx="1">
                  <c:v>23.11575308641975</c:v>
                </c:pt>
                <c:pt idx="2">
                  <c:v>24.45453641975308</c:v>
                </c:pt>
                <c:pt idx="3">
                  <c:v>21.12237489711934</c:v>
                </c:pt>
                <c:pt idx="4">
                  <c:v>22.69305648148148</c:v>
                </c:pt>
                <c:pt idx="5">
                  <c:v>21.75855506172839</c:v>
                </c:pt>
                <c:pt idx="6">
                  <c:v>21.35229835390946</c:v>
                </c:pt>
                <c:pt idx="7">
                  <c:v>21.58652116402116</c:v>
                </c:pt>
                <c:pt idx="8">
                  <c:v>21.13147453703704</c:v>
                </c:pt>
                <c:pt idx="9">
                  <c:v>21.71286255144033</c:v>
                </c:pt>
                <c:pt idx="10">
                  <c:v>21.22346172839506</c:v>
                </c:pt>
                <c:pt idx="11">
                  <c:v>21.55476150392817</c:v>
                </c:pt>
                <c:pt idx="12">
                  <c:v>22.11890216049383</c:v>
                </c:pt>
                <c:pt idx="13">
                  <c:v>21.92418480531814</c:v>
                </c:pt>
                <c:pt idx="14">
                  <c:v>21.47381243386243</c:v>
                </c:pt>
                <c:pt idx="15">
                  <c:v>21.87659786008231</c:v>
                </c:pt>
                <c:pt idx="16">
                  <c:v>22.24748819444444</c:v>
                </c:pt>
                <c:pt idx="17">
                  <c:v>22.27847806826434</c:v>
                </c:pt>
                <c:pt idx="18">
                  <c:v>22.34558916323731</c:v>
                </c:pt>
                <c:pt idx="19">
                  <c:v>22.07124671864847</c:v>
                </c:pt>
                <c:pt idx="20">
                  <c:v>21.85846851851852</c:v>
                </c:pt>
                <c:pt idx="21">
                  <c:v>21.71198824221046</c:v>
                </c:pt>
                <c:pt idx="22">
                  <c:v>21.82155622895623</c:v>
                </c:pt>
                <c:pt idx="23">
                  <c:v>21.78284847020932</c:v>
                </c:pt>
                <c:pt idx="24">
                  <c:v>21.99815077160494</c:v>
                </c:pt>
                <c:pt idx="25">
                  <c:v>21.8402514074074</c:v>
                </c:pt>
                <c:pt idx="26">
                  <c:v>21.40262222222176</c:v>
                </c:pt>
                <c:pt idx="27">
                  <c:v>21.40655738454504</c:v>
                </c:pt>
                <c:pt idx="28">
                  <c:v>21.17922892416225</c:v>
                </c:pt>
                <c:pt idx="29">
                  <c:v>20.71192430821626</c:v>
                </c:pt>
                <c:pt idx="30">
                  <c:v>20.54129427983538</c:v>
                </c:pt>
                <c:pt idx="31">
                  <c:v>20.46205981680605</c:v>
                </c:pt>
                <c:pt idx="32">
                  <c:v>20.37455162037037</c:v>
                </c:pt>
                <c:pt idx="33">
                  <c:v>20.43609042274597</c:v>
                </c:pt>
                <c:pt idx="34">
                  <c:v>20.24040519244735</c:v>
                </c:pt>
                <c:pt idx="35">
                  <c:v>20.01243086419753</c:v>
                </c:pt>
                <c:pt idx="36">
                  <c:v>20.14640233196148</c:v>
                </c:pt>
                <c:pt idx="37">
                  <c:v>20.17665091758425</c:v>
                </c:pt>
                <c:pt idx="38">
                  <c:v>20.09180081221572</c:v>
                </c:pt>
                <c:pt idx="39">
                  <c:v>20.06315451092118</c:v>
                </c:pt>
                <c:pt idx="40">
                  <c:v>19.99801169753086</c:v>
                </c:pt>
                <c:pt idx="41">
                  <c:v>19.84435513399578</c:v>
                </c:pt>
                <c:pt idx="42">
                  <c:v>19.85510049970605</c:v>
                </c:pt>
                <c:pt idx="43">
                  <c:v>19.82801642262417</c:v>
                </c:pt>
                <c:pt idx="44">
                  <c:v>19.85250822109989</c:v>
                </c:pt>
                <c:pt idx="45">
                  <c:v>19.77184661179698</c:v>
                </c:pt>
                <c:pt idx="46">
                  <c:v>19.67766245303274</c:v>
                </c:pt>
                <c:pt idx="47">
                  <c:v>19.80549317047544</c:v>
                </c:pt>
                <c:pt idx="48">
                  <c:v>19.68005514403292</c:v>
                </c:pt>
                <c:pt idx="49">
                  <c:v>19.49248289241622</c:v>
                </c:pt>
                <c:pt idx="50">
                  <c:v>19.33507540740741</c:v>
                </c:pt>
                <c:pt idx="51">
                  <c:v>19.23256906318083</c:v>
                </c:pt>
                <c:pt idx="52">
                  <c:v>19.37318117283951</c:v>
                </c:pt>
                <c:pt idx="53">
                  <c:v>19.37714656417424</c:v>
                </c:pt>
                <c:pt idx="54">
                  <c:v>19.23774739368999</c:v>
                </c:pt>
                <c:pt idx="55">
                  <c:v>19.14664940516272</c:v>
                </c:pt>
                <c:pt idx="56">
                  <c:v>19.02542967372088</c:v>
                </c:pt>
                <c:pt idx="57">
                  <c:v>19.06803333333287</c:v>
                </c:pt>
                <c:pt idx="58">
                  <c:v>18.92745847169008</c:v>
                </c:pt>
                <c:pt idx="59">
                  <c:v>18.8339733207784</c:v>
                </c:pt>
                <c:pt idx="60">
                  <c:v>18.9290249382716</c:v>
                </c:pt>
                <c:pt idx="61">
                  <c:v>18.83486047358834</c:v>
                </c:pt>
                <c:pt idx="62">
                  <c:v>18.76346646754281</c:v>
                </c:pt>
                <c:pt idx="63">
                  <c:v>18.73488571428571</c:v>
                </c:pt>
                <c:pt idx="64">
                  <c:v>18.73675495756173</c:v>
                </c:pt>
                <c:pt idx="65">
                  <c:v>18.73993377018044</c:v>
                </c:pt>
                <c:pt idx="66">
                  <c:v>18.74520404040404</c:v>
                </c:pt>
                <c:pt idx="67">
                  <c:v>18.70799476690621</c:v>
                </c:pt>
                <c:pt idx="68">
                  <c:v>18.77219791212782</c:v>
                </c:pt>
                <c:pt idx="69">
                  <c:v>18.7385758811952</c:v>
                </c:pt>
                <c:pt idx="70">
                  <c:v>18.77158834215167</c:v>
                </c:pt>
                <c:pt idx="71">
                  <c:v>18.70259878282038</c:v>
                </c:pt>
                <c:pt idx="72">
                  <c:v>18.53616615226337</c:v>
                </c:pt>
                <c:pt idx="73">
                  <c:v>18.5418341620159</c:v>
                </c:pt>
                <c:pt idx="74">
                  <c:v>18.59073264931578</c:v>
                </c:pt>
                <c:pt idx="75">
                  <c:v>18.63684849382716</c:v>
                </c:pt>
                <c:pt idx="76">
                  <c:v>18.53694808317089</c:v>
                </c:pt>
                <c:pt idx="77">
                  <c:v>18.5772782748116</c:v>
                </c:pt>
                <c:pt idx="78">
                  <c:v>18.72572583095898</c:v>
                </c:pt>
                <c:pt idx="79">
                  <c:v>18.88603064541334</c:v>
                </c:pt>
                <c:pt idx="80">
                  <c:v>18.97324854938271</c:v>
                </c:pt>
                <c:pt idx="81">
                  <c:v>19.09241969211998</c:v>
                </c:pt>
                <c:pt idx="82">
                  <c:v>19.09415012044565</c:v>
                </c:pt>
                <c:pt idx="83">
                  <c:v>19.03428591402647</c:v>
                </c:pt>
                <c:pt idx="84">
                  <c:v>18.95487820399764</c:v>
                </c:pt>
                <c:pt idx="85">
                  <c:v>18.87062890341321</c:v>
                </c:pt>
                <c:pt idx="86">
                  <c:v>18.82697654320987</c:v>
                </c:pt>
                <c:pt idx="87">
                  <c:v>18.76500387398868</c:v>
                </c:pt>
                <c:pt idx="88">
                  <c:v>18.81016144781145</c:v>
                </c:pt>
                <c:pt idx="89">
                  <c:v>18.74585290608961</c:v>
                </c:pt>
                <c:pt idx="90">
                  <c:v>18.81775268861454</c:v>
                </c:pt>
                <c:pt idx="91">
                  <c:v>18.80876699226699</c:v>
                </c:pt>
                <c:pt idx="92">
                  <c:v>18.89630101986044</c:v>
                </c:pt>
                <c:pt idx="93">
                  <c:v>18.91616114429841</c:v>
                </c:pt>
                <c:pt idx="94">
                  <c:v>18.9279024691358</c:v>
                </c:pt>
                <c:pt idx="95">
                  <c:v>18.86978959064328</c:v>
                </c:pt>
                <c:pt idx="96">
                  <c:v>18.81187053755144</c:v>
                </c:pt>
                <c:pt idx="97">
                  <c:v>18.69712578592338</c:v>
                </c:pt>
                <c:pt idx="98">
                  <c:v>18.63922602670698</c:v>
                </c:pt>
                <c:pt idx="99">
                  <c:v>18.57361888015962</c:v>
                </c:pt>
                <c:pt idx="100">
                  <c:v>18.59715861728395</c:v>
                </c:pt>
                <c:pt idx="101">
                  <c:v>18.57209073462902</c:v>
                </c:pt>
                <c:pt idx="102">
                  <c:v>18.52596560154926</c:v>
                </c:pt>
              </c:numCache>
            </c:numRef>
          </c:val>
          <c:smooth val="0"/>
        </c:ser>
        <c:ser>
          <c:idx val="0"/>
          <c:order val="1"/>
          <c:spPr>
            <a:ln w="25400"/>
          </c:spPr>
          <c:marker>
            <c:symbol val="none"/>
          </c:marker>
          <c:dPt>
            <c:idx val="1"/>
            <c:bubble3D val="0"/>
            <c:spPr>
              <a:ln w="25400">
                <a:noFill/>
              </a:ln>
            </c:spPr>
          </c:dPt>
          <c:dPt>
            <c:idx val="2"/>
            <c:bubble3D val="0"/>
            <c:spPr>
              <a:ln w="25400">
                <a:noFill/>
              </a:ln>
            </c:spPr>
          </c:dPt>
          <c:dPt>
            <c:idx val="3"/>
            <c:bubble3D val="0"/>
            <c:spPr>
              <a:ln w="25400">
                <a:noFill/>
              </a:ln>
            </c:spPr>
          </c:dPt>
          <c:dPt>
            <c:idx val="4"/>
            <c:bubble3D val="0"/>
            <c:spPr>
              <a:ln w="25400">
                <a:noFill/>
              </a:ln>
            </c:spPr>
          </c:dPt>
          <c:dPt>
            <c:idx val="5"/>
            <c:bubble3D val="0"/>
            <c:spPr>
              <a:ln w="25400">
                <a:noFill/>
              </a:ln>
            </c:spPr>
          </c:dPt>
          <c:dPt>
            <c:idx val="98"/>
            <c:bubble3D val="0"/>
            <c:spPr>
              <a:ln w="25400">
                <a:noFill/>
              </a:ln>
            </c:spPr>
          </c:dPt>
          <c:dPt>
            <c:idx val="99"/>
            <c:bubble3D val="0"/>
            <c:spPr>
              <a:ln w="25400">
                <a:noFill/>
              </a:ln>
            </c:spPr>
          </c:dPt>
          <c:dPt>
            <c:idx val="100"/>
            <c:bubble3D val="0"/>
            <c:spPr>
              <a:ln w="25400">
                <a:noFill/>
              </a:ln>
            </c:spPr>
          </c:dPt>
          <c:dPt>
            <c:idx val="101"/>
            <c:bubble3D val="0"/>
            <c:spPr>
              <a:ln w="25400">
                <a:noFill/>
              </a:ln>
            </c:spPr>
          </c:dPt>
          <c:dPt>
            <c:idx val="102"/>
            <c:bubble3D val="0"/>
            <c:spPr>
              <a:ln w="25400">
                <a:noFill/>
              </a:ln>
            </c:spPr>
          </c:dPt>
          <c:val>
            <c:numRef>
              <c:f>'LESFY.month'!$J$7:$J$109</c:f>
              <c:numCache>
                <c:formatCode>General</c:formatCode>
                <c:ptCount val="103"/>
                <c:pt idx="1">
                  <c:v>0.0</c:v>
                </c:pt>
                <c:pt idx="2">
                  <c:v>0.0</c:v>
                </c:pt>
                <c:pt idx="3">
                  <c:v>0.0</c:v>
                </c:pt>
                <c:pt idx="4">
                  <c:v>0.0</c:v>
                </c:pt>
                <c:pt idx="5">
                  <c:v>21.22346172839506</c:v>
                </c:pt>
                <c:pt idx="6">
                  <c:v>21.39866234567901</c:v>
                </c:pt>
                <c:pt idx="7">
                  <c:v>21.65177530864198</c:v>
                </c:pt>
                <c:pt idx="8">
                  <c:v>22.16472777777778</c:v>
                </c:pt>
                <c:pt idx="9">
                  <c:v>20.98611481481482</c:v>
                </c:pt>
                <c:pt idx="10">
                  <c:v>21.93561925925922</c:v>
                </c:pt>
                <c:pt idx="11">
                  <c:v>22.78460209876497</c:v>
                </c:pt>
                <c:pt idx="12">
                  <c:v>22.76284790123457</c:v>
                </c:pt>
                <c:pt idx="13">
                  <c:v>23.31688086419753</c:v>
                </c:pt>
                <c:pt idx="14">
                  <c:v>22.3937924691358</c:v>
                </c:pt>
                <c:pt idx="15">
                  <c:v>22.49347530864197</c:v>
                </c:pt>
                <c:pt idx="16">
                  <c:v>21.88493765432099</c:v>
                </c:pt>
                <c:pt idx="17">
                  <c:v>21.46474111111111</c:v>
                </c:pt>
                <c:pt idx="18">
                  <c:v>21.59911123456788</c:v>
                </c:pt>
                <c:pt idx="19">
                  <c:v>22.73222444444444</c:v>
                </c:pt>
                <c:pt idx="20">
                  <c:v>21.78573172839506</c:v>
                </c:pt>
                <c:pt idx="21">
                  <c:v>20.05083666666666</c:v>
                </c:pt>
                <c:pt idx="22">
                  <c:v>19.92429222222222</c:v>
                </c:pt>
                <c:pt idx="23">
                  <c:v>19.07978049382716</c:v>
                </c:pt>
                <c:pt idx="24">
                  <c:v>18.12921172839506</c:v>
                </c:pt>
                <c:pt idx="25">
                  <c:v>17.90694580246914</c:v>
                </c:pt>
                <c:pt idx="26">
                  <c:v>17.8372101234568</c:v>
                </c:pt>
                <c:pt idx="27">
                  <c:v>17.19114148148148</c:v>
                </c:pt>
                <c:pt idx="28">
                  <c:v>17.33854691358025</c:v>
                </c:pt>
                <c:pt idx="29">
                  <c:v>16.02181580246913</c:v>
                </c:pt>
                <c:pt idx="30">
                  <c:v>15.44287950617284</c:v>
                </c:pt>
                <c:pt idx="31">
                  <c:v>16.88023061728395</c:v>
                </c:pt>
                <c:pt idx="32">
                  <c:v>16.85590345679012</c:v>
                </c:pt>
                <c:pt idx="33">
                  <c:v>17.04700209876543</c:v>
                </c:pt>
                <c:pt idx="34">
                  <c:v>18.18172209876542</c:v>
                </c:pt>
                <c:pt idx="35">
                  <c:v>18.36816395061728</c:v>
                </c:pt>
                <c:pt idx="36">
                  <c:v>17.92947061728395</c:v>
                </c:pt>
                <c:pt idx="37">
                  <c:v>18.19285691358024</c:v>
                </c:pt>
                <c:pt idx="38">
                  <c:v>17.82137222222222</c:v>
                </c:pt>
                <c:pt idx="39">
                  <c:v>18.53365851851852</c:v>
                </c:pt>
                <c:pt idx="40">
                  <c:v>18.92980172839506</c:v>
                </c:pt>
                <c:pt idx="41">
                  <c:v>17.99019888888889</c:v>
                </c:pt>
                <c:pt idx="42">
                  <c:v>18.43220950617278</c:v>
                </c:pt>
                <c:pt idx="43">
                  <c:v>18.11542160493827</c:v>
                </c:pt>
                <c:pt idx="44">
                  <c:v>17.26686358024691</c:v>
                </c:pt>
                <c:pt idx="45">
                  <c:v>16.68333024691358</c:v>
                </c:pt>
                <c:pt idx="46">
                  <c:v>16.72424617283951</c:v>
                </c:pt>
                <c:pt idx="47">
                  <c:v>17.34912</c:v>
                </c:pt>
                <c:pt idx="48">
                  <c:v>17.4384061728395</c:v>
                </c:pt>
                <c:pt idx="49">
                  <c:v>16.53279975308642</c:v>
                </c:pt>
                <c:pt idx="50">
                  <c:v>16.33326197530864</c:v>
                </c:pt>
                <c:pt idx="51">
                  <c:v>16.02515888888889</c:v>
                </c:pt>
                <c:pt idx="52">
                  <c:v>15.60197209876543</c:v>
                </c:pt>
                <c:pt idx="53">
                  <c:v>15.31499444444444</c:v>
                </c:pt>
                <c:pt idx="54">
                  <c:v>15.60727641975308</c:v>
                </c:pt>
                <c:pt idx="55">
                  <c:v>16.89877259259259</c:v>
                </c:pt>
                <c:pt idx="56">
                  <c:v>16.80654666666666</c:v>
                </c:pt>
                <c:pt idx="57">
                  <c:v>15.59295</c:v>
                </c:pt>
                <c:pt idx="58">
                  <c:v>15.33090320987654</c:v>
                </c:pt>
                <c:pt idx="59">
                  <c:v>16.03139580246913</c:v>
                </c:pt>
                <c:pt idx="60">
                  <c:v>16.50299777777778</c:v>
                </c:pt>
                <c:pt idx="61">
                  <c:v>17.17594049382716</c:v>
                </c:pt>
                <c:pt idx="62">
                  <c:v>16.65577493827161</c:v>
                </c:pt>
                <c:pt idx="63">
                  <c:v>17.87168666666667</c:v>
                </c:pt>
                <c:pt idx="64">
                  <c:v>18.17573098765432</c:v>
                </c:pt>
                <c:pt idx="65">
                  <c:v>17.8269687654321</c:v>
                </c:pt>
                <c:pt idx="66">
                  <c:v>17.8958024691358</c:v>
                </c:pt>
                <c:pt idx="67">
                  <c:v>17.12690419753087</c:v>
                </c:pt>
                <c:pt idx="68">
                  <c:v>17.32560938271605</c:v>
                </c:pt>
                <c:pt idx="69">
                  <c:v>17.65618987654321</c:v>
                </c:pt>
                <c:pt idx="70">
                  <c:v>17.96679419753086</c:v>
                </c:pt>
                <c:pt idx="71">
                  <c:v>17.1624587654321</c:v>
                </c:pt>
                <c:pt idx="72">
                  <c:v>17.70147777777778</c:v>
                </c:pt>
                <c:pt idx="73">
                  <c:v>18.40971567901234</c:v>
                </c:pt>
                <c:pt idx="74">
                  <c:v>19.90346851851852</c:v>
                </c:pt>
                <c:pt idx="75">
                  <c:v>20.38487</c:v>
                </c:pt>
                <c:pt idx="76">
                  <c:v>21.86014814814814</c:v>
                </c:pt>
                <c:pt idx="77">
                  <c:v>23.11163469135802</c:v>
                </c:pt>
                <c:pt idx="78">
                  <c:v>22.6291837037037</c:v>
                </c:pt>
                <c:pt idx="79">
                  <c:v>21.64955530864197</c:v>
                </c:pt>
                <c:pt idx="80">
                  <c:v>20.62398197530864</c:v>
                </c:pt>
                <c:pt idx="81">
                  <c:v>21.03119283950617</c:v>
                </c:pt>
                <c:pt idx="82">
                  <c:v>20.21049098765431</c:v>
                </c:pt>
                <c:pt idx="83">
                  <c:v>19.46875925925922</c:v>
                </c:pt>
                <c:pt idx="84">
                  <c:v>17.6384487654321</c:v>
                </c:pt>
                <c:pt idx="85">
                  <c:v>17.57378580246914</c:v>
                </c:pt>
                <c:pt idx="86">
                  <c:v>16.51118012345678</c:v>
                </c:pt>
                <c:pt idx="87">
                  <c:v>17.27393839506173</c:v>
                </c:pt>
                <c:pt idx="88">
                  <c:v>17.93572555555555</c:v>
                </c:pt>
                <c:pt idx="89">
                  <c:v>18.70130629629629</c:v>
                </c:pt>
                <c:pt idx="90">
                  <c:v>18.86265543209876</c:v>
                </c:pt>
                <c:pt idx="91">
                  <c:v>18.68195888888888</c:v>
                </c:pt>
                <c:pt idx="92">
                  <c:v>18.10658641975309</c:v>
                </c:pt>
                <c:pt idx="93">
                  <c:v>17.13499432098765</c:v>
                </c:pt>
                <c:pt idx="94">
                  <c:v>17.04073604938272</c:v>
                </c:pt>
                <c:pt idx="95">
                  <c:v>16.61181197530864</c:v>
                </c:pt>
                <c:pt idx="96">
                  <c:v>16.41833679012342</c:v>
                </c:pt>
                <c:pt idx="97">
                  <c:v>15.11887975308642</c:v>
                </c:pt>
              </c:numCache>
            </c:numRef>
          </c:val>
          <c:smooth val="0"/>
        </c:ser>
        <c:dLbls>
          <c:showLegendKey val="0"/>
          <c:showVal val="0"/>
          <c:showCatName val="0"/>
          <c:showSerName val="0"/>
          <c:showPercent val="0"/>
          <c:showBubbleSize val="0"/>
        </c:dLbls>
        <c:smooth val="0"/>
        <c:axId val="2132532656"/>
        <c:axId val="2132557376"/>
      </c:lineChart>
      <c:catAx>
        <c:axId val="2132532656"/>
        <c:scaling>
          <c:orientation val="minMax"/>
        </c:scaling>
        <c:delete val="0"/>
        <c:axPos val="b"/>
        <c:numFmt formatCode="General" sourceLinked="1"/>
        <c:majorTickMark val="out"/>
        <c:minorTickMark val="none"/>
        <c:tickLblPos val="nextTo"/>
        <c:txPr>
          <a:bodyPr/>
          <a:lstStyle/>
          <a:p>
            <a:pPr>
              <a:defRPr sz="1500" b="1" i="0"/>
            </a:pPr>
            <a:endParaRPr lang="en-US"/>
          </a:p>
        </c:txPr>
        <c:crossAx val="2132557376"/>
        <c:crosses val="autoZero"/>
        <c:auto val="1"/>
        <c:lblAlgn val="ctr"/>
        <c:lblOffset val="100"/>
        <c:tickLblSkip val="10"/>
        <c:tickMarkSkip val="1"/>
        <c:noMultiLvlLbl val="0"/>
      </c:catAx>
      <c:valAx>
        <c:axId val="2132557376"/>
        <c:scaling>
          <c:orientation val="minMax"/>
          <c:max val="35.0"/>
        </c:scaling>
        <c:delete val="0"/>
        <c:axPos val="l"/>
        <c:majorGridlines>
          <c:spPr>
            <a:ln>
              <a:noFill/>
            </a:ln>
          </c:spPr>
        </c:majorGridlines>
        <c:numFmt formatCode="General" sourceLinked="1"/>
        <c:majorTickMark val="out"/>
        <c:minorTickMark val="none"/>
        <c:tickLblPos val="nextTo"/>
        <c:txPr>
          <a:bodyPr/>
          <a:lstStyle/>
          <a:p>
            <a:pPr>
              <a:defRPr sz="1500" b="1" i="0"/>
            </a:pPr>
            <a:endParaRPr lang="en-US"/>
          </a:p>
        </c:txPr>
        <c:crossAx val="2132532656"/>
        <c:crosses val="autoZero"/>
        <c:crossBetween val="between"/>
      </c:valAx>
      <c:spPr>
        <a:noFill/>
      </c:spPr>
    </c:plotArea>
    <c:plotVisOnly val="1"/>
    <c:dispBlanksAs val="zero"/>
    <c:showDLblsOverMax val="0"/>
  </c:chart>
  <c:spPr>
    <a:noFill/>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23741794933861"/>
          <c:y val="0.0380622837370242"/>
          <c:w val="0.865930856744173"/>
          <c:h val="0.643188840149306"/>
        </c:manualLayout>
      </c:layout>
      <c:barChart>
        <c:barDir val="bar"/>
        <c:grouping val="clustered"/>
        <c:varyColors val="0"/>
        <c:ser>
          <c:idx val="0"/>
          <c:order val="0"/>
          <c:tx>
            <c:v>BCSD</c:v>
          </c:tx>
          <c:spPr>
            <a:solidFill>
              <a:schemeClr val="tx1">
                <a:lumMod val="75000"/>
                <a:lumOff val="25000"/>
              </a:schemeClr>
            </a:solidFill>
            <a:effectLst/>
          </c:spPr>
          <c:invertIfNegative val="0"/>
          <c:cat>
            <c:strRef>
              <c:f>'sheet1 (2)'!$A$18:$A$28</c:f>
              <c:strCache>
                <c:ptCount val="11"/>
                <c:pt idx="0">
                  <c:v>inmcm.a2</c:v>
                </c:pt>
                <c:pt idx="1">
                  <c:v>giss.a2</c:v>
                </c:pt>
                <c:pt idx="2">
                  <c:v>hadcm3.a2</c:v>
                </c:pt>
                <c:pt idx="3">
                  <c:v>ipsl.a2</c:v>
                </c:pt>
                <c:pt idx="4">
                  <c:v>pcm.a2</c:v>
                </c:pt>
                <c:pt idx="5">
                  <c:v>mri.a2</c:v>
                </c:pt>
                <c:pt idx="6">
                  <c:v>csiro.a2</c:v>
                </c:pt>
                <c:pt idx="7">
                  <c:v>mpi.a2</c:v>
                </c:pt>
                <c:pt idx="8">
                  <c:v>gfdl.a2</c:v>
                </c:pt>
                <c:pt idx="9">
                  <c:v>miroc.a2</c:v>
                </c:pt>
                <c:pt idx="10">
                  <c:v>cnrm.a2</c:v>
                </c:pt>
              </c:strCache>
            </c:strRef>
          </c:cat>
          <c:val>
            <c:numRef>
              <c:f>'sheet1 (2)'!$B$18:$B$28</c:f>
              <c:numCache>
                <c:formatCode>0%</c:formatCode>
                <c:ptCount val="11"/>
                <c:pt idx="0">
                  <c:v>1.1847</c:v>
                </c:pt>
                <c:pt idx="1">
                  <c:v>1.1189</c:v>
                </c:pt>
                <c:pt idx="2">
                  <c:v>1.0464</c:v>
                </c:pt>
                <c:pt idx="3">
                  <c:v>1.0364</c:v>
                </c:pt>
                <c:pt idx="4">
                  <c:v>1.0065</c:v>
                </c:pt>
                <c:pt idx="5">
                  <c:v>0.9558</c:v>
                </c:pt>
                <c:pt idx="6">
                  <c:v>0.949</c:v>
                </c:pt>
                <c:pt idx="7">
                  <c:v>0.8415</c:v>
                </c:pt>
                <c:pt idx="8">
                  <c:v>0.8283</c:v>
                </c:pt>
                <c:pt idx="9">
                  <c:v>0.6679</c:v>
                </c:pt>
                <c:pt idx="10">
                  <c:v>0.5849</c:v>
                </c:pt>
              </c:numCache>
            </c:numRef>
          </c:val>
        </c:ser>
        <c:ser>
          <c:idx val="1"/>
          <c:order val="1"/>
          <c:tx>
            <c:v>delta method</c:v>
          </c:tx>
          <c:spPr>
            <a:solidFill>
              <a:schemeClr val="bg1">
                <a:lumMod val="85000"/>
              </a:schemeClr>
            </a:solidFill>
            <a:ln>
              <a:solidFill>
                <a:schemeClr val="bg1">
                  <a:lumMod val="50000"/>
                </a:schemeClr>
              </a:solidFill>
            </a:ln>
            <a:effectLst/>
          </c:spPr>
          <c:invertIfNegative val="0"/>
          <c:cat>
            <c:strRef>
              <c:f>'sheet1 (2)'!$A$18:$A$28</c:f>
              <c:strCache>
                <c:ptCount val="11"/>
                <c:pt idx="0">
                  <c:v>inmcm.a2</c:v>
                </c:pt>
                <c:pt idx="1">
                  <c:v>giss.a2</c:v>
                </c:pt>
                <c:pt idx="2">
                  <c:v>hadcm3.a2</c:v>
                </c:pt>
                <c:pt idx="3">
                  <c:v>ipsl.a2</c:v>
                </c:pt>
                <c:pt idx="4">
                  <c:v>pcm.a2</c:v>
                </c:pt>
                <c:pt idx="5">
                  <c:v>mri.a2</c:v>
                </c:pt>
                <c:pt idx="6">
                  <c:v>csiro.a2</c:v>
                </c:pt>
                <c:pt idx="7">
                  <c:v>mpi.a2</c:v>
                </c:pt>
                <c:pt idx="8">
                  <c:v>gfdl.a2</c:v>
                </c:pt>
                <c:pt idx="9">
                  <c:v>miroc.a2</c:v>
                </c:pt>
                <c:pt idx="10">
                  <c:v>cnrm.a2</c:v>
                </c:pt>
              </c:strCache>
            </c:strRef>
          </c:cat>
          <c:val>
            <c:numRef>
              <c:f>'sheet1 (2)'!$C$18:$C$28</c:f>
              <c:numCache>
                <c:formatCode>0%</c:formatCode>
                <c:ptCount val="11"/>
                <c:pt idx="0">
                  <c:v>1.0336</c:v>
                </c:pt>
                <c:pt idx="1">
                  <c:v>0.9949</c:v>
                </c:pt>
                <c:pt idx="2">
                  <c:v>0.9607</c:v>
                </c:pt>
                <c:pt idx="3">
                  <c:v>0.8905</c:v>
                </c:pt>
                <c:pt idx="4">
                  <c:v>1.0068</c:v>
                </c:pt>
                <c:pt idx="5">
                  <c:v>0.9031</c:v>
                </c:pt>
                <c:pt idx="6">
                  <c:v>0.9434</c:v>
                </c:pt>
                <c:pt idx="7">
                  <c:v>0.7885</c:v>
                </c:pt>
                <c:pt idx="8">
                  <c:v>0.7762</c:v>
                </c:pt>
                <c:pt idx="9">
                  <c:v>0.6541</c:v>
                </c:pt>
                <c:pt idx="10">
                  <c:v>0.6327</c:v>
                </c:pt>
              </c:numCache>
            </c:numRef>
          </c:val>
        </c:ser>
        <c:ser>
          <c:idx val="2"/>
          <c:order val="2"/>
          <c:tx>
            <c:v>difference</c:v>
          </c:tx>
          <c:spPr>
            <a:solidFill>
              <a:srgbClr val="FF6600"/>
            </a:solidFill>
            <a:effectLst/>
          </c:spPr>
          <c:invertIfNegative val="0"/>
          <c:dLbls>
            <c:dLbl>
              <c:idx val="0"/>
              <c:layout/>
              <c:spPr/>
              <c:txPr>
                <a:bodyPr/>
                <a:lstStyle/>
                <a:p>
                  <a:pPr>
                    <a:defRPr sz="1500"/>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spPr/>
              <c:txPr>
                <a:bodyPr/>
                <a:lstStyle/>
                <a:p>
                  <a:pPr>
                    <a:defRPr sz="1500"/>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spPr/>
              <c:txPr>
                <a:bodyPr/>
                <a:lstStyle/>
                <a:p>
                  <a:pPr>
                    <a:defRPr sz="1500"/>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spPr/>
              <c:txPr>
                <a:bodyPr/>
                <a:lstStyle/>
                <a:p>
                  <a:pPr>
                    <a:defRPr sz="1500"/>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spPr/>
              <c:txPr>
                <a:bodyPr/>
                <a:lstStyle/>
                <a:p>
                  <a:pPr>
                    <a:defRPr sz="1500"/>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spPr/>
              <c:txPr>
                <a:bodyPr/>
                <a:lstStyle/>
                <a:p>
                  <a:pPr>
                    <a:defRPr sz="1500"/>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spPr/>
              <c:txPr>
                <a:bodyPr/>
                <a:lstStyle/>
                <a:p>
                  <a:pPr>
                    <a:defRPr sz="1500"/>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7"/>
              <c:layout/>
              <c:spPr/>
              <c:txPr>
                <a:bodyPr/>
                <a:lstStyle/>
                <a:p>
                  <a:pPr>
                    <a:defRPr sz="1500"/>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8"/>
              <c:layout/>
              <c:spPr/>
              <c:txPr>
                <a:bodyPr/>
                <a:lstStyle/>
                <a:p>
                  <a:pPr>
                    <a:defRPr sz="1500"/>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9"/>
              <c:layout/>
              <c:spPr/>
              <c:txPr>
                <a:bodyPr/>
                <a:lstStyle/>
                <a:p>
                  <a:pPr>
                    <a:defRPr sz="1500"/>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dLbl>
              <c:idx val="10"/>
              <c:layout/>
              <c:spPr/>
              <c:txPr>
                <a:bodyPr/>
                <a:lstStyle/>
                <a:p>
                  <a:pPr>
                    <a:defRPr sz="1500"/>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 (2)'!$A$18:$A$28</c:f>
              <c:strCache>
                <c:ptCount val="11"/>
                <c:pt idx="0">
                  <c:v>inmcm.a2</c:v>
                </c:pt>
                <c:pt idx="1">
                  <c:v>giss.a2</c:v>
                </c:pt>
                <c:pt idx="2">
                  <c:v>hadcm3.a2</c:v>
                </c:pt>
                <c:pt idx="3">
                  <c:v>ipsl.a2</c:v>
                </c:pt>
                <c:pt idx="4">
                  <c:v>pcm.a2</c:v>
                </c:pt>
                <c:pt idx="5">
                  <c:v>mri.a2</c:v>
                </c:pt>
                <c:pt idx="6">
                  <c:v>csiro.a2</c:v>
                </c:pt>
                <c:pt idx="7">
                  <c:v>mpi.a2</c:v>
                </c:pt>
                <c:pt idx="8">
                  <c:v>gfdl.a2</c:v>
                </c:pt>
                <c:pt idx="9">
                  <c:v>miroc.a2</c:v>
                </c:pt>
                <c:pt idx="10">
                  <c:v>cnrm.a2</c:v>
                </c:pt>
              </c:strCache>
            </c:strRef>
          </c:cat>
          <c:val>
            <c:numRef>
              <c:f>'sheet1 (2)'!$D$18:$D$28</c:f>
              <c:numCache>
                <c:formatCode>0%</c:formatCode>
                <c:ptCount val="11"/>
                <c:pt idx="0">
                  <c:v>0.1511</c:v>
                </c:pt>
                <c:pt idx="1">
                  <c:v>0.124</c:v>
                </c:pt>
                <c:pt idx="2">
                  <c:v>0.0857000000000001</c:v>
                </c:pt>
                <c:pt idx="3">
                  <c:v>0.1459</c:v>
                </c:pt>
                <c:pt idx="4">
                  <c:v>-0.000300000000000011</c:v>
                </c:pt>
                <c:pt idx="5">
                  <c:v>0.0527</c:v>
                </c:pt>
                <c:pt idx="6">
                  <c:v>0.00560000000000002</c:v>
                </c:pt>
                <c:pt idx="7">
                  <c:v>0.0530000000000001</c:v>
                </c:pt>
                <c:pt idx="8">
                  <c:v>0.0520999999999999</c:v>
                </c:pt>
                <c:pt idx="9">
                  <c:v>0.0138000000000001</c:v>
                </c:pt>
                <c:pt idx="10">
                  <c:v>-0.0478</c:v>
                </c:pt>
              </c:numCache>
            </c:numRef>
          </c:val>
        </c:ser>
        <c:dLbls>
          <c:showLegendKey val="0"/>
          <c:showVal val="0"/>
          <c:showCatName val="0"/>
          <c:showSerName val="0"/>
          <c:showPercent val="0"/>
          <c:showBubbleSize val="0"/>
        </c:dLbls>
        <c:gapWidth val="150"/>
        <c:axId val="-2116831248"/>
        <c:axId val="-2116836544"/>
      </c:barChart>
      <c:catAx>
        <c:axId val="-2116831248"/>
        <c:scaling>
          <c:orientation val="minMax"/>
        </c:scaling>
        <c:delete val="0"/>
        <c:axPos val="l"/>
        <c:numFmt formatCode="General" sourceLinked="0"/>
        <c:majorTickMark val="out"/>
        <c:minorTickMark val="none"/>
        <c:tickLblPos val="low"/>
        <c:txPr>
          <a:bodyPr/>
          <a:lstStyle/>
          <a:p>
            <a:pPr>
              <a:defRPr sz="1600" b="1"/>
            </a:pPr>
            <a:endParaRPr lang="en-US"/>
          </a:p>
        </c:txPr>
        <c:crossAx val="-2116836544"/>
        <c:crosses val="autoZero"/>
        <c:auto val="1"/>
        <c:lblAlgn val="ctr"/>
        <c:lblOffset val="100"/>
        <c:tickLblSkip val="1"/>
        <c:tickMarkSkip val="1"/>
        <c:noMultiLvlLbl val="0"/>
      </c:catAx>
      <c:valAx>
        <c:axId val="-2116836544"/>
        <c:scaling>
          <c:orientation val="minMax"/>
        </c:scaling>
        <c:delete val="0"/>
        <c:axPos val="b"/>
        <c:majorGridlines>
          <c:spPr>
            <a:ln>
              <a:noFill/>
            </a:ln>
          </c:spPr>
        </c:majorGridlines>
        <c:title>
          <c:tx>
            <c:rich>
              <a:bodyPr/>
              <a:lstStyle/>
              <a:p>
                <a:pPr>
                  <a:defRPr sz="2000" b="0"/>
                </a:pPr>
                <a:r>
                  <a:rPr lang="en-US" sz="2000" b="0"/>
                  <a:t>percent of historical flows</a:t>
                </a:r>
              </a:p>
            </c:rich>
          </c:tx>
          <c:layout>
            <c:manualLayout>
              <c:xMode val="edge"/>
              <c:yMode val="edge"/>
              <c:x val="0.354621093307895"/>
              <c:y val="0.766008937097966"/>
            </c:manualLayout>
          </c:layout>
          <c:overlay val="0"/>
        </c:title>
        <c:numFmt formatCode="0%" sourceLinked="1"/>
        <c:majorTickMark val="out"/>
        <c:minorTickMark val="none"/>
        <c:tickLblPos val="nextTo"/>
        <c:txPr>
          <a:bodyPr/>
          <a:lstStyle/>
          <a:p>
            <a:pPr>
              <a:defRPr sz="1600"/>
            </a:pPr>
            <a:endParaRPr lang="en-US"/>
          </a:p>
        </c:txPr>
        <c:crossAx val="-2116831248"/>
        <c:crosses val="autoZero"/>
        <c:crossBetween val="between"/>
      </c:valAx>
    </c:plotArea>
    <c:legend>
      <c:legendPos val="r"/>
      <c:layout>
        <c:manualLayout>
          <c:xMode val="edge"/>
          <c:yMode val="edge"/>
          <c:x val="0.725439348411574"/>
          <c:y val="0.00179282509594767"/>
          <c:w val="0.271644974049702"/>
          <c:h val="0.18592389052055"/>
        </c:manualLayout>
      </c:layout>
      <c:overlay val="0"/>
      <c:txPr>
        <a:bodyPr/>
        <a:lstStyle/>
        <a:p>
          <a:pPr>
            <a:defRPr sz="1800"/>
          </a:pPr>
          <a:endParaRPr lang="en-US"/>
        </a:p>
      </c:txPr>
    </c:legend>
    <c:plotVisOnly val="1"/>
    <c:dispBlanksAs val="gap"/>
    <c:showDLblsOverMax val="0"/>
  </c:chart>
  <c:spPr>
    <a:solidFill>
      <a:schemeClr val="bg1"/>
    </a:solidFill>
  </c:sp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2.wmf"/></Relationships>
</file>

<file path=ppt/drawings/drawing1.xml><?xml version="1.0" encoding="utf-8"?>
<c:userShapes xmlns:c="http://schemas.openxmlformats.org/drawingml/2006/chart">
  <cdr:relSizeAnchor xmlns:cdr="http://schemas.openxmlformats.org/drawingml/2006/chartDrawing">
    <cdr:from>
      <cdr:x>0.00069</cdr:x>
      <cdr:y>0</cdr:y>
    </cdr:from>
    <cdr:to>
      <cdr:x>0.13415</cdr:x>
      <cdr:y>0.74482</cdr:y>
    </cdr:to>
    <cdr:sp macro="" textlink="">
      <cdr:nvSpPr>
        <cdr:cNvPr id="5" name="Rectangle 4"/>
        <cdr:cNvSpPr/>
      </cdr:nvSpPr>
      <cdr:spPr>
        <a:xfrm xmlns:a="http://schemas.openxmlformats.org/drawingml/2006/main">
          <a:off x="4639" y="0"/>
          <a:ext cx="899473" cy="4133670"/>
        </a:xfrm>
        <a:prstGeom xmlns:a="http://schemas.openxmlformats.org/drawingml/2006/main" prst="rect">
          <a:avLst/>
        </a:prstGeom>
        <a:solidFill xmlns:a="http://schemas.openxmlformats.org/drawingml/2006/main">
          <a:schemeClr val="bg1"/>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0.06219</cdr:x>
      <cdr:y>0.031</cdr:y>
    </cdr:from>
    <cdr:to>
      <cdr:x>0.19565</cdr:x>
      <cdr:y>0.69118</cdr:y>
    </cdr:to>
    <cdr:sp macro="" textlink="">
      <cdr:nvSpPr>
        <cdr:cNvPr id="6" name="TextBox 5"/>
        <cdr:cNvSpPr txBox="1"/>
      </cdr:nvSpPr>
      <cdr:spPr>
        <a:xfrm xmlns:a="http://schemas.openxmlformats.org/drawingml/2006/main">
          <a:off x="419100" y="172024"/>
          <a:ext cx="899473" cy="3663950"/>
        </a:xfrm>
        <a:prstGeom xmlns:a="http://schemas.openxmlformats.org/drawingml/2006/main" prst="rect">
          <a:avLst/>
        </a:prstGeom>
        <a:solidFill xmlns:a="http://schemas.openxmlformats.org/drawingml/2006/main">
          <a:sysClr val="window" lastClr="FFFFFF"/>
        </a:solidFill>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spcAft>
              <a:spcPts val="600"/>
            </a:spcAft>
          </a:pPr>
          <a:r>
            <a:rPr lang="en-US" sz="1700" b="1" dirty="0" smtClean="0"/>
            <a:t>CNRM</a:t>
          </a:r>
        </a:p>
        <a:p xmlns:a="http://schemas.openxmlformats.org/drawingml/2006/main">
          <a:pPr>
            <a:spcAft>
              <a:spcPts val="600"/>
            </a:spcAft>
          </a:pPr>
          <a:r>
            <a:rPr lang="en-US" sz="1700" b="1" dirty="0" smtClean="0"/>
            <a:t>MIROC</a:t>
          </a:r>
        </a:p>
        <a:p xmlns:a="http://schemas.openxmlformats.org/drawingml/2006/main">
          <a:pPr>
            <a:spcAft>
              <a:spcPts val="600"/>
            </a:spcAft>
          </a:pPr>
          <a:r>
            <a:rPr lang="en-US" sz="1700" b="1" dirty="0" smtClean="0"/>
            <a:t>GFDL</a:t>
          </a:r>
        </a:p>
        <a:p xmlns:a="http://schemas.openxmlformats.org/drawingml/2006/main">
          <a:pPr>
            <a:spcAft>
              <a:spcPts val="600"/>
            </a:spcAft>
          </a:pPr>
          <a:r>
            <a:rPr lang="en-US" sz="1700" b="1" dirty="0" smtClean="0"/>
            <a:t>MPI</a:t>
          </a:r>
          <a:br>
            <a:rPr lang="en-US" sz="1700" b="1" dirty="0" smtClean="0"/>
          </a:br>
          <a:r>
            <a:rPr lang="en-US" sz="1700" b="1" dirty="0" smtClean="0"/>
            <a:t>CSIRO</a:t>
          </a:r>
        </a:p>
        <a:p xmlns:a="http://schemas.openxmlformats.org/drawingml/2006/main">
          <a:pPr>
            <a:spcAft>
              <a:spcPts val="600"/>
            </a:spcAft>
          </a:pPr>
          <a:r>
            <a:rPr lang="en-US" sz="1700" b="1" dirty="0" smtClean="0"/>
            <a:t>MRI</a:t>
          </a:r>
        </a:p>
        <a:p xmlns:a="http://schemas.openxmlformats.org/drawingml/2006/main">
          <a:pPr>
            <a:spcAft>
              <a:spcPts val="600"/>
            </a:spcAft>
          </a:pPr>
          <a:r>
            <a:rPr lang="en-US" sz="1700" b="1" dirty="0" smtClean="0"/>
            <a:t>PCM</a:t>
          </a:r>
        </a:p>
        <a:p xmlns:a="http://schemas.openxmlformats.org/drawingml/2006/main">
          <a:pPr>
            <a:spcAft>
              <a:spcPts val="600"/>
            </a:spcAft>
          </a:pPr>
          <a:r>
            <a:rPr lang="en-US" sz="1700" b="1" dirty="0" smtClean="0"/>
            <a:t>IPSL</a:t>
          </a:r>
        </a:p>
        <a:p xmlns:a="http://schemas.openxmlformats.org/drawingml/2006/main">
          <a:pPr>
            <a:spcAft>
              <a:spcPts val="600"/>
            </a:spcAft>
          </a:pPr>
          <a:r>
            <a:rPr lang="en-US" sz="1700" b="1" dirty="0" smtClean="0"/>
            <a:t>HADCM3</a:t>
          </a:r>
        </a:p>
        <a:p xmlns:a="http://schemas.openxmlformats.org/drawingml/2006/main">
          <a:pPr>
            <a:spcAft>
              <a:spcPts val="600"/>
            </a:spcAft>
          </a:pPr>
          <a:r>
            <a:rPr lang="en-US" sz="1700" b="1" dirty="0" smtClean="0"/>
            <a:t>GISS</a:t>
          </a:r>
        </a:p>
        <a:p xmlns:a="http://schemas.openxmlformats.org/drawingml/2006/main">
          <a:pPr>
            <a:spcAft>
              <a:spcPts val="600"/>
            </a:spcAft>
          </a:pPr>
          <a:r>
            <a:rPr lang="en-US" sz="1700" b="1" dirty="0" smtClean="0"/>
            <a:t>INMCM</a:t>
          </a:r>
          <a:endParaRPr lang="en-US" sz="17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2E1DEC-96B3-334B-B51B-DBDDDE2AE547}" type="datetimeFigureOut">
              <a:rPr lang="en-US" smtClean="0"/>
              <a:pPr/>
              <a:t>6/1/17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FA90E8-1365-ED49-B359-D7DF453B9108}" type="slidenum">
              <a:rPr lang="en-US" smtClean="0"/>
              <a:pPr/>
              <a:t>‹#›</a:t>
            </a:fld>
            <a:endParaRPr lang="en-US"/>
          </a:p>
        </p:txBody>
      </p:sp>
    </p:spTree>
    <p:extLst>
      <p:ext uri="{BB962C8B-B14F-4D97-AF65-F5344CB8AC3E}">
        <p14:creationId xmlns:p14="http://schemas.microsoft.com/office/powerpoint/2010/main" val="20703950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google.com/search?client=safari&amp;rls=en&amp;q=summit+at+snoqualmie+top+elevation&amp;stick=H4sIAAAAAAAAAOPgE-LUz9U3SCs0KDfTEi0uttIvT01KS0wuKbYqyS-IT81JLQMAXFj47CQAAAA&amp;sa=X&amp;ved=0ahUKEwi4-PD23ZfUAhVksVQKHZowAN4Q6BMIsgEoADAU" TargetMode="External"/><Relationship Id="rId4" Type="http://schemas.openxmlformats.org/officeDocument/2006/relationships/hyperlink" Target="https://www.google.com/search?client=safari&amp;rls=en&amp;q=summit+at+snoqualmie+base+elevation&amp;stick=H4sIAAAAAAAAAOPgE-LUz9U3SCs0KDfTEisuttIvT01KS0wuKbZKSixOjU_NSS0DABFlTtklAAAA&amp;sa=X&amp;ved=0ahUKEwi4-PD23ZfUAhVksVQKHZowAN4Q6BMItQEoADAV"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sz="1000" b="0" kern="1200" dirty="0" smtClean="0">
              <a:solidFill>
                <a:schemeClr val="tx1"/>
              </a:solidFill>
              <a:latin typeface="Arial" pitchFamily="34" charset="0"/>
              <a:ea typeface="ＭＳ Ｐゴシック" charset="0"/>
              <a:cs typeface="+mn-cs"/>
            </a:endParaRPr>
          </a:p>
        </p:txBody>
      </p:sp>
      <p:sp>
        <p:nvSpPr>
          <p:cNvPr id="4" name="Slide Number Placeholder 3"/>
          <p:cNvSpPr>
            <a:spLocks noGrp="1"/>
          </p:cNvSpPr>
          <p:nvPr>
            <p:ph type="sldNum" sz="quarter" idx="10"/>
          </p:nvPr>
        </p:nvSpPr>
        <p:spPr/>
        <p:txBody>
          <a:bodyPr/>
          <a:lstStyle/>
          <a:p>
            <a:fld id="{6DF41EAE-E37C-B341-86F0-94D1B2C85E25}" type="slidenum">
              <a:rPr lang="en-US" smtClean="0"/>
              <a:pPr/>
              <a:t>1</a:t>
            </a:fld>
            <a:endParaRPr lang="en-US"/>
          </a:p>
        </p:txBody>
      </p:sp>
    </p:spTree>
    <p:extLst>
      <p:ext uri="{BB962C8B-B14F-4D97-AF65-F5344CB8AC3E}">
        <p14:creationId xmlns:p14="http://schemas.microsoft.com/office/powerpoint/2010/main" val="1040825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D66128E0-776B-AB49-8702-2F539555BC26}" type="slidenum">
              <a:rPr lang="en-US"/>
              <a:pPr/>
              <a:t>13</a:t>
            </a:fld>
            <a:endParaRPr lang="en-US"/>
          </a:p>
        </p:txBody>
      </p:sp>
      <p:sp>
        <p:nvSpPr>
          <p:cNvPr id="46083" name="Rectangle 2"/>
          <p:cNvSpPr>
            <a:spLocks noGrp="1" noRot="1" noChangeAspect="1" noChangeArrowheads="1"/>
          </p:cNvSpPr>
          <p:nvPr>
            <p:ph type="sldImg"/>
          </p:nvPr>
        </p:nvSpPr>
        <p:spPr>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ln>
        </p:spPr>
        <p:txBody>
          <a:bodyPr>
            <a:normAutofit fontScale="70000" lnSpcReduction="20000"/>
          </a:bodyPr>
          <a:lstStyle/>
          <a:p>
            <a:pPr>
              <a:spcBef>
                <a:spcPct val="0"/>
              </a:spcBef>
              <a:buFontTx/>
              <a:buChar char="•"/>
            </a:pPr>
            <a:r>
              <a:rPr lang="en-US" sz="1900" b="1">
                <a:solidFill>
                  <a:srgbClr val="437E1C"/>
                </a:solidFill>
                <a:latin typeface="Arial" charset="0"/>
              </a:rPr>
              <a:t>Elevation 8184 ft to 340 ft</a:t>
            </a:r>
          </a:p>
          <a:p>
            <a:pPr>
              <a:spcBef>
                <a:spcPct val="0"/>
              </a:spcBef>
              <a:buFontTx/>
              <a:buChar char="•"/>
            </a:pPr>
            <a:r>
              <a:rPr lang="en-US" sz="1900" b="1">
                <a:solidFill>
                  <a:srgbClr val="437E1C"/>
                </a:solidFill>
                <a:latin typeface="Arial" charset="0"/>
              </a:rPr>
              <a:t>Historic Temp and precip </a:t>
            </a:r>
          </a:p>
          <a:p>
            <a:pPr lvl="1">
              <a:spcBef>
                <a:spcPct val="0"/>
              </a:spcBef>
            </a:pPr>
            <a:r>
              <a:rPr lang="en-US" sz="1900" b="1">
                <a:solidFill>
                  <a:srgbClr val="437E1C"/>
                </a:solidFill>
                <a:latin typeface="Arial" charset="0"/>
              </a:rPr>
              <a:t>22</a:t>
            </a:r>
            <a:r>
              <a:rPr lang="en-US" sz="1900" b="1">
                <a:solidFill>
                  <a:srgbClr val="437E1C"/>
                </a:solidFill>
                <a:latin typeface="Arial" charset="0"/>
                <a:sym typeface="Symbol" charset="2"/>
              </a:rPr>
              <a:t></a:t>
            </a:r>
            <a:r>
              <a:rPr lang="en-US" sz="1900" b="1">
                <a:solidFill>
                  <a:srgbClr val="437E1C"/>
                </a:solidFill>
                <a:latin typeface="Arial" charset="0"/>
              </a:rPr>
              <a:t>-76</a:t>
            </a:r>
            <a:r>
              <a:rPr lang="en-US" sz="1900" b="1">
                <a:solidFill>
                  <a:srgbClr val="437E1C"/>
                </a:solidFill>
                <a:latin typeface="Arial" charset="0"/>
                <a:sym typeface="Symbol" charset="2"/>
              </a:rPr>
              <a:t></a:t>
            </a:r>
            <a:r>
              <a:rPr lang="en-US" sz="1900" b="1">
                <a:solidFill>
                  <a:srgbClr val="437E1C"/>
                </a:solidFill>
                <a:latin typeface="Arial" charset="0"/>
              </a:rPr>
              <a:t>F, 80 in-140 in at 2300 ft, 27</a:t>
            </a:r>
            <a:r>
              <a:rPr lang="en-US" sz="1900" b="1">
                <a:solidFill>
                  <a:srgbClr val="437E1C"/>
                </a:solidFill>
                <a:latin typeface="Arial" charset="0"/>
                <a:sym typeface="Symbol" charset="2"/>
              </a:rPr>
              <a:t></a:t>
            </a:r>
            <a:r>
              <a:rPr lang="en-US" sz="1900" b="1">
                <a:solidFill>
                  <a:srgbClr val="437E1C"/>
                </a:solidFill>
                <a:latin typeface="Arial" charset="0"/>
              </a:rPr>
              <a:t>-90</a:t>
            </a:r>
            <a:r>
              <a:rPr lang="en-US" sz="1900" b="1">
                <a:solidFill>
                  <a:srgbClr val="437E1C"/>
                </a:solidFill>
                <a:latin typeface="Arial" charset="0"/>
                <a:sym typeface="Symbol" charset="2"/>
              </a:rPr>
              <a:t></a:t>
            </a:r>
            <a:r>
              <a:rPr lang="en-US" sz="1900" b="1">
                <a:solidFill>
                  <a:srgbClr val="437E1C"/>
                </a:solidFill>
                <a:latin typeface="Arial" charset="0"/>
              </a:rPr>
              <a:t>F, 0 in-10 in at 350 ft </a:t>
            </a:r>
          </a:p>
          <a:p>
            <a:pPr lvl="1">
              <a:spcBef>
                <a:spcPct val="0"/>
              </a:spcBef>
            </a:pPr>
            <a:r>
              <a:rPr lang="en-US" sz="1900" b="1">
                <a:solidFill>
                  <a:srgbClr val="437E1C"/>
                </a:solidFill>
                <a:latin typeface="Arial" charset="0"/>
              </a:rPr>
              <a:t>61% -81% precip in October-March</a:t>
            </a:r>
            <a:endParaRPr lang="en-US" sz="400"/>
          </a:p>
          <a:p>
            <a:pPr eaLnBrk="1" hangingPunct="1"/>
            <a:endParaRPr lang="en-US" sz="400"/>
          </a:p>
          <a:p>
            <a:pPr eaLnBrk="1" hangingPunct="1"/>
            <a:r>
              <a:rPr lang="en-US" sz="400"/>
              <a:t>This water is used in many ways…</a:t>
            </a:r>
          </a:p>
          <a:p>
            <a:pPr eaLnBrk="1" hangingPunct="1"/>
            <a:r>
              <a:rPr lang="en-US" sz="600">
                <a:latin typeface="Arial Black" charset="0"/>
              </a:rPr>
              <a:t>-TWSA: multiple regression analysis uses correlations with precipitation, streamflow, snow measures, forecasts are made for precipitation levels of 50, 100 and %150 normal.</a:t>
            </a:r>
          </a:p>
          <a:p>
            <a:pPr eaLnBrk="1" hangingPunct="1"/>
            <a:endParaRPr lang="en-US" sz="400"/>
          </a:p>
          <a:p>
            <a:pPr>
              <a:spcBef>
                <a:spcPct val="0"/>
              </a:spcBef>
              <a:buFontTx/>
              <a:buChar char="•"/>
            </a:pPr>
            <a:r>
              <a:rPr lang="en-US" sz="1500" b="1">
                <a:solidFill>
                  <a:srgbClr val="437E1C"/>
                </a:solidFill>
                <a:latin typeface="Arial" charset="0"/>
              </a:rPr>
              <a:t>Elevation 8184 ft to 340 ft</a:t>
            </a:r>
          </a:p>
          <a:p>
            <a:pPr>
              <a:spcBef>
                <a:spcPct val="0"/>
              </a:spcBef>
              <a:buFontTx/>
              <a:buChar char="•"/>
            </a:pPr>
            <a:r>
              <a:rPr lang="en-US" sz="1500" b="1">
                <a:solidFill>
                  <a:srgbClr val="437E1C"/>
                </a:solidFill>
                <a:latin typeface="Arial" charset="0"/>
              </a:rPr>
              <a:t>Historic Temp and precip </a:t>
            </a:r>
          </a:p>
          <a:p>
            <a:pPr lvl="1">
              <a:spcBef>
                <a:spcPct val="0"/>
              </a:spcBef>
            </a:pPr>
            <a:r>
              <a:rPr lang="en-US" sz="1500" b="1">
                <a:solidFill>
                  <a:srgbClr val="437E1C"/>
                </a:solidFill>
                <a:latin typeface="Arial" charset="0"/>
              </a:rPr>
              <a:t>22</a:t>
            </a:r>
            <a:r>
              <a:rPr lang="en-US" sz="1500" b="1">
                <a:solidFill>
                  <a:srgbClr val="437E1C"/>
                </a:solidFill>
                <a:latin typeface="Arial" charset="0"/>
                <a:sym typeface="Symbol" charset="2"/>
              </a:rPr>
              <a:t></a:t>
            </a:r>
            <a:r>
              <a:rPr lang="en-US" sz="1500" b="1">
                <a:solidFill>
                  <a:srgbClr val="437E1C"/>
                </a:solidFill>
                <a:latin typeface="Arial" charset="0"/>
              </a:rPr>
              <a:t>-76</a:t>
            </a:r>
            <a:r>
              <a:rPr lang="en-US" sz="1500" b="1">
                <a:solidFill>
                  <a:srgbClr val="437E1C"/>
                </a:solidFill>
                <a:latin typeface="Arial" charset="0"/>
                <a:sym typeface="Symbol" charset="2"/>
              </a:rPr>
              <a:t></a:t>
            </a:r>
            <a:r>
              <a:rPr lang="en-US" sz="1500" b="1">
                <a:solidFill>
                  <a:srgbClr val="437E1C"/>
                </a:solidFill>
                <a:latin typeface="Arial" charset="0"/>
              </a:rPr>
              <a:t>F, 80 in-140 in at 2300 ft, 27</a:t>
            </a:r>
            <a:r>
              <a:rPr lang="en-US" sz="1500" b="1">
                <a:solidFill>
                  <a:srgbClr val="437E1C"/>
                </a:solidFill>
                <a:latin typeface="Arial" charset="0"/>
                <a:sym typeface="Symbol" charset="2"/>
              </a:rPr>
              <a:t></a:t>
            </a:r>
            <a:r>
              <a:rPr lang="en-US" sz="1500" b="1">
                <a:solidFill>
                  <a:srgbClr val="437E1C"/>
                </a:solidFill>
                <a:latin typeface="Arial" charset="0"/>
              </a:rPr>
              <a:t>-90</a:t>
            </a:r>
            <a:r>
              <a:rPr lang="en-US" sz="1500" b="1">
                <a:solidFill>
                  <a:srgbClr val="437E1C"/>
                </a:solidFill>
                <a:latin typeface="Arial" charset="0"/>
                <a:sym typeface="Symbol" charset="2"/>
              </a:rPr>
              <a:t></a:t>
            </a:r>
            <a:r>
              <a:rPr lang="en-US" sz="1500" b="1">
                <a:solidFill>
                  <a:srgbClr val="437E1C"/>
                </a:solidFill>
                <a:latin typeface="Arial" charset="0"/>
              </a:rPr>
              <a:t>F, 0 in-10 in at 350 ft </a:t>
            </a:r>
          </a:p>
          <a:p>
            <a:pPr lvl="1">
              <a:spcBef>
                <a:spcPct val="0"/>
              </a:spcBef>
            </a:pPr>
            <a:r>
              <a:rPr lang="en-US" sz="1500" b="1">
                <a:solidFill>
                  <a:srgbClr val="437E1C"/>
                </a:solidFill>
                <a:latin typeface="Arial" charset="0"/>
              </a:rPr>
              <a:t>61% -81% precip in October-March </a:t>
            </a:r>
          </a:p>
          <a:p>
            <a:pPr>
              <a:spcBef>
                <a:spcPct val="0"/>
              </a:spcBef>
              <a:buFontTx/>
              <a:buChar char="•"/>
            </a:pPr>
            <a:r>
              <a:rPr lang="en-US" sz="1500" b="1">
                <a:solidFill>
                  <a:srgbClr val="437E1C"/>
                </a:solidFill>
                <a:latin typeface="Arial" charset="0"/>
              </a:rPr>
              <a:t>Water supply during growing 		season in lower basin primarily 	from snowmelt, depends on 	reservoirs for storage</a:t>
            </a:r>
          </a:p>
          <a:p>
            <a:pPr>
              <a:spcBef>
                <a:spcPct val="0"/>
              </a:spcBef>
              <a:buFontTx/>
              <a:buChar char="•"/>
            </a:pPr>
            <a:r>
              <a:rPr lang="en-US" sz="1500" b="1">
                <a:solidFill>
                  <a:srgbClr val="437E1C"/>
                </a:solidFill>
                <a:latin typeface="Arial" charset="0"/>
              </a:rPr>
              <a:t>Six USBR reservoirs with storage 	capacity of ~1 million acre-ft, 	~25% unregulated runoff </a:t>
            </a:r>
          </a:p>
          <a:p>
            <a:pPr>
              <a:spcBef>
                <a:spcPct val="0"/>
              </a:spcBef>
              <a:buFontTx/>
              <a:buChar char="•"/>
            </a:pPr>
            <a:r>
              <a:rPr lang="en-US" sz="1500" b="1">
                <a:solidFill>
                  <a:srgbClr val="437E1C"/>
                </a:solidFill>
                <a:latin typeface="Arial" charset="0"/>
              </a:rPr>
              <a:t>Managed system vulnerable to 	drought with increasing water use 	and changing snowpack</a:t>
            </a:r>
            <a:endParaRPr lang="en-US" sz="400"/>
          </a:p>
          <a:p>
            <a:pPr eaLnBrk="1" hangingPunct="1"/>
            <a:endParaRPr lang="en-US" sz="400"/>
          </a:p>
          <a:p>
            <a:pPr eaLnBrk="1" hangingPunct="1"/>
            <a:endParaRPr lang="en-US" sz="400"/>
          </a:p>
          <a:p>
            <a:pPr eaLnBrk="1" hangingPunct="1"/>
            <a:r>
              <a:rPr lang="en-US" sz="600"/>
              <a:t>DETAILS ON TWSA:</a:t>
            </a:r>
          </a:p>
          <a:p>
            <a:pPr eaLnBrk="1" hangingPunct="1"/>
            <a:r>
              <a:rPr lang="en-US" sz="600"/>
              <a:t>Max, Min, and Avg all from 1981-2000 and 2007 values of: </a:t>
            </a:r>
          </a:p>
          <a:p>
            <a:pPr eaLnBrk="1" hangingPunct="1"/>
            <a:r>
              <a:rPr lang="en-US" sz="600"/>
              <a:t>(1)	System Unregulated Flow Volume (system of reservoirs, sum of inflows), </a:t>
            </a:r>
          </a:p>
          <a:p>
            <a:pPr eaLnBrk="1" hangingPunct="1"/>
            <a:r>
              <a:rPr lang="en-US" sz="600"/>
              <a:t>(2)	Observed Flow Volume (system of reservoirs, sum of outflows), </a:t>
            </a:r>
          </a:p>
          <a:p>
            <a:pPr eaLnBrk="1" hangingPunct="1"/>
            <a:r>
              <a:rPr lang="en-US" sz="600"/>
              <a:t>(3)	Parker Unregulated Flow Volume (Yakima River NR Parker mean daily natural discharge),</a:t>
            </a:r>
          </a:p>
          <a:p>
            <a:pPr eaLnBrk="1" hangingPunct="1"/>
            <a:r>
              <a:rPr lang="en-US" sz="600"/>
              <a:t>(4)	Parker Observed Flow Volume (Yakima River NR Parker mean daily regulated discharge)</a:t>
            </a:r>
          </a:p>
          <a:p>
            <a:pPr eaLnBrk="1" hangingPunct="1"/>
            <a:r>
              <a:rPr lang="en-US" sz="600"/>
              <a:t>(5)	Yakima System Diversions (5 major irrigation diversions above Parker)</a:t>
            </a:r>
          </a:p>
          <a:p>
            <a:pPr eaLnBrk="1" hangingPunct="1"/>
            <a:r>
              <a:rPr lang="en-US" sz="600"/>
              <a:t>(6)	Yakima System Storage (Reservoir system storage, mean daily reservoir volume)</a:t>
            </a:r>
          </a:p>
          <a:p>
            <a:pPr eaLnBrk="1" hangingPunct="1"/>
            <a:endParaRPr lang="en-US" sz="600"/>
          </a:p>
          <a:p>
            <a:pPr eaLnBrk="1" hangingPunct="1"/>
            <a:endParaRPr lang="en-US" sz="400"/>
          </a:p>
          <a:p>
            <a:pPr eaLnBrk="1" hangingPunct="1"/>
            <a:endParaRPr lang="en-US" sz="400"/>
          </a:p>
          <a:p>
            <a:pPr eaLnBrk="1" hangingPunct="1"/>
            <a:r>
              <a:rPr lang="en-US" sz="400"/>
              <a:t>REFERENCES:</a:t>
            </a:r>
          </a:p>
          <a:p>
            <a:pPr eaLnBrk="1" hangingPunct="1"/>
            <a:r>
              <a:rPr lang="en-US" sz="400"/>
              <a:t>(USBR, 2002)</a:t>
            </a:r>
          </a:p>
          <a:p>
            <a:pPr eaLnBrk="1" hangingPunct="1"/>
            <a:r>
              <a:rPr lang="en-US" sz="400"/>
              <a:t>http://www.wrcc.dri.edu/cgi-bin/cliMAIN.pl?wa4154: </a:t>
            </a:r>
            <a:r>
              <a:rPr lang="en-US" sz="400">
                <a:latin typeface="Times-Bold" charset="0"/>
              </a:rPr>
              <a:t>KENNEWICK, WASHINGTON (454154)</a:t>
            </a:r>
          </a:p>
          <a:p>
            <a:pPr eaLnBrk="1" hangingPunct="1"/>
            <a:r>
              <a:rPr lang="en-US" sz="400"/>
              <a:t>http://www.wrcc.dri.edu/cgi-bin/cliMAIN.pl?wa4406: </a:t>
            </a:r>
            <a:r>
              <a:rPr lang="en-US" sz="400">
                <a:latin typeface="Times-Bold" charset="0"/>
              </a:rPr>
              <a:t>LAKE KACHESS, WASHINGTON (454406)</a:t>
            </a:r>
          </a:p>
          <a:p>
            <a:pPr eaLnBrk="1" hangingPunct="1"/>
            <a:endParaRPr lang="en-US" sz="400">
              <a:latin typeface="Times-Bold" charset="0"/>
            </a:endParaRPr>
          </a:p>
          <a:p>
            <a:pPr eaLnBrk="1" hangingPunct="1"/>
            <a:r>
              <a:rPr lang="en-US" sz="400"/>
              <a:t>Precipitation varies considerably across the basin throughout the year.  Mean-annual precipitation ranges from 140 inches in the higher mountains of the northwestern part of the basin to less than 10 inches throughout the lower Yakima Valley.  The amount of precipitation that occurs during the period of Oct ober to March period, both the arid and alpine parts of the basin ranges from 61-81% of the annual precipitation.  The variation in annual precipitation can be large.  The geographic variability of mean annual precip 1951-1980 in high mts between 80-140 inches in lower between 0-10 inches (USBR 2002, pg 2-2)</a:t>
            </a:r>
          </a:p>
          <a:p>
            <a:pPr eaLnBrk="1" hangingPunct="1"/>
            <a:endParaRPr lang="en-US" sz="400"/>
          </a:p>
          <a:p>
            <a:pPr eaLnBrk="1" hangingPunct="1"/>
            <a:r>
              <a:rPr lang="en-US" sz="400"/>
              <a:t>Water quality, generally high in upper basin.  Degrades downstream.  Many reaches in Federal Clean Water Act 303(d) list.  Issues of turbidity, pesticides, low dissolved oxygen, elevated temperatures, metals, fecal coliform, low flows, and pH.</a:t>
            </a:r>
          </a:p>
          <a:p>
            <a:pPr eaLnBrk="1" hangingPunct="1"/>
            <a:endParaRPr lang="en-US" sz="400"/>
          </a:p>
          <a:p>
            <a:pPr eaLnBrk="1" hangingPunct="1"/>
            <a:r>
              <a:rPr lang="en-US" sz="400"/>
              <a:t>Air temps, inversely related to altitude.  Min and Max occur in Jan and July.  Values above from LAKE KACHESS (1971-2000 Monthly Climate Summary, Average Min in Jan and Average Max in July)</a:t>
            </a:r>
          </a:p>
          <a:p>
            <a:pPr eaLnBrk="1" hangingPunct="1"/>
            <a:endParaRPr lang="en-US" sz="400"/>
          </a:p>
          <a:p>
            <a:pPr eaLnBrk="1" hangingPunct="1"/>
            <a:r>
              <a:rPr lang="en-US" sz="400"/>
              <a:t>-Reserviors been in place since 1930s</a:t>
            </a:r>
          </a:p>
          <a:p>
            <a:pPr eaLnBrk="1" hangingPunct="1"/>
            <a:r>
              <a:rPr lang="en-US" sz="400"/>
              <a:t>-Irrigation project serves 465,000 acres</a:t>
            </a:r>
          </a:p>
          <a:p>
            <a:pPr eaLnBrk="1" hangingPunct="1"/>
            <a:r>
              <a:rPr lang="en-US" sz="400"/>
              <a:t>-Basin drains about 4 million acres (Basin drains about 6150 sq miles)</a:t>
            </a:r>
          </a:p>
          <a:p>
            <a:pPr eaLnBrk="1" hangingPunct="1"/>
            <a:r>
              <a:rPr lang="en-US" sz="400"/>
              <a:t>-Yakima River flows about 215 miles</a:t>
            </a:r>
          </a:p>
          <a:p>
            <a:pPr eaLnBrk="1" hangingPunct="1"/>
            <a:r>
              <a:rPr lang="en-US" sz="400"/>
              <a:t>-Estimated unregulated runoff of Yakima Basin (1961-1990) is 3.97 million acre-ft</a:t>
            </a:r>
          </a:p>
          <a:p>
            <a:pPr eaLnBrk="1" hangingPunct="1"/>
            <a:endParaRPr lang="en-US" sz="400"/>
          </a:p>
          <a:p>
            <a:pPr eaLnBrk="1" hangingPunct="1"/>
            <a:r>
              <a:rPr lang="en-US" sz="400"/>
              <a:t>FROM POSTER, AGU 2006</a:t>
            </a:r>
          </a:p>
          <a:p>
            <a:pPr eaLnBrk="1" hangingPunct="1"/>
            <a:r>
              <a:rPr lang="en-US" sz="400"/>
              <a:t>-The USBR Yakima Project supports approximately 464,000 irrigated acres (via four irrigation districts -- Roza, Yakima-Tieton, Sunnyside Valley and Kittitas -- and the Wapato Division).</a:t>
            </a:r>
          </a:p>
          <a:p>
            <a:pPr eaLnBrk="1" hangingPunct="1"/>
            <a:r>
              <a:rPr lang="en-US" sz="400"/>
              <a:t>-Most of the water in the Yakima River comes from snowmelt, and is caught in a series of reservoirs to ensure sufficient water supply throughout the season.</a:t>
            </a:r>
          </a:p>
        </p:txBody>
      </p:sp>
    </p:spTree>
    <p:extLst>
      <p:ext uri="{BB962C8B-B14F-4D97-AF65-F5344CB8AC3E}">
        <p14:creationId xmlns:p14="http://schemas.microsoft.com/office/powerpoint/2010/main" val="10242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6FA205-CFD2-984C-B2E8-86E9DB82FA39}" type="slidenum">
              <a:rPr lang="en-US" smtClean="0"/>
              <a:pPr/>
              <a:t>14</a:t>
            </a:fld>
            <a:endParaRPr lang="en-US"/>
          </a:p>
        </p:txBody>
      </p:sp>
    </p:spTree>
    <p:extLst>
      <p:ext uri="{BB962C8B-B14F-4D97-AF65-F5344CB8AC3E}">
        <p14:creationId xmlns:p14="http://schemas.microsoft.com/office/powerpoint/2010/main" val="2096201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6FA205-CFD2-984C-B2E8-86E9DB82FA39}" type="slidenum">
              <a:rPr lang="en-US" smtClean="0"/>
              <a:pPr/>
              <a:t>15</a:t>
            </a:fld>
            <a:endParaRPr lang="en-US"/>
          </a:p>
        </p:txBody>
      </p:sp>
    </p:spTree>
    <p:extLst>
      <p:ext uri="{BB962C8B-B14F-4D97-AF65-F5344CB8AC3E}">
        <p14:creationId xmlns:p14="http://schemas.microsoft.com/office/powerpoint/2010/main" val="535956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F69551F4-F648-7347-B145-1D87437C3397}" type="slidenum">
              <a:rPr lang="en-US"/>
              <a:pPr/>
              <a:t>16</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spcBef>
                <a:spcPct val="0"/>
              </a:spcBef>
            </a:pPr>
            <a:endParaRPr lang="en-US" sz="2000">
              <a:solidFill>
                <a:schemeClr val="bg1"/>
              </a:solidFill>
              <a:latin typeface="Arial" charset="0"/>
            </a:endParaRPr>
          </a:p>
        </p:txBody>
      </p:sp>
    </p:spTree>
    <p:extLst>
      <p:ext uri="{BB962C8B-B14F-4D97-AF65-F5344CB8AC3E}">
        <p14:creationId xmlns:p14="http://schemas.microsoft.com/office/powerpoint/2010/main" val="1551085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indent="-457200" eaLnBrk="1" hangingPunct="1">
              <a:buFont typeface="Times" charset="0"/>
              <a:buNone/>
            </a:pPr>
            <a:r>
              <a:rPr lang="en-US" sz="1200" b="1" dirty="0" smtClean="0">
                <a:solidFill>
                  <a:schemeClr val="bg1"/>
                </a:solidFill>
                <a:latin typeface="Arial" charset="0"/>
              </a:rPr>
              <a:t>With current demands, systems accommodate changes, with demand increases, systems less able to accommodate changes from future climate, conservation measures matter</a:t>
            </a:r>
          </a:p>
          <a:p>
            <a:pPr marL="457200" indent="-457200" eaLnBrk="1" hangingPunct="1">
              <a:buFont typeface="Times" charset="0"/>
              <a:buNone/>
            </a:pPr>
            <a:r>
              <a:rPr lang="en-US" sz="1200" b="1" dirty="0" smtClean="0">
                <a:solidFill>
                  <a:schemeClr val="bg1"/>
                </a:solidFill>
                <a:latin typeface="Arial" charset="0"/>
              </a:rPr>
              <a:t>	</a:t>
            </a:r>
          </a:p>
          <a:p>
            <a:pPr marL="457200" indent="-457200" eaLnBrk="1" hangingPunct="1">
              <a:buFont typeface="Times" charset="0"/>
              <a:buNone/>
            </a:pPr>
            <a:r>
              <a:rPr lang="en-US" sz="1200" b="1" dirty="0" smtClean="0">
                <a:solidFill>
                  <a:schemeClr val="bg1"/>
                </a:solidFill>
                <a:latin typeface="Arial" charset="0"/>
              </a:rPr>
              <a:t>	Other aspects of system performance complicate management decisions such as environmental flows, flood control, and hydropower</a:t>
            </a:r>
            <a:endParaRPr lang="en-US" sz="1400" b="1" dirty="0" smtClean="0">
              <a:solidFill>
                <a:srgbClr val="FFFFFF"/>
              </a:solidFill>
              <a:latin typeface="Arial" charset="0"/>
            </a:endParaRPr>
          </a:p>
          <a:p>
            <a:endParaRPr lang="en-US" dirty="0"/>
          </a:p>
        </p:txBody>
      </p:sp>
      <p:sp>
        <p:nvSpPr>
          <p:cNvPr id="4" name="Slide Number Placeholder 3"/>
          <p:cNvSpPr>
            <a:spLocks noGrp="1"/>
          </p:cNvSpPr>
          <p:nvPr>
            <p:ph type="sldNum" sz="quarter" idx="10"/>
          </p:nvPr>
        </p:nvSpPr>
        <p:spPr/>
        <p:txBody>
          <a:bodyPr/>
          <a:lstStyle/>
          <a:p>
            <a:fld id="{A76FA205-CFD2-984C-B2E8-86E9DB82FA39}" type="slidenum">
              <a:rPr lang="en-US" smtClean="0"/>
              <a:pPr/>
              <a:t>17</a:t>
            </a:fld>
            <a:endParaRPr lang="en-US"/>
          </a:p>
        </p:txBody>
      </p:sp>
    </p:spTree>
    <p:extLst>
      <p:ext uri="{BB962C8B-B14F-4D97-AF65-F5344CB8AC3E}">
        <p14:creationId xmlns:p14="http://schemas.microsoft.com/office/powerpoint/2010/main" val="2121115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indent="-457200" eaLnBrk="1" hangingPunct="1">
              <a:buFont typeface="Times" charset="0"/>
              <a:buNone/>
            </a:pPr>
            <a:r>
              <a:rPr lang="en-US" sz="1200" b="1" dirty="0" smtClean="0">
                <a:solidFill>
                  <a:schemeClr val="bg1"/>
                </a:solidFill>
                <a:latin typeface="Arial" charset="0"/>
              </a:rPr>
              <a:t>With current demands, systems accommodate changes, with demand increases, systems less able to accommodate changes from future climate, conservation measures matter</a:t>
            </a:r>
          </a:p>
          <a:p>
            <a:pPr marL="457200" indent="-457200" eaLnBrk="1" hangingPunct="1">
              <a:buFont typeface="Times" charset="0"/>
              <a:buNone/>
            </a:pPr>
            <a:r>
              <a:rPr lang="en-US" sz="1200" b="1" dirty="0" smtClean="0">
                <a:solidFill>
                  <a:schemeClr val="bg1"/>
                </a:solidFill>
                <a:latin typeface="Arial" charset="0"/>
              </a:rPr>
              <a:t>	</a:t>
            </a:r>
          </a:p>
          <a:p>
            <a:pPr marL="457200" indent="-457200" eaLnBrk="1" hangingPunct="1">
              <a:buFont typeface="Times" charset="0"/>
              <a:buNone/>
            </a:pPr>
            <a:r>
              <a:rPr lang="en-US" sz="1200" b="1" dirty="0" smtClean="0">
                <a:solidFill>
                  <a:schemeClr val="bg1"/>
                </a:solidFill>
                <a:latin typeface="Arial" charset="0"/>
              </a:rPr>
              <a:t>	Other aspects of system performance complicate management decisions such as environmental flows, flood control, and hydropower</a:t>
            </a:r>
            <a:endParaRPr lang="en-US" sz="1400" b="1" dirty="0" smtClean="0">
              <a:solidFill>
                <a:srgbClr val="FFFFFF"/>
              </a:solidFill>
              <a:latin typeface="Arial" charset="0"/>
            </a:endParaRPr>
          </a:p>
          <a:p>
            <a:endParaRPr lang="en-US" dirty="0"/>
          </a:p>
        </p:txBody>
      </p:sp>
      <p:sp>
        <p:nvSpPr>
          <p:cNvPr id="4" name="Slide Number Placeholder 3"/>
          <p:cNvSpPr>
            <a:spLocks noGrp="1"/>
          </p:cNvSpPr>
          <p:nvPr>
            <p:ph type="sldNum" sz="quarter" idx="10"/>
          </p:nvPr>
        </p:nvSpPr>
        <p:spPr/>
        <p:txBody>
          <a:bodyPr/>
          <a:lstStyle/>
          <a:p>
            <a:fld id="{A76FA205-CFD2-984C-B2E8-86E9DB82FA39}" type="slidenum">
              <a:rPr lang="en-US" smtClean="0"/>
              <a:pPr/>
              <a:t>18</a:t>
            </a:fld>
            <a:endParaRPr lang="en-US"/>
          </a:p>
        </p:txBody>
      </p:sp>
    </p:spTree>
    <p:extLst>
      <p:ext uri="{BB962C8B-B14F-4D97-AF65-F5344CB8AC3E}">
        <p14:creationId xmlns:p14="http://schemas.microsoft.com/office/powerpoint/2010/main" val="1463459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indent="-457200" eaLnBrk="1" hangingPunct="1">
              <a:buFont typeface="Times" charset="0"/>
              <a:buNone/>
            </a:pPr>
            <a:r>
              <a:rPr lang="en-US" sz="1200" b="1" dirty="0" smtClean="0">
                <a:solidFill>
                  <a:schemeClr val="bg1"/>
                </a:solidFill>
                <a:latin typeface="Arial" charset="0"/>
              </a:rPr>
              <a:t>With current demands, systems accommodate changes, with demand increases, systems less able to accommodate changes from future climate, conservation measures matter</a:t>
            </a:r>
          </a:p>
          <a:p>
            <a:pPr marL="457200" indent="-457200" eaLnBrk="1" hangingPunct="1">
              <a:buFont typeface="Times" charset="0"/>
              <a:buNone/>
            </a:pPr>
            <a:r>
              <a:rPr lang="en-US" sz="1200" b="1" dirty="0" smtClean="0">
                <a:solidFill>
                  <a:schemeClr val="bg1"/>
                </a:solidFill>
                <a:latin typeface="Arial" charset="0"/>
              </a:rPr>
              <a:t>	</a:t>
            </a:r>
          </a:p>
          <a:p>
            <a:pPr marL="457200" indent="-457200" eaLnBrk="1" hangingPunct="1">
              <a:buFont typeface="Times" charset="0"/>
              <a:buNone/>
            </a:pPr>
            <a:r>
              <a:rPr lang="en-US" sz="1200" b="1" dirty="0" smtClean="0">
                <a:solidFill>
                  <a:schemeClr val="bg1"/>
                </a:solidFill>
                <a:latin typeface="Arial" charset="0"/>
              </a:rPr>
              <a:t>	Other aspects of system performance complicate management decisions such as environmental flows, flood control, and hydropower</a:t>
            </a:r>
            <a:endParaRPr lang="en-US" sz="1400" b="1" dirty="0" smtClean="0">
              <a:solidFill>
                <a:srgbClr val="FFFFFF"/>
              </a:solidFill>
              <a:latin typeface="Arial" charset="0"/>
            </a:endParaRPr>
          </a:p>
          <a:p>
            <a:endParaRPr lang="en-US" dirty="0"/>
          </a:p>
        </p:txBody>
      </p:sp>
      <p:sp>
        <p:nvSpPr>
          <p:cNvPr id="4" name="Slide Number Placeholder 3"/>
          <p:cNvSpPr>
            <a:spLocks noGrp="1"/>
          </p:cNvSpPr>
          <p:nvPr>
            <p:ph type="sldNum" sz="quarter" idx="10"/>
          </p:nvPr>
        </p:nvSpPr>
        <p:spPr/>
        <p:txBody>
          <a:bodyPr/>
          <a:lstStyle/>
          <a:p>
            <a:fld id="{A76FA205-CFD2-984C-B2E8-86E9DB82FA39}" type="slidenum">
              <a:rPr lang="en-US" smtClean="0"/>
              <a:pPr/>
              <a:t>19</a:t>
            </a:fld>
            <a:endParaRPr lang="en-US"/>
          </a:p>
        </p:txBody>
      </p:sp>
    </p:spTree>
    <p:extLst>
      <p:ext uri="{BB962C8B-B14F-4D97-AF65-F5344CB8AC3E}">
        <p14:creationId xmlns:p14="http://schemas.microsoft.com/office/powerpoint/2010/main" val="238137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indent="-457200" eaLnBrk="1" hangingPunct="1">
              <a:buFont typeface="Times" charset="0"/>
              <a:buNone/>
            </a:pPr>
            <a:r>
              <a:rPr lang="en-US" sz="1200" b="1" dirty="0" smtClean="0">
                <a:solidFill>
                  <a:schemeClr val="bg1"/>
                </a:solidFill>
                <a:latin typeface="Arial" charset="0"/>
              </a:rPr>
              <a:t>With current demands, systems accommodate changes, with demand increases, systems less able to accommodate changes from future climate, conservation measures matter</a:t>
            </a:r>
          </a:p>
          <a:p>
            <a:pPr marL="457200" indent="-457200" eaLnBrk="1" hangingPunct="1">
              <a:buFont typeface="Times" charset="0"/>
              <a:buNone/>
            </a:pPr>
            <a:r>
              <a:rPr lang="en-US" sz="1200" b="1" dirty="0" smtClean="0">
                <a:solidFill>
                  <a:schemeClr val="bg1"/>
                </a:solidFill>
                <a:latin typeface="Arial" charset="0"/>
              </a:rPr>
              <a:t>	</a:t>
            </a:r>
          </a:p>
          <a:p>
            <a:pPr marL="457200" indent="-457200" eaLnBrk="1" hangingPunct="1">
              <a:buFont typeface="Times" charset="0"/>
              <a:buNone/>
            </a:pPr>
            <a:r>
              <a:rPr lang="en-US" sz="1200" b="1" dirty="0" smtClean="0">
                <a:solidFill>
                  <a:schemeClr val="bg1"/>
                </a:solidFill>
                <a:latin typeface="Arial" charset="0"/>
              </a:rPr>
              <a:t>	Other aspects of system performance complicate management decisions such as environmental flows, flood control, and hydropower</a:t>
            </a:r>
            <a:endParaRPr lang="en-US" sz="1400" b="1" dirty="0" smtClean="0">
              <a:solidFill>
                <a:srgbClr val="FFFFFF"/>
              </a:solidFill>
              <a:latin typeface="Arial" charset="0"/>
            </a:endParaRPr>
          </a:p>
          <a:p>
            <a:endParaRPr lang="en-US" dirty="0"/>
          </a:p>
        </p:txBody>
      </p:sp>
      <p:sp>
        <p:nvSpPr>
          <p:cNvPr id="4" name="Slide Number Placeholder 3"/>
          <p:cNvSpPr>
            <a:spLocks noGrp="1"/>
          </p:cNvSpPr>
          <p:nvPr>
            <p:ph type="sldNum" sz="quarter" idx="10"/>
          </p:nvPr>
        </p:nvSpPr>
        <p:spPr/>
        <p:txBody>
          <a:bodyPr/>
          <a:lstStyle/>
          <a:p>
            <a:fld id="{A76FA205-CFD2-984C-B2E8-86E9DB82FA39}" type="slidenum">
              <a:rPr lang="en-US" smtClean="0"/>
              <a:pPr/>
              <a:t>20</a:t>
            </a:fld>
            <a:endParaRPr lang="en-US"/>
          </a:p>
        </p:txBody>
      </p:sp>
    </p:spTree>
    <p:extLst>
      <p:ext uri="{BB962C8B-B14F-4D97-AF65-F5344CB8AC3E}">
        <p14:creationId xmlns:p14="http://schemas.microsoft.com/office/powerpoint/2010/main" val="137908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22</a:t>
            </a:fld>
            <a:endParaRPr lang="en-US"/>
          </a:p>
        </p:txBody>
      </p:sp>
    </p:spTree>
    <p:extLst>
      <p:ext uri="{BB962C8B-B14F-4D97-AF65-F5344CB8AC3E}">
        <p14:creationId xmlns:p14="http://schemas.microsoft.com/office/powerpoint/2010/main" val="1800921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23</a:t>
            </a:fld>
            <a:endParaRPr lang="en-US"/>
          </a:p>
        </p:txBody>
      </p:sp>
    </p:spTree>
    <p:extLst>
      <p:ext uri="{BB962C8B-B14F-4D97-AF65-F5344CB8AC3E}">
        <p14:creationId xmlns:p14="http://schemas.microsoft.com/office/powerpoint/2010/main" val="162772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6FDF63B-BD6B-4846-9B92-EB2239346998}" type="slidenum">
              <a:rPr lang="en-US"/>
              <a:pPr/>
              <a:t>3</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r>
              <a:rPr lang="en-US" dirty="0" smtClean="0"/>
              <a:t>http://www.ipcc.ch/publications_and_data/ar4/wg1/en/ch11s11-5-3-2.html</a:t>
            </a:r>
          </a:p>
          <a:p>
            <a:endParaRPr lang="en-US" dirty="0" smtClean="0"/>
          </a:p>
          <a:p>
            <a:r>
              <a:rPr lang="en-US" sz="1200" i="1" kern="1200" dirty="0" smtClean="0">
                <a:solidFill>
                  <a:schemeClr val="tx1"/>
                </a:solidFill>
                <a:latin typeface="+mn-lt"/>
                <a:ea typeface="+mn-ea"/>
                <a:cs typeface="+mn-cs"/>
              </a:rPr>
              <a:t>Figure 11.12. Temperature and precipitation changes over North America from the MMD-A1B simulations. Top row: Annual mean, DJF and JJA temperature change between 1980 to 1999 and 2080 to 2099, averaged over 21 models. Middle row: same as top, but for fractional change in precipitation. Bottom row: number of models out of 21 that project increases in precipitation.</a:t>
            </a:r>
            <a:endParaRPr lang="en-US" dirty="0"/>
          </a:p>
        </p:txBody>
      </p:sp>
    </p:spTree>
    <p:extLst>
      <p:ext uri="{BB962C8B-B14F-4D97-AF65-F5344CB8AC3E}">
        <p14:creationId xmlns:p14="http://schemas.microsoft.com/office/powerpoint/2010/main" val="1361038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25</a:t>
            </a:fld>
            <a:endParaRPr lang="en-US"/>
          </a:p>
        </p:txBody>
      </p:sp>
    </p:spTree>
    <p:extLst>
      <p:ext uri="{BB962C8B-B14F-4D97-AF65-F5344CB8AC3E}">
        <p14:creationId xmlns:p14="http://schemas.microsoft.com/office/powerpoint/2010/main" val="937324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Meko</a:t>
            </a:r>
            <a:r>
              <a:rPr lang="en-US" sz="1200" kern="1200" dirty="0" smtClean="0">
                <a:solidFill>
                  <a:schemeClr val="tx1"/>
                </a:solidFill>
                <a:latin typeface="+mn-lt"/>
                <a:ea typeface="+mn-ea"/>
                <a:cs typeface="+mn-cs"/>
              </a:rPr>
              <a:t>, D.M., et al. 2007b. Upper Colorado River Flow Reconstruction. IGBP PAGES/World Data Center for </a:t>
            </a:r>
            <a:r>
              <a:rPr lang="en-US" sz="1200" kern="1200" dirty="0" err="1" smtClean="0">
                <a:solidFill>
                  <a:schemeClr val="tx1"/>
                </a:solidFill>
                <a:latin typeface="+mn-lt"/>
                <a:ea typeface="+mn-ea"/>
                <a:cs typeface="+mn-cs"/>
              </a:rPr>
              <a:t>Paleoclimatology</a:t>
            </a:r>
            <a:r>
              <a:rPr lang="en-US" sz="1200" kern="1200" dirty="0" smtClean="0">
                <a:solidFill>
                  <a:schemeClr val="tx1"/>
                </a:solidFill>
                <a:latin typeface="+mn-lt"/>
                <a:ea typeface="+mn-ea"/>
                <a:cs typeface="+mn-cs"/>
              </a:rPr>
              <a:t> Data Contribution Series # 2007-052. NOAA/NCDC </a:t>
            </a:r>
            <a:r>
              <a:rPr lang="en-US" sz="1200" kern="1200" dirty="0" err="1" smtClean="0">
                <a:solidFill>
                  <a:schemeClr val="tx1"/>
                </a:solidFill>
                <a:latin typeface="+mn-lt"/>
                <a:ea typeface="+mn-ea"/>
                <a:cs typeface="+mn-cs"/>
              </a:rPr>
              <a:t>Paleoclimatology</a:t>
            </a:r>
            <a:r>
              <a:rPr lang="en-US" sz="1200" kern="1200" dirty="0" smtClean="0">
                <a:solidFill>
                  <a:schemeClr val="tx1"/>
                </a:solidFill>
                <a:latin typeface="+mn-lt"/>
                <a:ea typeface="+mn-ea"/>
                <a:cs typeface="+mn-cs"/>
              </a:rPr>
              <a:t> Program, Boulder CO, USA.</a:t>
            </a:r>
          </a:p>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26</a:t>
            </a:fld>
            <a:endParaRPr lang="en-US"/>
          </a:p>
        </p:txBody>
      </p:sp>
    </p:spTree>
    <p:extLst>
      <p:ext uri="{BB962C8B-B14F-4D97-AF65-F5344CB8AC3E}">
        <p14:creationId xmlns:p14="http://schemas.microsoft.com/office/powerpoint/2010/main" val="1946472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Meko</a:t>
            </a:r>
            <a:r>
              <a:rPr lang="en-US" sz="1200" kern="1200" dirty="0" smtClean="0">
                <a:solidFill>
                  <a:schemeClr val="tx1"/>
                </a:solidFill>
                <a:latin typeface="+mn-lt"/>
                <a:ea typeface="+mn-ea"/>
                <a:cs typeface="+mn-cs"/>
              </a:rPr>
              <a:t>, D.M., et al. 2007b. Upper Colorado River Flow Reconstruction. IGBP PAGES/World Data Center for </a:t>
            </a:r>
            <a:r>
              <a:rPr lang="en-US" sz="1200" kern="1200" dirty="0" err="1" smtClean="0">
                <a:solidFill>
                  <a:schemeClr val="tx1"/>
                </a:solidFill>
                <a:latin typeface="+mn-lt"/>
                <a:ea typeface="+mn-ea"/>
                <a:cs typeface="+mn-cs"/>
              </a:rPr>
              <a:t>Paleoclimatology</a:t>
            </a:r>
            <a:r>
              <a:rPr lang="en-US" sz="1200" kern="1200" dirty="0" smtClean="0">
                <a:solidFill>
                  <a:schemeClr val="tx1"/>
                </a:solidFill>
                <a:latin typeface="+mn-lt"/>
                <a:ea typeface="+mn-ea"/>
                <a:cs typeface="+mn-cs"/>
              </a:rPr>
              <a:t> Data Contribution Series # 2007-052. NOAA/NCDC </a:t>
            </a:r>
            <a:r>
              <a:rPr lang="en-US" sz="1200" kern="1200" dirty="0" err="1" smtClean="0">
                <a:solidFill>
                  <a:schemeClr val="tx1"/>
                </a:solidFill>
                <a:latin typeface="+mn-lt"/>
                <a:ea typeface="+mn-ea"/>
                <a:cs typeface="+mn-cs"/>
              </a:rPr>
              <a:t>Paleoclimatology</a:t>
            </a:r>
            <a:r>
              <a:rPr lang="en-US" sz="1200" kern="1200" dirty="0" smtClean="0">
                <a:solidFill>
                  <a:schemeClr val="tx1"/>
                </a:solidFill>
                <a:latin typeface="+mn-lt"/>
                <a:ea typeface="+mn-ea"/>
                <a:cs typeface="+mn-cs"/>
              </a:rPr>
              <a:t> Program, Boulder CO, USA.</a:t>
            </a:r>
          </a:p>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27</a:t>
            </a:fld>
            <a:endParaRPr lang="en-US"/>
          </a:p>
        </p:txBody>
      </p:sp>
    </p:spTree>
    <p:extLst>
      <p:ext uri="{BB962C8B-B14F-4D97-AF65-F5344CB8AC3E}">
        <p14:creationId xmlns:p14="http://schemas.microsoft.com/office/powerpoint/2010/main" val="824207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Meko</a:t>
            </a:r>
            <a:r>
              <a:rPr lang="en-US" sz="1200" kern="1200" dirty="0" smtClean="0">
                <a:solidFill>
                  <a:schemeClr val="tx1"/>
                </a:solidFill>
                <a:latin typeface="+mn-lt"/>
                <a:ea typeface="+mn-ea"/>
                <a:cs typeface="+mn-cs"/>
              </a:rPr>
              <a:t>, D.M., et al. 2007b. Upper Colorado River Flow Reconstruction. IGBP PAGES/World Data Center for </a:t>
            </a:r>
            <a:r>
              <a:rPr lang="en-US" sz="1200" kern="1200" dirty="0" err="1" smtClean="0">
                <a:solidFill>
                  <a:schemeClr val="tx1"/>
                </a:solidFill>
                <a:latin typeface="+mn-lt"/>
                <a:ea typeface="+mn-ea"/>
                <a:cs typeface="+mn-cs"/>
              </a:rPr>
              <a:t>Paleoclimatology</a:t>
            </a:r>
            <a:r>
              <a:rPr lang="en-US" sz="1200" kern="1200" dirty="0" smtClean="0">
                <a:solidFill>
                  <a:schemeClr val="tx1"/>
                </a:solidFill>
                <a:latin typeface="+mn-lt"/>
                <a:ea typeface="+mn-ea"/>
                <a:cs typeface="+mn-cs"/>
              </a:rPr>
              <a:t> Data Contribution Series # 2007-052. NOAA/NCDC </a:t>
            </a:r>
            <a:r>
              <a:rPr lang="en-US" sz="1200" kern="1200" dirty="0" err="1" smtClean="0">
                <a:solidFill>
                  <a:schemeClr val="tx1"/>
                </a:solidFill>
                <a:latin typeface="+mn-lt"/>
                <a:ea typeface="+mn-ea"/>
                <a:cs typeface="+mn-cs"/>
              </a:rPr>
              <a:t>Paleoclimatology</a:t>
            </a:r>
            <a:r>
              <a:rPr lang="en-US" sz="1200" kern="1200" dirty="0" smtClean="0">
                <a:solidFill>
                  <a:schemeClr val="tx1"/>
                </a:solidFill>
                <a:latin typeface="+mn-lt"/>
                <a:ea typeface="+mn-ea"/>
                <a:cs typeface="+mn-cs"/>
              </a:rPr>
              <a:t> Program, Boulder CO, USA.</a:t>
            </a:r>
          </a:p>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28</a:t>
            </a:fld>
            <a:endParaRPr lang="en-US"/>
          </a:p>
        </p:txBody>
      </p:sp>
    </p:spTree>
    <p:extLst>
      <p:ext uri="{BB962C8B-B14F-4D97-AF65-F5344CB8AC3E}">
        <p14:creationId xmlns:p14="http://schemas.microsoft.com/office/powerpoint/2010/main" val="1244611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hlinkClick r:id="rId3"/>
              </a:rPr>
              <a:t>Snoqualmie:</a:t>
            </a:r>
            <a:r>
              <a:rPr lang="en-US" sz="1200" b="1" i="0" u="none" strike="noStrike" kern="1200" baseline="0" dirty="0" smtClean="0">
                <a:solidFill>
                  <a:schemeClr val="tx1"/>
                </a:solidFill>
                <a:effectLst/>
                <a:latin typeface="+mn-lt"/>
                <a:ea typeface="+mn-ea"/>
                <a:cs typeface="+mn-cs"/>
                <a:hlinkClick r:id="rId3"/>
              </a:rPr>
              <a:t>  </a:t>
            </a:r>
            <a:r>
              <a:rPr lang="en-US" sz="1200" b="1" i="0" u="none" strike="noStrike" kern="1200" dirty="0" smtClean="0">
                <a:solidFill>
                  <a:schemeClr val="tx1"/>
                </a:solidFill>
                <a:effectLst/>
                <a:latin typeface="+mn-lt"/>
                <a:ea typeface="+mn-ea"/>
                <a:cs typeface="+mn-cs"/>
                <a:hlinkClick r:id="rId3"/>
              </a:rPr>
              <a:t>Top elevation</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5,420 </a:t>
            </a:r>
            <a:r>
              <a:rPr lang="en-US" sz="1200" b="0" i="0" kern="1200" dirty="0" err="1" smtClean="0">
                <a:solidFill>
                  <a:schemeClr val="tx1"/>
                </a:solidFill>
                <a:effectLst/>
                <a:latin typeface="+mn-lt"/>
                <a:ea typeface="+mn-ea"/>
                <a:cs typeface="+mn-cs"/>
              </a:rPr>
              <a:t>ft</a:t>
            </a:r>
            <a:r>
              <a:rPr lang="en-US" sz="1200" b="0" i="0" kern="1200" dirty="0" smtClean="0">
                <a:solidFill>
                  <a:schemeClr val="tx1"/>
                </a:solidFill>
                <a:effectLst/>
                <a:latin typeface="+mn-lt"/>
                <a:ea typeface="+mn-ea"/>
                <a:cs typeface="+mn-cs"/>
              </a:rPr>
              <a:t> (1,652 m) (</a:t>
            </a:r>
            <a:r>
              <a:rPr lang="en-US" sz="1200" b="0" i="0" kern="1200" dirty="0" err="1" smtClean="0">
                <a:solidFill>
                  <a:schemeClr val="tx1"/>
                </a:solidFill>
                <a:effectLst/>
                <a:latin typeface="+mn-lt"/>
                <a:ea typeface="+mn-ea"/>
                <a:cs typeface="+mn-cs"/>
              </a:rPr>
              <a:t>Alpental</a:t>
            </a:r>
            <a:r>
              <a:rPr lang="en-US" sz="1200" b="0" i="0" kern="1200" dirty="0" smtClean="0">
                <a:solidFill>
                  <a:schemeClr val="tx1"/>
                </a:solidFill>
                <a:effectLst/>
                <a:latin typeface="+mn-lt"/>
                <a:ea typeface="+mn-ea"/>
                <a:cs typeface="+mn-cs"/>
              </a:rPr>
              <a:t>)</a:t>
            </a:r>
          </a:p>
          <a:p>
            <a:r>
              <a:rPr lang="en-US" sz="1200" b="1" i="0" u="none" strike="noStrike" kern="1200" dirty="0" smtClean="0">
                <a:solidFill>
                  <a:schemeClr val="tx1"/>
                </a:solidFill>
                <a:effectLst/>
                <a:latin typeface="+mn-lt"/>
                <a:ea typeface="+mn-ea"/>
                <a:cs typeface="+mn-cs"/>
                <a:hlinkClick r:id="rId4"/>
              </a:rPr>
              <a:t>Base elevation</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2,610 </a:t>
            </a:r>
            <a:r>
              <a:rPr lang="en-US" sz="1200" b="0" i="0" kern="1200" dirty="0" err="1" smtClean="0">
                <a:solidFill>
                  <a:schemeClr val="tx1"/>
                </a:solidFill>
                <a:effectLst/>
                <a:latin typeface="+mn-lt"/>
                <a:ea typeface="+mn-ea"/>
                <a:cs typeface="+mn-cs"/>
              </a:rPr>
              <a:t>ft</a:t>
            </a:r>
            <a:r>
              <a:rPr lang="en-US" sz="1200" b="0" i="0" kern="1200" dirty="0" smtClean="0">
                <a:solidFill>
                  <a:schemeClr val="tx1"/>
                </a:solidFill>
                <a:effectLst/>
                <a:latin typeface="+mn-lt"/>
                <a:ea typeface="+mn-ea"/>
                <a:cs typeface="+mn-cs"/>
              </a:rPr>
              <a:t> (796 m); (Summit East)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Crystal</a:t>
            </a:r>
          </a:p>
          <a:p>
            <a:r>
              <a:rPr lang="en-US" sz="1200" b="0" i="0" kern="1200" dirty="0" smtClean="0">
                <a:solidFill>
                  <a:schemeClr val="tx1"/>
                </a:solidFill>
                <a:effectLst/>
                <a:latin typeface="+mn-lt"/>
                <a:ea typeface="+mn-ea"/>
                <a:cs typeface="+mn-cs"/>
              </a:rPr>
              <a:t>7,012 </a:t>
            </a:r>
            <a:r>
              <a:rPr lang="en-US" sz="1200" b="0" i="0" kern="1200" dirty="0" err="1" smtClean="0">
                <a:solidFill>
                  <a:schemeClr val="tx1"/>
                </a:solidFill>
                <a:effectLst/>
                <a:latin typeface="+mn-lt"/>
                <a:ea typeface="+mn-ea"/>
                <a:cs typeface="+mn-cs"/>
              </a:rPr>
              <a:t>ft</a:t>
            </a:r>
            <a:r>
              <a:rPr lang="en-US" sz="1200" b="0" i="0" kern="1200" dirty="0" smtClean="0">
                <a:solidFill>
                  <a:schemeClr val="tx1"/>
                </a:solidFill>
                <a:effectLst/>
                <a:latin typeface="+mn-lt"/>
                <a:ea typeface="+mn-ea"/>
                <a:cs typeface="+mn-cs"/>
              </a:rPr>
              <a:t> (2,137 m), 3,912 </a:t>
            </a:r>
            <a:r>
              <a:rPr lang="en-US" sz="1200" b="0" i="0" kern="1200" dirty="0" err="1" smtClean="0">
                <a:solidFill>
                  <a:schemeClr val="tx1"/>
                </a:solidFill>
                <a:effectLst/>
                <a:latin typeface="+mn-lt"/>
                <a:ea typeface="+mn-ea"/>
                <a:cs typeface="+mn-cs"/>
              </a:rPr>
              <a:t>ft</a:t>
            </a:r>
            <a:r>
              <a:rPr lang="en-US" sz="1200" b="0" i="0" kern="1200" dirty="0" smtClean="0">
                <a:solidFill>
                  <a:schemeClr val="tx1"/>
                </a:solidFill>
                <a:effectLst/>
                <a:latin typeface="+mn-lt"/>
                <a:ea typeface="+mn-ea"/>
                <a:cs typeface="+mn-cs"/>
              </a:rPr>
              <a:t> (1,192 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Mt. Baker</a:t>
            </a:r>
          </a:p>
          <a:p>
            <a:r>
              <a:rPr lang="en-US" sz="1200" b="0" i="0" kern="1200" dirty="0" smtClean="0">
                <a:solidFill>
                  <a:schemeClr val="tx1"/>
                </a:solidFill>
                <a:effectLst/>
                <a:latin typeface="+mn-lt"/>
                <a:ea typeface="+mn-ea"/>
                <a:cs typeface="+mn-cs"/>
              </a:rPr>
              <a:t>The base elevation is at </a:t>
            </a:r>
            <a:r>
              <a:rPr lang="en-US" sz="1200" b="1" i="0" kern="1200" dirty="0" smtClean="0">
                <a:solidFill>
                  <a:schemeClr val="tx1"/>
                </a:solidFill>
                <a:effectLst/>
                <a:latin typeface="+mn-lt"/>
                <a:ea typeface="+mn-ea"/>
                <a:cs typeface="+mn-cs"/>
              </a:rPr>
              <a:t>3,500 feet</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1,067 m</a:t>
            </a:r>
            <a:r>
              <a:rPr lang="en-US" sz="1200" b="0" i="0" kern="1200" dirty="0" smtClean="0">
                <a:solidFill>
                  <a:schemeClr val="tx1"/>
                </a:solidFill>
                <a:effectLst/>
                <a:latin typeface="+mn-lt"/>
                <a:ea typeface="+mn-ea"/>
                <a:cs typeface="+mn-cs"/>
              </a:rPr>
              <a:t>), while the peak of the resort is at </a:t>
            </a:r>
            <a:r>
              <a:rPr lang="en-US" sz="1200" b="1" i="0" kern="1200" dirty="0" smtClean="0">
                <a:solidFill>
                  <a:schemeClr val="tx1"/>
                </a:solidFill>
                <a:effectLst/>
                <a:latin typeface="+mn-lt"/>
                <a:ea typeface="+mn-ea"/>
                <a:cs typeface="+mn-cs"/>
              </a:rPr>
              <a:t>5,089 feet</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1,551 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Stevens Pass</a:t>
            </a:r>
          </a:p>
          <a:p>
            <a:r>
              <a:rPr lang="en-US" sz="1200" b="0" i="0" kern="1200" dirty="0" smtClean="0">
                <a:solidFill>
                  <a:schemeClr val="tx1"/>
                </a:solidFill>
                <a:effectLst/>
                <a:latin typeface="+mn-lt"/>
                <a:ea typeface="+mn-ea"/>
                <a:cs typeface="+mn-cs"/>
              </a:rPr>
              <a:t> The base elevation is at </a:t>
            </a:r>
            <a:r>
              <a:rPr lang="en-US" sz="1200" b="1" i="0" kern="1200" dirty="0" smtClean="0">
                <a:solidFill>
                  <a:schemeClr val="tx1"/>
                </a:solidFill>
                <a:effectLst/>
                <a:latin typeface="+mn-lt"/>
                <a:ea typeface="+mn-ea"/>
                <a:cs typeface="+mn-cs"/>
              </a:rPr>
              <a:t>4,061 feet</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1,238 m</a:t>
            </a:r>
            <a:r>
              <a:rPr lang="en-US" sz="1200" b="0" i="0" kern="1200" dirty="0" smtClean="0">
                <a:solidFill>
                  <a:schemeClr val="tx1"/>
                </a:solidFill>
                <a:effectLst/>
                <a:latin typeface="+mn-lt"/>
                <a:ea typeface="+mn-ea"/>
                <a:cs typeface="+mn-cs"/>
              </a:rPr>
              <a:t>) with the peak at </a:t>
            </a:r>
            <a:r>
              <a:rPr lang="en-US" sz="1200" b="1" i="0" kern="1200" dirty="0" smtClean="0">
                <a:solidFill>
                  <a:schemeClr val="tx1"/>
                </a:solidFill>
                <a:effectLst/>
                <a:latin typeface="+mn-lt"/>
                <a:ea typeface="+mn-ea"/>
                <a:cs typeface="+mn-cs"/>
              </a:rPr>
              <a:t>5,845 feet</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1,782 m</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32</a:t>
            </a:fld>
            <a:endParaRPr lang="en-US"/>
          </a:p>
        </p:txBody>
      </p:sp>
    </p:spTree>
    <p:extLst>
      <p:ext uri="{BB962C8B-B14F-4D97-AF65-F5344CB8AC3E}">
        <p14:creationId xmlns:p14="http://schemas.microsoft.com/office/powerpoint/2010/main" val="406430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7B8B401-636C-BA4D-B516-07F530805A7C}" type="slidenum">
              <a:rPr lang="en-US"/>
              <a:pPr/>
              <a:t>34</a:t>
            </a:fld>
            <a:endParaRPr lang="en-US"/>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p:spPr>
        <p:txBody>
          <a:bodyPr/>
          <a:lstStyle/>
          <a:p>
            <a:pPr marL="228600" indent="-228600">
              <a:spcBef>
                <a:spcPct val="0"/>
              </a:spcBef>
            </a:pPr>
            <a:endParaRPr lang="en-US" sz="2000" b="1">
              <a:latin typeface="Arial" charset="0"/>
              <a:ea typeface="Times New Roman" charset="0"/>
              <a:cs typeface="Times New Roman" charset="0"/>
            </a:endParaRPr>
          </a:p>
        </p:txBody>
      </p:sp>
    </p:spTree>
    <p:extLst>
      <p:ext uri="{BB962C8B-B14F-4D97-AF65-F5344CB8AC3E}">
        <p14:creationId xmlns:p14="http://schemas.microsoft.com/office/powerpoint/2010/main" val="1775442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F26BD42-EB0C-9E48-B40F-C87034AE3283}" type="slidenum">
              <a:rPr lang="en-US"/>
              <a:pPr/>
              <a:t>35</a:t>
            </a:fld>
            <a:endParaRPr lang="en-US"/>
          </a:p>
        </p:txBody>
      </p:sp>
      <p:sp>
        <p:nvSpPr>
          <p:cNvPr id="24579" name="Rectangle 2"/>
          <p:cNvSpPr>
            <a:spLocks noGrp="1" noRot="1" noChangeAspect="1" noChangeArrowheads="1"/>
          </p:cNvSpPr>
          <p:nvPr>
            <p:ph type="sldImg"/>
          </p:nvPr>
        </p:nvSpPr>
        <p:spPr>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sz="2400" dirty="0">
              <a:solidFill>
                <a:srgbClr val="FFFF66"/>
              </a:solidFill>
              <a:latin typeface="Arial" charset="0"/>
            </a:endParaRPr>
          </a:p>
        </p:txBody>
      </p:sp>
    </p:spTree>
    <p:extLst>
      <p:ext uri="{BB962C8B-B14F-4D97-AF65-F5344CB8AC3E}">
        <p14:creationId xmlns:p14="http://schemas.microsoft.com/office/powerpoint/2010/main" val="220692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The result of this effort is our paper --  One of the most impressive components of this paper is the list of co-authors who worked together to make a cohesive synthesis – from academia and federal agencies, people who are real leaders in the field and who were authors of the various papers with widely contrasting results.</a:t>
            </a:r>
          </a:p>
          <a:p>
            <a:endParaRPr lang="en-US" dirty="0" smtClean="0"/>
          </a:p>
          <a:p>
            <a:r>
              <a:rPr lang="en-US" dirty="0" smtClean="0"/>
              <a:t>Those not included in author list, were reviewers</a:t>
            </a:r>
          </a:p>
        </p:txBody>
      </p:sp>
      <p:sp>
        <p:nvSpPr>
          <p:cNvPr id="4" name="Slide Number Placeholder 3"/>
          <p:cNvSpPr>
            <a:spLocks noGrp="1"/>
          </p:cNvSpPr>
          <p:nvPr>
            <p:ph type="sldNum" sz="quarter" idx="10"/>
          </p:nvPr>
        </p:nvSpPr>
        <p:spPr/>
        <p:txBody>
          <a:bodyPr/>
          <a:lstStyle/>
          <a:p>
            <a:fld id="{F1FA90E8-1365-ED49-B359-D7DF453B9108}" type="slidenum">
              <a:rPr lang="en-US" smtClean="0"/>
              <a:pPr/>
              <a:t>36</a:t>
            </a:fld>
            <a:endParaRPr lang="en-US"/>
          </a:p>
        </p:txBody>
      </p:sp>
    </p:spTree>
    <p:extLst>
      <p:ext uri="{BB962C8B-B14F-4D97-AF65-F5344CB8AC3E}">
        <p14:creationId xmlns:p14="http://schemas.microsoft.com/office/powerpoint/2010/main" val="1708657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is a schematic of how all these studies are related to each other in the type of methods they used.  The studies also used different global climate models, emission scenarios, applied them at different spatial resolution along with the different representations of the land surface.</a:t>
            </a:r>
          </a:p>
          <a:p>
            <a:endParaRPr lang="en-US" dirty="0" smtClean="0"/>
          </a:p>
          <a:p>
            <a:r>
              <a:rPr lang="en-US" dirty="0" smtClean="0"/>
              <a:t>Make note of GMC and </a:t>
            </a:r>
            <a:r>
              <a:rPr lang="en-US" dirty="0" err="1" smtClean="0"/>
              <a:t>Paleoclimate</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37</a:t>
            </a:fld>
            <a:endParaRPr lang="en-US"/>
          </a:p>
        </p:txBody>
      </p:sp>
    </p:spTree>
    <p:extLst>
      <p:ext uri="{BB962C8B-B14F-4D97-AF65-F5344CB8AC3E}">
        <p14:creationId xmlns:p14="http://schemas.microsoft.com/office/powerpoint/2010/main" val="637530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sng" dirty="0" smtClean="0"/>
              <a:t>Total Projections</a:t>
            </a:r>
            <a:r>
              <a:rPr lang="en-US" dirty="0" smtClean="0"/>
              <a:t>: 49 (multiple runs)</a:t>
            </a:r>
          </a:p>
          <a:p>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39</a:t>
            </a:fld>
            <a:endParaRPr lang="en-US"/>
          </a:p>
        </p:txBody>
      </p:sp>
    </p:spTree>
    <p:extLst>
      <p:ext uri="{BB962C8B-B14F-4D97-AF65-F5344CB8AC3E}">
        <p14:creationId xmlns:p14="http://schemas.microsoft.com/office/powerpoint/2010/main" val="149340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http://celebrating200years.noaa.gov/breakthroughs/climate_model/modeling_schematic.html</a:t>
            </a:r>
          </a:p>
          <a:p>
            <a:endParaRPr lang="en-US" dirty="0" smtClean="0"/>
          </a:p>
          <a:p>
            <a:r>
              <a:rPr lang="en-US" sz="1200" kern="1200" dirty="0" smtClean="0">
                <a:solidFill>
                  <a:schemeClr val="tx1"/>
                </a:solidFill>
                <a:latin typeface="Times" charset="0"/>
                <a:ea typeface="ＭＳ Ｐゴシック" charset="-128"/>
                <a:cs typeface="ＭＳ Ｐゴシック" charset="-128"/>
              </a:rPr>
              <a:t>Climate models are systems of differential equations based on the basic laws of physics, fluid motion, and chemistry. To "run" a model, scientists divide the planet into a 3-dimensional grid, apply the basic equations, and evaluate the results. Atmospheric models calculate winds, heat transfer, radiation, relative humidity, and surface hydrology within each grid and evaluate interactions with neighboring points.</a:t>
            </a:r>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4</a:t>
            </a:fld>
            <a:endParaRPr lang="en-US"/>
          </a:p>
        </p:txBody>
      </p:sp>
    </p:spTree>
    <p:extLst>
      <p:ext uri="{BB962C8B-B14F-4D97-AF65-F5344CB8AC3E}">
        <p14:creationId xmlns:p14="http://schemas.microsoft.com/office/powerpoint/2010/main" val="97800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An earlier study…</a:t>
            </a:r>
          </a:p>
          <a:p>
            <a:r>
              <a:rPr lang="en-US" u="sng" dirty="0" smtClean="0"/>
              <a:t>Total Projections</a:t>
            </a:r>
            <a:r>
              <a:rPr lang="en-US" dirty="0" smtClean="0"/>
              <a:t>: 3 (multiple runs)</a:t>
            </a:r>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40</a:t>
            </a:fld>
            <a:endParaRPr lang="en-US"/>
          </a:p>
        </p:txBody>
      </p:sp>
    </p:spTree>
    <p:extLst>
      <p:ext uri="{BB962C8B-B14F-4D97-AF65-F5344CB8AC3E}">
        <p14:creationId xmlns:p14="http://schemas.microsoft.com/office/powerpoint/2010/main" val="2037578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sng" dirty="0" smtClean="0"/>
              <a:t>Total Projections</a:t>
            </a:r>
            <a:r>
              <a:rPr lang="en-US" dirty="0" smtClean="0"/>
              <a:t>: 22</a:t>
            </a:r>
          </a:p>
          <a:p>
            <a:endParaRPr lang="en-US" dirty="0"/>
          </a:p>
        </p:txBody>
      </p:sp>
      <p:sp>
        <p:nvSpPr>
          <p:cNvPr id="4" name="Slide Number Placeholder 3"/>
          <p:cNvSpPr>
            <a:spLocks noGrp="1"/>
          </p:cNvSpPr>
          <p:nvPr>
            <p:ph type="sldNum" sz="quarter" idx="10"/>
          </p:nvPr>
        </p:nvSpPr>
        <p:spPr/>
        <p:txBody>
          <a:bodyPr/>
          <a:lstStyle/>
          <a:p>
            <a:fld id="{630745AC-9730-A74A-AE90-DB1210F3F6EF}" type="slidenum">
              <a:rPr lang="en-US" smtClean="0"/>
              <a:pPr/>
              <a:t>41</a:t>
            </a:fld>
            <a:endParaRPr lang="en-US"/>
          </a:p>
        </p:txBody>
      </p:sp>
    </p:spTree>
    <p:extLst>
      <p:ext uri="{BB962C8B-B14F-4D97-AF65-F5344CB8AC3E}">
        <p14:creationId xmlns:p14="http://schemas.microsoft.com/office/powerpoint/2010/main" val="1814505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u="sng" dirty="0" smtClean="0"/>
              <a:t>Total Projections</a:t>
            </a:r>
            <a:r>
              <a:rPr lang="en-US" dirty="0" smtClean="0"/>
              <a:t>: 42 (multiple runs)</a:t>
            </a:r>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42</a:t>
            </a:fld>
            <a:endParaRPr lang="en-US"/>
          </a:p>
        </p:txBody>
      </p:sp>
    </p:spTree>
    <p:extLst>
      <p:ext uri="{BB962C8B-B14F-4D97-AF65-F5344CB8AC3E}">
        <p14:creationId xmlns:p14="http://schemas.microsoft.com/office/powerpoint/2010/main" val="2122924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The second approach was to apply the warming</a:t>
            </a:r>
          </a:p>
          <a:p>
            <a:r>
              <a:rPr lang="en-US" sz="1200" kern="1200" baseline="0" dirty="0" smtClean="0">
                <a:solidFill>
                  <a:schemeClr val="tx1"/>
                </a:solidFill>
                <a:latin typeface="+mn-lt"/>
                <a:ea typeface="+mn-ea"/>
                <a:cs typeface="+mn-cs"/>
              </a:rPr>
              <a:t>scenarios to the driest century of reconstructed </a:t>
            </a:r>
            <a:r>
              <a:rPr lang="en-US" sz="1200" kern="1200" baseline="0" dirty="0" err="1" smtClean="0">
                <a:solidFill>
                  <a:schemeClr val="tx1"/>
                </a:solidFill>
                <a:latin typeface="+mn-lt"/>
                <a:ea typeface="+mn-ea"/>
                <a:cs typeface="+mn-cs"/>
              </a:rPr>
              <a:t>streamflow</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tree-ring record. This can be viewed as a worst-case</a:t>
            </a:r>
          </a:p>
          <a:p>
            <a:r>
              <a:rPr lang="en-US" sz="1200" kern="1200" baseline="0" dirty="0" smtClean="0">
                <a:solidFill>
                  <a:schemeClr val="tx1"/>
                </a:solidFill>
                <a:latin typeface="+mn-lt"/>
                <a:ea typeface="+mn-ea"/>
                <a:cs typeface="+mn-cs"/>
              </a:rPr>
              <a:t>scenario, in which a ‘‘naturally’’ very dry period is modified</a:t>
            </a:r>
          </a:p>
          <a:p>
            <a:r>
              <a:rPr lang="en-US" sz="1200" kern="1200" baseline="0" dirty="0" smtClean="0">
                <a:solidFill>
                  <a:schemeClr val="tx1"/>
                </a:solidFill>
                <a:latin typeface="+mn-lt"/>
                <a:ea typeface="+mn-ea"/>
                <a:cs typeface="+mn-cs"/>
              </a:rPr>
              <a:t>consistent with the 0.86 and 2 C warming scenarios. It is</a:t>
            </a:r>
          </a:p>
          <a:p>
            <a:r>
              <a:rPr lang="en-US" sz="1200" kern="1200" baseline="0" dirty="0" smtClean="0">
                <a:solidFill>
                  <a:schemeClr val="tx1"/>
                </a:solidFill>
                <a:latin typeface="+mn-lt"/>
                <a:ea typeface="+mn-ea"/>
                <a:cs typeface="+mn-cs"/>
              </a:rPr>
              <a:t>not possible to directly apply the warming scenarios to </a:t>
            </a:r>
            <a:r>
              <a:rPr lang="en-US" sz="1200" kern="1200" baseline="0" dirty="0" err="1" smtClean="0">
                <a:solidFill>
                  <a:schemeClr val="tx1"/>
                </a:solidFill>
                <a:latin typeface="+mn-lt"/>
                <a:ea typeface="+mn-ea"/>
                <a:cs typeface="+mn-cs"/>
              </a:rPr>
              <a:t>treering</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reconstructed climate data because such climate data</a:t>
            </a:r>
          </a:p>
          <a:p>
            <a:r>
              <a:rPr lang="en-US" sz="1200" kern="1200" baseline="0" dirty="0" smtClean="0">
                <a:solidFill>
                  <a:schemeClr val="tx1"/>
                </a:solidFill>
                <a:latin typeface="+mn-lt"/>
                <a:ea typeface="+mn-ea"/>
                <a:cs typeface="+mn-cs"/>
              </a:rPr>
              <a:t>for the UCRB do not exist. Instead, the reconstructed</a:t>
            </a:r>
          </a:p>
          <a:p>
            <a:r>
              <a:rPr lang="en-US" sz="1200" kern="1200" baseline="0" dirty="0" err="1" smtClean="0">
                <a:solidFill>
                  <a:schemeClr val="tx1"/>
                </a:solidFill>
                <a:latin typeface="+mn-lt"/>
                <a:ea typeface="+mn-ea"/>
                <a:cs typeface="+mn-cs"/>
              </a:rPr>
              <a:t>streamflow</a:t>
            </a:r>
            <a:r>
              <a:rPr lang="en-US" sz="1200" kern="1200" baseline="0" dirty="0" smtClean="0">
                <a:solidFill>
                  <a:schemeClr val="tx1"/>
                </a:solidFill>
                <a:latin typeface="+mn-lt"/>
                <a:ea typeface="+mn-ea"/>
                <a:cs typeface="+mn-cs"/>
              </a:rPr>
              <a:t> values for the driest century in the tree-ring</a:t>
            </a:r>
          </a:p>
          <a:p>
            <a:r>
              <a:rPr lang="en-US" sz="1200" kern="1200" baseline="0" dirty="0" smtClean="0">
                <a:solidFill>
                  <a:schemeClr val="tx1"/>
                </a:solidFill>
                <a:latin typeface="+mn-lt"/>
                <a:ea typeface="+mn-ea"/>
                <a:cs typeface="+mn-cs"/>
              </a:rPr>
              <a:t>record (1573–1672) were adjusted by average percentage</a:t>
            </a:r>
          </a:p>
          <a:p>
            <a:r>
              <a:rPr lang="en-US" sz="1200" kern="1200" baseline="0" dirty="0" smtClean="0">
                <a:solidFill>
                  <a:schemeClr val="tx1"/>
                </a:solidFill>
                <a:latin typeface="+mn-lt"/>
                <a:ea typeface="+mn-ea"/>
                <a:cs typeface="+mn-cs"/>
              </a:rPr>
              <a:t>changes in estimated </a:t>
            </a:r>
            <a:r>
              <a:rPr lang="en-US" sz="1200" kern="1200" baseline="0" dirty="0" err="1" smtClean="0">
                <a:solidFill>
                  <a:schemeClr val="tx1"/>
                </a:solidFill>
                <a:latin typeface="+mn-lt"/>
                <a:ea typeface="+mn-ea"/>
                <a:cs typeface="+mn-cs"/>
              </a:rPr>
              <a:t>streamflow</a:t>
            </a:r>
            <a:r>
              <a:rPr lang="en-US" sz="1200" kern="1200" baseline="0" dirty="0" smtClean="0">
                <a:solidFill>
                  <a:schemeClr val="tx1"/>
                </a:solidFill>
                <a:latin typeface="+mn-lt"/>
                <a:ea typeface="+mn-ea"/>
                <a:cs typeface="+mn-cs"/>
              </a:rPr>
              <a:t> caused by the warming</a:t>
            </a:r>
          </a:p>
          <a:p>
            <a:r>
              <a:rPr lang="en-US" sz="1200" kern="1200" baseline="0" dirty="0" smtClean="0">
                <a:solidFill>
                  <a:schemeClr val="tx1"/>
                </a:solidFill>
                <a:latin typeface="+mn-lt"/>
                <a:ea typeface="+mn-ea"/>
                <a:cs typeface="+mn-cs"/>
              </a:rPr>
              <a:t>scenarios applied to 20th century data. For example, the</a:t>
            </a:r>
          </a:p>
          <a:p>
            <a:r>
              <a:rPr lang="en-US" sz="1200" kern="1200" baseline="0" dirty="0" smtClean="0">
                <a:solidFill>
                  <a:schemeClr val="tx1"/>
                </a:solidFill>
                <a:latin typeface="+mn-lt"/>
                <a:ea typeface="+mn-ea"/>
                <a:cs typeface="+mn-cs"/>
              </a:rPr>
              <a:t>0.86 C warming scenario applied directly to 20th century</a:t>
            </a:r>
          </a:p>
          <a:p>
            <a:r>
              <a:rPr lang="en-US" sz="1200" kern="1200" baseline="0" dirty="0" smtClean="0">
                <a:solidFill>
                  <a:schemeClr val="tx1"/>
                </a:solidFill>
                <a:latin typeface="+mn-lt"/>
                <a:ea typeface="+mn-ea"/>
                <a:cs typeface="+mn-cs"/>
              </a:rPr>
              <a:t>climate caused an 8% decrease in </a:t>
            </a:r>
            <a:r>
              <a:rPr lang="en-US" sz="1200" kern="1200" baseline="0" dirty="0" err="1" smtClean="0">
                <a:solidFill>
                  <a:schemeClr val="tx1"/>
                </a:solidFill>
                <a:latin typeface="+mn-lt"/>
                <a:ea typeface="+mn-ea"/>
                <a:cs typeface="+mn-cs"/>
              </a:rPr>
              <a:t>streamflow</a:t>
            </a:r>
            <a:r>
              <a:rPr lang="en-US" sz="1200" kern="1200" baseline="0" dirty="0" smtClean="0">
                <a:solidFill>
                  <a:schemeClr val="tx1"/>
                </a:solidFill>
                <a:latin typeface="+mn-lt"/>
                <a:ea typeface="+mn-ea"/>
                <a:cs typeface="+mn-cs"/>
              </a:rPr>
              <a:t> (see next</a:t>
            </a:r>
          </a:p>
          <a:p>
            <a:r>
              <a:rPr lang="en-US" sz="1200" kern="1200" baseline="0" dirty="0" smtClean="0">
                <a:solidFill>
                  <a:schemeClr val="tx1"/>
                </a:solidFill>
                <a:latin typeface="+mn-lt"/>
                <a:ea typeface="+mn-ea"/>
                <a:cs typeface="+mn-cs"/>
              </a:rPr>
              <a:t>section), so the reconstructed </a:t>
            </a:r>
            <a:r>
              <a:rPr lang="en-US" sz="1200" kern="1200" baseline="0" dirty="0" err="1" smtClean="0">
                <a:solidFill>
                  <a:schemeClr val="tx1"/>
                </a:solidFill>
                <a:latin typeface="+mn-lt"/>
                <a:ea typeface="+mn-ea"/>
                <a:cs typeface="+mn-cs"/>
              </a:rPr>
              <a:t>streamflow</a:t>
            </a:r>
            <a:r>
              <a:rPr lang="en-US" sz="1200" kern="1200" baseline="0" dirty="0" smtClean="0">
                <a:solidFill>
                  <a:schemeClr val="tx1"/>
                </a:solidFill>
                <a:latin typeface="+mn-lt"/>
                <a:ea typeface="+mn-ea"/>
                <a:cs typeface="+mn-cs"/>
              </a:rPr>
              <a:t> values were</a:t>
            </a:r>
          </a:p>
          <a:p>
            <a:r>
              <a:rPr lang="en-US" sz="1200" kern="1200" baseline="0" dirty="0" smtClean="0">
                <a:solidFill>
                  <a:schemeClr val="tx1"/>
                </a:solidFill>
                <a:latin typeface="+mn-lt"/>
                <a:ea typeface="+mn-ea"/>
                <a:cs typeface="+mn-cs"/>
              </a:rPr>
              <a:t>decreased by 8% to represent a 0.86 C warming</a:t>
            </a:r>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43</a:t>
            </a:fld>
            <a:endParaRPr lang="en-US"/>
          </a:p>
        </p:txBody>
      </p:sp>
    </p:spTree>
    <p:extLst>
      <p:ext uri="{BB962C8B-B14F-4D97-AF65-F5344CB8AC3E}">
        <p14:creationId xmlns:p14="http://schemas.microsoft.com/office/powerpoint/2010/main" val="654934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44</a:t>
            </a:fld>
            <a:endParaRPr lang="en-US"/>
          </a:p>
        </p:txBody>
      </p:sp>
    </p:spTree>
    <p:extLst>
      <p:ext uri="{BB962C8B-B14F-4D97-AF65-F5344CB8AC3E}">
        <p14:creationId xmlns:p14="http://schemas.microsoft.com/office/powerpoint/2010/main" val="1790479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3801752-2ECC-8F41-8D7D-4325E5316941}" type="slidenum">
              <a:rPr lang="en-US"/>
              <a:pPr/>
              <a:t>45</a:t>
            </a:fld>
            <a:endParaRPr lang="en-US"/>
          </a:p>
        </p:txBody>
      </p:sp>
      <p:sp>
        <p:nvSpPr>
          <p:cNvPr id="26627" name="Rectangle 2"/>
          <p:cNvSpPr>
            <a:spLocks noGrp="1" noRot="1" noChangeAspect="1" noChangeArrowheads="1"/>
          </p:cNvSpPr>
          <p:nvPr>
            <p:ph type="sldImg"/>
          </p:nvPr>
        </p:nvSpPr>
        <p:spPr>
          <a:solidFill>
            <a:srgbClr val="FFFFFF"/>
          </a:solidFill>
          <a:ln/>
        </p:spPr>
      </p:sp>
      <p:sp>
        <p:nvSpPr>
          <p:cNvPr id="26628" name="Rectangle 3"/>
          <p:cNvSpPr>
            <a:spLocks noGrp="1" noChangeArrowheads="1"/>
          </p:cNvSpPr>
          <p:nvPr>
            <p:ph type="body" idx="1"/>
          </p:nvPr>
        </p:nvSpPr>
        <p:spPr>
          <a:solidFill>
            <a:srgbClr val="FFFFFF"/>
          </a:solidFill>
          <a:ln>
            <a:solidFill>
              <a:srgbClr val="000000"/>
            </a:solidFill>
          </a:ln>
        </p:spPr>
        <p:txBody>
          <a:bodyPr>
            <a:normAutofit/>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2400" dirty="0" smtClean="0"/>
              <a:t>Through assessing the widely varying methods, we identified four explanatory factors to better understand how the uncertainty between these studies should be interpreted</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2400" b="1" dirty="0" smtClean="0"/>
          </a:p>
          <a:p>
            <a:pPr marL="0" marR="0" indent="0" algn="just" defTabSz="457200" rtl="0" eaLnBrk="1" fontAlgn="auto" latinLnBrk="0" hangingPunct="1">
              <a:lnSpc>
                <a:spcPct val="100000"/>
              </a:lnSpc>
              <a:spcBef>
                <a:spcPts val="0"/>
              </a:spcBef>
              <a:spcAft>
                <a:spcPts val="0"/>
              </a:spcAft>
              <a:buClrTx/>
              <a:buSzTx/>
              <a:buFontTx/>
              <a:buNone/>
              <a:tabLst/>
              <a:defRPr/>
            </a:pPr>
            <a:r>
              <a:rPr lang="en-US" sz="2400" dirty="0" smtClean="0"/>
              <a:t>Here are the four factors the are the sources of uncertainty in future projections.  I’ll spend a little time talking about each of them… </a:t>
            </a:r>
          </a:p>
          <a:p>
            <a:pPr marL="0" marR="0" indent="0" algn="just" defTabSz="457200" rtl="0" eaLnBrk="1" fontAlgn="auto" latinLnBrk="0" hangingPunct="1">
              <a:lnSpc>
                <a:spcPct val="100000"/>
              </a:lnSpc>
              <a:spcBef>
                <a:spcPts val="0"/>
              </a:spcBef>
              <a:spcAft>
                <a:spcPts val="0"/>
              </a:spcAft>
              <a:buClrTx/>
              <a:buSzTx/>
              <a:buFontTx/>
              <a:buNone/>
              <a:tabLst/>
              <a:defRPr/>
            </a:pPr>
            <a:endParaRPr lang="en-US" sz="2400" b="1" dirty="0" smtClean="0"/>
          </a:p>
        </p:txBody>
      </p:sp>
    </p:spTree>
    <p:extLst>
      <p:ext uri="{BB962C8B-B14F-4D97-AF65-F5344CB8AC3E}">
        <p14:creationId xmlns:p14="http://schemas.microsoft.com/office/powerpoint/2010/main" val="1177635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1st source of uncertainty… if you recall, different studies used different GCMs.  Here we’ve made a comparison between the P-E anomalies in </a:t>
            </a:r>
            <a:r>
              <a:rPr lang="en-US" dirty="0" err="1" smtClean="0"/>
              <a:t>Seager</a:t>
            </a:r>
            <a:r>
              <a:rPr lang="en-US" dirty="0" smtClean="0"/>
              <a:t> et al that used 19 GCMs with C&amp;L that used 11.  </a:t>
            </a:r>
            <a:r>
              <a:rPr lang="en-US" dirty="0" err="1" smtClean="0"/>
              <a:t>THe</a:t>
            </a:r>
            <a:r>
              <a:rPr lang="en-US" dirty="0" smtClean="0"/>
              <a:t> bottom panel are the models used by </a:t>
            </a:r>
            <a:r>
              <a:rPr lang="en-US" dirty="0" err="1" smtClean="0"/>
              <a:t>Seager</a:t>
            </a:r>
            <a:r>
              <a:rPr lang="en-US" dirty="0" smtClean="0"/>
              <a:t> et al and not by C&amp;L.  As you can see in the red box, the models used by </a:t>
            </a:r>
            <a:r>
              <a:rPr lang="en-US" dirty="0" err="1" smtClean="0"/>
              <a:t>Seager</a:t>
            </a:r>
            <a:r>
              <a:rPr lang="en-US" dirty="0" smtClean="0"/>
              <a:t> and not by C&amp;L are drier – therefore it makes sense that C&amp;L had smaller flow declines</a:t>
            </a:r>
          </a:p>
          <a:p>
            <a:endParaRPr lang="en-US" dirty="0"/>
          </a:p>
        </p:txBody>
      </p:sp>
      <p:sp>
        <p:nvSpPr>
          <p:cNvPr id="4" name="Slide Number Placeholder 3"/>
          <p:cNvSpPr>
            <a:spLocks noGrp="1"/>
          </p:cNvSpPr>
          <p:nvPr>
            <p:ph type="sldNum" sz="quarter" idx="10"/>
          </p:nvPr>
        </p:nvSpPr>
        <p:spPr/>
        <p:txBody>
          <a:bodyPr/>
          <a:lstStyle/>
          <a:p>
            <a:fld id="{630745AC-9730-A74A-AE90-DB1210F3F6EF}" type="slidenum">
              <a:rPr lang="en-US" smtClean="0"/>
              <a:pPr/>
              <a:t>46</a:t>
            </a:fld>
            <a:endParaRPr lang="en-US"/>
          </a:p>
        </p:txBody>
      </p:sp>
    </p:spTree>
    <p:extLst>
      <p:ext uri="{BB962C8B-B14F-4D97-AF65-F5344CB8AC3E}">
        <p14:creationId xmlns:p14="http://schemas.microsoft.com/office/powerpoint/2010/main" val="1311667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0745AC-9730-A74A-AE90-DB1210F3F6EF}" type="slidenum">
              <a:rPr lang="en-US" smtClean="0"/>
              <a:pPr/>
              <a:t>47</a:t>
            </a:fld>
            <a:endParaRPr lang="en-US"/>
          </a:p>
        </p:txBody>
      </p:sp>
    </p:spTree>
    <p:extLst>
      <p:ext uri="{BB962C8B-B14F-4D97-AF65-F5344CB8AC3E}">
        <p14:creationId xmlns:p14="http://schemas.microsoft.com/office/powerpoint/2010/main" val="1278121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6">
              <a:defRPr/>
            </a:pPr>
            <a:r>
              <a:rPr lang="en-US" dirty="0" smtClean="0"/>
              <a:t>The 2nd key source of uncertainty…  spatial scale and topographic dependence (The models’ spatial resolution, which is important for capturing topography and its effect on the distribution of snow in the Colorado River’s mountainous headwaters.)</a:t>
            </a:r>
          </a:p>
          <a:p>
            <a:pPr marL="0" lvl="6">
              <a:defRPr/>
            </a:pPr>
            <a:endParaRPr lang="en-US" dirty="0" smtClean="0"/>
          </a:p>
          <a:p>
            <a:pPr marL="0" lvl="6">
              <a:defRPr/>
            </a:pPr>
            <a:r>
              <a:rPr lang="en-US" dirty="0" smtClean="0"/>
              <a:t>85% of flows from 15% area</a:t>
            </a:r>
          </a:p>
          <a:p>
            <a:pPr>
              <a:defRPr/>
            </a:pPr>
            <a:endParaRPr lang="en-US" dirty="0" smtClean="0">
              <a:effectLst>
                <a:outerShdw blurRad="38100" dist="38100" dir="2700000" algn="tl">
                  <a:srgbClr val="000000">
                    <a:alpha val="43137"/>
                  </a:srgbClr>
                </a:outerShdw>
              </a:effectLst>
              <a:latin typeface="Book Antiqua"/>
              <a:cs typeface="Book Antiqua"/>
            </a:endParaRPr>
          </a:p>
          <a:p>
            <a:pPr>
              <a:defRPr/>
            </a:pPr>
            <a:r>
              <a:rPr lang="en-US" dirty="0" smtClean="0">
                <a:effectLst>
                  <a:outerShdw blurRad="38100" dist="38100" dir="2700000" algn="tl">
                    <a:srgbClr val="000000">
                      <a:alpha val="43137"/>
                    </a:srgbClr>
                  </a:outerShdw>
                </a:effectLst>
                <a:latin typeface="Book Antiqua"/>
                <a:cs typeface="Book Antiqua"/>
              </a:rPr>
              <a:t>To demonstrate this, we used a simple water balance model and ran it at different spatial resolutions using the same forcing data.  As the line graph shows, as the grid sizes get larger, the runoff declines and sensitivity of the runoff to climate change gets more negative</a:t>
            </a:r>
          </a:p>
          <a:p>
            <a:pPr>
              <a:defRPr/>
            </a:pPr>
            <a:endParaRPr lang="en-US" dirty="0" smtClean="0">
              <a:effectLst>
                <a:outerShdw blurRad="38100" dist="38100" dir="2700000" algn="tl">
                  <a:srgbClr val="000000">
                    <a:alpha val="43137"/>
                  </a:srgbClr>
                </a:outerShdw>
              </a:effectLst>
              <a:latin typeface="Book Antiqua"/>
              <a:cs typeface="Book Antiqua"/>
            </a:endParaRPr>
          </a:p>
          <a:p>
            <a:pPr>
              <a:defRPr/>
            </a:pPr>
            <a:r>
              <a:rPr lang="en-US" dirty="0" smtClean="0">
                <a:effectLst>
                  <a:outerShdw blurRad="38100" dist="38100" dir="2700000" algn="tl">
                    <a:srgbClr val="000000">
                      <a:alpha val="43137"/>
                    </a:srgbClr>
                  </a:outerShdw>
                </a:effectLst>
                <a:latin typeface="Book Antiqua"/>
                <a:cs typeface="Book Antiqua"/>
              </a:rPr>
              <a:t>Essentially, coarse spatial resolution does not resolve high elevation hydrologic processes that dominate basin runoff production</a:t>
            </a:r>
          </a:p>
        </p:txBody>
      </p:sp>
      <p:sp>
        <p:nvSpPr>
          <p:cNvPr id="4" name="Slide Number Placeholder 3"/>
          <p:cNvSpPr>
            <a:spLocks noGrp="1"/>
          </p:cNvSpPr>
          <p:nvPr>
            <p:ph type="sldNum" sz="quarter" idx="10"/>
          </p:nvPr>
        </p:nvSpPr>
        <p:spPr/>
        <p:txBody>
          <a:bodyPr/>
          <a:lstStyle/>
          <a:p>
            <a:fld id="{630745AC-9730-A74A-AE90-DB1210F3F6EF}" type="slidenum">
              <a:rPr lang="en-US" smtClean="0"/>
              <a:pPr/>
              <a:t>48</a:t>
            </a:fld>
            <a:endParaRPr lang="en-US"/>
          </a:p>
        </p:txBody>
      </p:sp>
    </p:spTree>
    <p:extLst>
      <p:ext uri="{BB962C8B-B14F-4D97-AF65-F5344CB8AC3E}">
        <p14:creationId xmlns:p14="http://schemas.microsoft.com/office/powerpoint/2010/main" val="1267800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a:cs typeface="Arial"/>
              </a:rPr>
              <a:t>A 3</a:t>
            </a:r>
            <a:r>
              <a:rPr lang="en-US" baseline="30000" dirty="0" smtClean="0">
                <a:latin typeface="Arial"/>
                <a:cs typeface="Arial"/>
              </a:rPr>
              <a:t>rd</a:t>
            </a:r>
            <a:r>
              <a:rPr lang="en-US" dirty="0" smtClean="0">
                <a:latin typeface="Arial"/>
                <a:cs typeface="Arial"/>
              </a:rPr>
              <a:t> source of uncertainty…</a:t>
            </a:r>
          </a:p>
          <a:p>
            <a:endParaRPr lang="en-US" dirty="0" smtClean="0">
              <a:latin typeface="Arial"/>
              <a:cs typeface="Arial"/>
            </a:endParaRPr>
          </a:p>
          <a:p>
            <a:r>
              <a:rPr lang="en-US" dirty="0" smtClean="0">
                <a:latin typeface="Arial"/>
                <a:cs typeface="Arial"/>
              </a:rPr>
              <a:t>How land surface is represented.  There are multiple ways that use principles of energy and water balance to simulate how water moves through the environment. How this is represented</a:t>
            </a:r>
            <a:r>
              <a:rPr lang="en-US" dirty="0" smtClean="0"/>
              <a:t> determines how precipitation and temperature changes will affect the land’s ability to absorb, evaporate or transport water, and thus affect simulated </a:t>
            </a:r>
            <a:r>
              <a:rPr lang="en-US" dirty="0" err="1" smtClean="0"/>
              <a:t>streamflow</a:t>
            </a:r>
            <a:r>
              <a:rPr lang="en-US" dirty="0" smtClean="0">
                <a:latin typeface="Arial"/>
                <a:cs typeface="Arial"/>
              </a:rPr>
              <a:t>)</a:t>
            </a:r>
          </a:p>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49</a:t>
            </a:fld>
            <a:endParaRPr lang="en-US"/>
          </a:p>
        </p:txBody>
      </p:sp>
    </p:spTree>
    <p:extLst>
      <p:ext uri="{BB962C8B-B14F-4D97-AF65-F5344CB8AC3E}">
        <p14:creationId xmlns:p14="http://schemas.microsoft.com/office/powerpoint/2010/main" val="392573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latin typeface="+mn-lt"/>
                <a:ea typeface="+mn-ea"/>
                <a:cs typeface="+mn-cs"/>
              </a:rPr>
              <a:t>four most important </a:t>
            </a:r>
            <a:r>
              <a:rPr lang="en-US" sz="1200" b="1" kern="1200" dirty="0" smtClean="0">
                <a:solidFill>
                  <a:schemeClr val="tx1"/>
                </a:solidFill>
                <a:latin typeface="+mn-lt"/>
                <a:ea typeface="+mn-ea"/>
                <a:cs typeface="+mn-cs"/>
              </a:rPr>
              <a:t>greenhouse gases-</a:t>
            </a:r>
            <a:r>
              <a:rPr lang="en-US" sz="1200" kern="1200" dirty="0" smtClean="0">
                <a:solidFill>
                  <a:schemeClr val="tx1"/>
                </a:solidFill>
                <a:latin typeface="+mn-lt"/>
                <a:ea typeface="+mn-ea"/>
                <a:cs typeface="+mn-cs"/>
              </a:rPr>
              <a:t>carbon dioxide, methane, nitrous oxide, and fluorinated gases</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SPM-5. Solid lines are multi-model global averages of surface warming (relative to 1980-99) for the scenarios</a:t>
            </a:r>
          </a:p>
          <a:p>
            <a:r>
              <a:rPr lang="en-US" sz="1200" kern="1200" baseline="0" dirty="0" smtClean="0">
                <a:solidFill>
                  <a:schemeClr val="tx1"/>
                </a:solidFill>
                <a:latin typeface="+mn-lt"/>
                <a:ea typeface="+mn-ea"/>
                <a:cs typeface="+mn-cs"/>
              </a:rPr>
              <a:t>A2, A1B and B1, shown as continuations of the 20th century simulations. Shading denotes the plus/minus one standard</a:t>
            </a:r>
          </a:p>
          <a:p>
            <a:r>
              <a:rPr lang="en-US" sz="1200" kern="1200" baseline="0" dirty="0" smtClean="0">
                <a:solidFill>
                  <a:schemeClr val="tx1"/>
                </a:solidFill>
                <a:latin typeface="+mn-lt"/>
                <a:ea typeface="+mn-ea"/>
                <a:cs typeface="+mn-cs"/>
              </a:rPr>
              <a:t>deviation range of individual model annual averages. The orange line is for the experiment where concentrations were</a:t>
            </a:r>
          </a:p>
          <a:p>
            <a:r>
              <a:rPr lang="en-US" sz="1200" kern="1200" baseline="0" dirty="0" smtClean="0">
                <a:solidFill>
                  <a:schemeClr val="tx1"/>
                </a:solidFill>
                <a:latin typeface="+mn-lt"/>
                <a:ea typeface="+mn-ea"/>
                <a:cs typeface="+mn-cs"/>
              </a:rPr>
              <a:t>held constant at year 2000 values. The gray bars at right indicate the best estimate (solid line within each bar) and the</a:t>
            </a:r>
          </a:p>
          <a:p>
            <a:r>
              <a:rPr lang="en-US" sz="1200" kern="1200" baseline="0" dirty="0" smtClean="0">
                <a:solidFill>
                  <a:schemeClr val="tx1"/>
                </a:solidFill>
                <a:latin typeface="+mn-lt"/>
                <a:ea typeface="+mn-ea"/>
                <a:cs typeface="+mn-cs"/>
              </a:rPr>
              <a:t>likely range assessed for the six SRES marker scenarios. The assessment of the best estimate and likely ranges in the gray</a:t>
            </a:r>
          </a:p>
          <a:p>
            <a:r>
              <a:rPr lang="en-US" sz="1200" kern="1200" baseline="0" dirty="0" smtClean="0">
                <a:solidFill>
                  <a:schemeClr val="tx1"/>
                </a:solidFill>
                <a:latin typeface="+mn-lt"/>
                <a:ea typeface="+mn-ea"/>
                <a:cs typeface="+mn-cs"/>
              </a:rPr>
              <a:t>bars includes the </a:t>
            </a:r>
            <a:r>
              <a:rPr lang="en-US" sz="1200" kern="1200" baseline="0" dirty="0" err="1" smtClean="0">
                <a:solidFill>
                  <a:schemeClr val="tx1"/>
                </a:solidFill>
                <a:latin typeface="+mn-lt"/>
                <a:ea typeface="+mn-ea"/>
                <a:cs typeface="+mn-cs"/>
              </a:rPr>
              <a:t>AOGCMs</a:t>
            </a:r>
            <a:r>
              <a:rPr lang="en-US" sz="1200" kern="1200" baseline="0" dirty="0" smtClean="0">
                <a:solidFill>
                  <a:schemeClr val="tx1"/>
                </a:solidFill>
                <a:latin typeface="+mn-lt"/>
                <a:ea typeface="+mn-ea"/>
                <a:cs typeface="+mn-cs"/>
              </a:rPr>
              <a:t> in the left part of the figure, as well as results from a hierarchy of independent models and</a:t>
            </a:r>
          </a:p>
          <a:p>
            <a:r>
              <a:rPr lang="en-US" sz="1200" kern="1200" baseline="0" dirty="0" smtClean="0">
                <a:solidFill>
                  <a:schemeClr val="tx1"/>
                </a:solidFill>
                <a:latin typeface="+mn-lt"/>
                <a:ea typeface="+mn-ea"/>
                <a:cs typeface="+mn-cs"/>
              </a:rPr>
              <a:t>observational constraints. {Figures 10.4 and 10.29}</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Emission Scenarios of the IPCC Special Report on Emission Scenarios (SRES)17</a:t>
            </a:r>
          </a:p>
          <a:p>
            <a:r>
              <a:rPr lang="en-US" sz="1200" b="1" kern="1200" baseline="0" dirty="0" smtClean="0">
                <a:solidFill>
                  <a:schemeClr val="tx1"/>
                </a:solidFill>
                <a:latin typeface="+mn-lt"/>
                <a:ea typeface="+mn-ea"/>
                <a:cs typeface="+mn-cs"/>
              </a:rPr>
              <a:t>A1. </a:t>
            </a:r>
            <a:r>
              <a:rPr lang="en-US" sz="1200" kern="1200" baseline="0" dirty="0" smtClean="0">
                <a:solidFill>
                  <a:schemeClr val="tx1"/>
                </a:solidFill>
                <a:latin typeface="+mn-lt"/>
                <a:ea typeface="+mn-ea"/>
                <a:cs typeface="+mn-cs"/>
              </a:rPr>
              <a:t>The A1 storyline and scenario family describes a future world of very rapid economic growth, global population</a:t>
            </a:r>
          </a:p>
          <a:p>
            <a:r>
              <a:rPr lang="en-US" sz="1200" kern="1200" baseline="0" dirty="0" smtClean="0">
                <a:solidFill>
                  <a:schemeClr val="tx1"/>
                </a:solidFill>
                <a:latin typeface="+mn-lt"/>
                <a:ea typeface="+mn-ea"/>
                <a:cs typeface="+mn-cs"/>
              </a:rPr>
              <a:t>that peaks in mid-century and declines thereafter, and the rapid introduction of new and more efficient technologies.</a:t>
            </a:r>
          </a:p>
          <a:p>
            <a:r>
              <a:rPr lang="en-US" sz="1200" kern="1200" baseline="0" dirty="0" smtClean="0">
                <a:solidFill>
                  <a:schemeClr val="tx1"/>
                </a:solidFill>
                <a:latin typeface="+mn-lt"/>
                <a:ea typeface="+mn-ea"/>
                <a:cs typeface="+mn-cs"/>
              </a:rPr>
              <a:t>Major underlying themes are convergence among regions, capacity building and increased cultural and social</a:t>
            </a:r>
          </a:p>
          <a:p>
            <a:r>
              <a:rPr lang="en-US" sz="1200" kern="1200" baseline="0" dirty="0" smtClean="0">
                <a:solidFill>
                  <a:schemeClr val="tx1"/>
                </a:solidFill>
                <a:latin typeface="+mn-lt"/>
                <a:ea typeface="+mn-ea"/>
                <a:cs typeface="+mn-cs"/>
              </a:rPr>
              <a:t>interactions, with a substantial reduction in regional differences in per capita income. The A1 scenario family develops</a:t>
            </a:r>
          </a:p>
          <a:p>
            <a:r>
              <a:rPr lang="en-US" sz="1200" kern="1200" baseline="0" dirty="0" smtClean="0">
                <a:solidFill>
                  <a:schemeClr val="tx1"/>
                </a:solidFill>
                <a:latin typeface="+mn-lt"/>
                <a:ea typeface="+mn-ea"/>
                <a:cs typeface="+mn-cs"/>
              </a:rPr>
              <a:t>into three groups that describe alternative directions of technological change in the energy system. The three A1 groups</a:t>
            </a:r>
          </a:p>
          <a:p>
            <a:r>
              <a:rPr lang="en-US" sz="1200" kern="1200" baseline="0" dirty="0" smtClean="0">
                <a:solidFill>
                  <a:schemeClr val="tx1"/>
                </a:solidFill>
                <a:latin typeface="+mn-lt"/>
                <a:ea typeface="+mn-ea"/>
                <a:cs typeface="+mn-cs"/>
              </a:rPr>
              <a:t>are distinguished by their technological emphasis: fossil intensive (A1FI), non-fossil energy sources (A1T), or a</a:t>
            </a:r>
          </a:p>
          <a:p>
            <a:r>
              <a:rPr lang="en-US" sz="1200" kern="1200" baseline="0" dirty="0" smtClean="0">
                <a:solidFill>
                  <a:schemeClr val="tx1"/>
                </a:solidFill>
                <a:latin typeface="+mn-lt"/>
                <a:ea typeface="+mn-ea"/>
                <a:cs typeface="+mn-cs"/>
              </a:rPr>
              <a:t>balance across all sources (A1B) (where balanced is defined as not relying too heavily on one particular energy source,</a:t>
            </a:r>
          </a:p>
          <a:p>
            <a:r>
              <a:rPr lang="en-US" sz="1200" kern="1200" baseline="0" dirty="0" smtClean="0">
                <a:solidFill>
                  <a:schemeClr val="tx1"/>
                </a:solidFill>
                <a:latin typeface="+mn-lt"/>
                <a:ea typeface="+mn-ea"/>
                <a:cs typeface="+mn-cs"/>
              </a:rPr>
              <a:t>on the assumption that similar improvement rates apply to all energy supply and end use technologies).</a:t>
            </a:r>
          </a:p>
          <a:p>
            <a:r>
              <a:rPr lang="en-US" sz="1200" b="1" kern="1200" baseline="0" dirty="0" smtClean="0">
                <a:solidFill>
                  <a:schemeClr val="tx1"/>
                </a:solidFill>
                <a:latin typeface="+mn-lt"/>
                <a:ea typeface="+mn-ea"/>
                <a:cs typeface="+mn-cs"/>
              </a:rPr>
              <a:t>A2. </a:t>
            </a:r>
            <a:r>
              <a:rPr lang="en-US" sz="1200" kern="1200" baseline="0" dirty="0" smtClean="0">
                <a:solidFill>
                  <a:schemeClr val="tx1"/>
                </a:solidFill>
                <a:latin typeface="+mn-lt"/>
                <a:ea typeface="+mn-ea"/>
                <a:cs typeface="+mn-cs"/>
              </a:rPr>
              <a:t>The A2 storyline and scenario family describes a very heterogeneous world. The underlying theme is self reliance</a:t>
            </a:r>
          </a:p>
          <a:p>
            <a:r>
              <a:rPr lang="en-US" sz="1200" kern="1200" baseline="0" dirty="0" smtClean="0">
                <a:solidFill>
                  <a:schemeClr val="tx1"/>
                </a:solidFill>
                <a:latin typeface="+mn-lt"/>
                <a:ea typeface="+mn-ea"/>
                <a:cs typeface="+mn-cs"/>
              </a:rPr>
              <a:t>and preservation of local identities. Fertility patterns across regions converge very slowly, which results in</a:t>
            </a:r>
          </a:p>
          <a:p>
            <a:r>
              <a:rPr lang="en-US" sz="1200" kern="1200" baseline="0" dirty="0" smtClean="0">
                <a:solidFill>
                  <a:schemeClr val="tx1"/>
                </a:solidFill>
                <a:latin typeface="+mn-lt"/>
                <a:ea typeface="+mn-ea"/>
                <a:cs typeface="+mn-cs"/>
              </a:rPr>
              <a:t>continuously increasing population. Economic development is primarily regionally oriented and per capita economic</a:t>
            </a:r>
          </a:p>
          <a:p>
            <a:r>
              <a:rPr lang="en-US" sz="1200" kern="1200" baseline="0" dirty="0" smtClean="0">
                <a:solidFill>
                  <a:schemeClr val="tx1"/>
                </a:solidFill>
                <a:latin typeface="+mn-lt"/>
                <a:ea typeface="+mn-ea"/>
                <a:cs typeface="+mn-cs"/>
              </a:rPr>
              <a:t>growth and technological change more fragmented and slower than other storylines.</a:t>
            </a:r>
          </a:p>
          <a:p>
            <a:r>
              <a:rPr lang="en-US" sz="1200" b="1" kern="1200" baseline="0" dirty="0" smtClean="0">
                <a:solidFill>
                  <a:schemeClr val="tx1"/>
                </a:solidFill>
                <a:latin typeface="+mn-lt"/>
                <a:ea typeface="+mn-ea"/>
                <a:cs typeface="+mn-cs"/>
              </a:rPr>
              <a:t>B1. </a:t>
            </a:r>
            <a:r>
              <a:rPr lang="en-US" sz="1200" kern="1200" baseline="0" dirty="0" smtClean="0">
                <a:solidFill>
                  <a:schemeClr val="tx1"/>
                </a:solidFill>
                <a:latin typeface="+mn-lt"/>
                <a:ea typeface="+mn-ea"/>
                <a:cs typeface="+mn-cs"/>
              </a:rPr>
              <a:t>The B1 storyline and scenario family describes a convergent world with the same global population, that peaks in</a:t>
            </a:r>
          </a:p>
          <a:p>
            <a:r>
              <a:rPr lang="en-US" sz="1200" kern="1200" baseline="0" dirty="0" smtClean="0">
                <a:solidFill>
                  <a:schemeClr val="tx1"/>
                </a:solidFill>
                <a:latin typeface="+mn-lt"/>
                <a:ea typeface="+mn-ea"/>
                <a:cs typeface="+mn-cs"/>
              </a:rPr>
              <a:t>mid-century and declines thereafter, as in the A1 storyline, but with rapid change in economic structures toward a</a:t>
            </a:r>
          </a:p>
          <a:p>
            <a:r>
              <a:rPr lang="en-US" sz="1200" kern="1200" baseline="0" dirty="0" smtClean="0">
                <a:solidFill>
                  <a:schemeClr val="tx1"/>
                </a:solidFill>
                <a:latin typeface="+mn-lt"/>
                <a:ea typeface="+mn-ea"/>
                <a:cs typeface="+mn-cs"/>
              </a:rPr>
              <a:t>service and information economy, with reductions in material intensity and the introduction of clean and resource</a:t>
            </a:r>
          </a:p>
          <a:p>
            <a:r>
              <a:rPr lang="en-US" sz="1200" kern="1200" baseline="0" dirty="0" smtClean="0">
                <a:solidFill>
                  <a:schemeClr val="tx1"/>
                </a:solidFill>
                <a:latin typeface="+mn-lt"/>
                <a:ea typeface="+mn-ea"/>
                <a:cs typeface="+mn-cs"/>
              </a:rPr>
              <a:t>efficient technologies. The emphasis is on global solutions to economic, social and environmental sustainability,</a:t>
            </a:r>
          </a:p>
          <a:p>
            <a:r>
              <a:rPr lang="en-US" sz="1200" kern="1200" baseline="0" dirty="0" smtClean="0">
                <a:solidFill>
                  <a:schemeClr val="tx1"/>
                </a:solidFill>
                <a:latin typeface="+mn-lt"/>
                <a:ea typeface="+mn-ea"/>
                <a:cs typeface="+mn-cs"/>
              </a:rPr>
              <a:t>including improved equity, but without additional climate initiatives.</a:t>
            </a:r>
          </a:p>
          <a:p>
            <a:r>
              <a:rPr lang="en-US" sz="1200" b="1" kern="1200" baseline="0" dirty="0" smtClean="0">
                <a:solidFill>
                  <a:schemeClr val="tx1"/>
                </a:solidFill>
                <a:latin typeface="+mn-lt"/>
                <a:ea typeface="+mn-ea"/>
                <a:cs typeface="+mn-cs"/>
              </a:rPr>
              <a:t>B2. </a:t>
            </a:r>
            <a:r>
              <a:rPr lang="en-US" sz="1200" kern="1200" baseline="0" dirty="0" smtClean="0">
                <a:solidFill>
                  <a:schemeClr val="tx1"/>
                </a:solidFill>
                <a:latin typeface="+mn-lt"/>
                <a:ea typeface="+mn-ea"/>
                <a:cs typeface="+mn-cs"/>
              </a:rPr>
              <a:t>The B2 storyline and scenario family describes a world in which the emphasis is on local solutions to economic,</a:t>
            </a:r>
          </a:p>
          <a:p>
            <a:r>
              <a:rPr lang="en-US" sz="1200" kern="1200" baseline="0" dirty="0" smtClean="0">
                <a:solidFill>
                  <a:schemeClr val="tx1"/>
                </a:solidFill>
                <a:latin typeface="+mn-lt"/>
                <a:ea typeface="+mn-ea"/>
                <a:cs typeface="+mn-cs"/>
              </a:rPr>
              <a:t>social and environmental sustainability. It is a world with continuously increasing global population, at a rate lower</a:t>
            </a:r>
          </a:p>
          <a:p>
            <a:r>
              <a:rPr lang="en-US" sz="1200" kern="1200" baseline="0" dirty="0" smtClean="0">
                <a:solidFill>
                  <a:schemeClr val="tx1"/>
                </a:solidFill>
                <a:latin typeface="+mn-lt"/>
                <a:ea typeface="+mn-ea"/>
                <a:cs typeface="+mn-cs"/>
              </a:rPr>
              <a:t>than A2, intermediate levels of economic development, and less rapid and more diverse technological change than in</a:t>
            </a:r>
          </a:p>
          <a:p>
            <a:r>
              <a:rPr lang="en-US" sz="1200" kern="1200" baseline="0" dirty="0" smtClean="0">
                <a:solidFill>
                  <a:schemeClr val="tx1"/>
                </a:solidFill>
                <a:latin typeface="+mn-lt"/>
                <a:ea typeface="+mn-ea"/>
                <a:cs typeface="+mn-cs"/>
              </a:rPr>
              <a:t>the B1 and A1 storylines. While the scenario is also oriented towards environmental protection and social equity, it</a:t>
            </a:r>
          </a:p>
          <a:p>
            <a:r>
              <a:rPr lang="en-US" sz="1200" kern="1200" baseline="0" dirty="0" smtClean="0">
                <a:solidFill>
                  <a:schemeClr val="tx1"/>
                </a:solidFill>
                <a:latin typeface="+mn-lt"/>
                <a:ea typeface="+mn-ea"/>
                <a:cs typeface="+mn-cs"/>
              </a:rPr>
              <a:t>focuses on local and regional levels.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illustrative scenario was chosen for each of the six scenario groups A1B, A1FI, A1T, A2, B1 and B2. All should be</a:t>
            </a:r>
          </a:p>
          <a:p>
            <a:r>
              <a:rPr lang="en-US" sz="1200" kern="1200" baseline="0" dirty="0" smtClean="0">
                <a:solidFill>
                  <a:schemeClr val="tx1"/>
                </a:solidFill>
                <a:latin typeface="+mn-lt"/>
                <a:ea typeface="+mn-ea"/>
                <a:cs typeface="+mn-cs"/>
              </a:rPr>
              <a:t>considered equally sound.</a:t>
            </a:r>
          </a:p>
        </p:txBody>
      </p:sp>
      <p:sp>
        <p:nvSpPr>
          <p:cNvPr id="4" name="Slide Number Placeholder 3"/>
          <p:cNvSpPr>
            <a:spLocks noGrp="1"/>
          </p:cNvSpPr>
          <p:nvPr>
            <p:ph type="sldNum" sz="quarter" idx="10"/>
          </p:nvPr>
        </p:nvSpPr>
        <p:spPr/>
        <p:txBody>
          <a:bodyPr/>
          <a:lstStyle/>
          <a:p>
            <a:fld id="{F1FA90E8-1365-ED49-B359-D7DF453B9108}" type="slidenum">
              <a:rPr lang="en-US" smtClean="0"/>
              <a:pPr/>
              <a:t>5</a:t>
            </a:fld>
            <a:endParaRPr lang="en-US"/>
          </a:p>
        </p:txBody>
      </p:sp>
    </p:spTree>
    <p:extLst>
      <p:ext uri="{BB962C8B-B14F-4D97-AF65-F5344CB8AC3E}">
        <p14:creationId xmlns:p14="http://schemas.microsoft.com/office/powerpoint/2010/main" val="20738641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Arial"/>
                <a:cs typeface="Arial"/>
              </a:rPr>
              <a:t>We used hydrologic sensitivities as a way to distinguish how different representations respond to changes in precipitation and temperature. Looked at eight different models where we Essentially, we ran the model with historical weather forcing and then ran it again with a small perturbation in either T or P</a:t>
            </a:r>
          </a:p>
          <a:p>
            <a:endParaRPr lang="en-US" dirty="0" smtClean="0">
              <a:latin typeface="Arial"/>
              <a:cs typeface="Arial"/>
            </a:endParaRPr>
          </a:p>
          <a:p>
            <a:pPr>
              <a:defRPr/>
            </a:pPr>
            <a:r>
              <a:rPr lang="en-US" dirty="0" smtClean="0"/>
              <a:t>Hydrologic sensitivities</a:t>
            </a:r>
          </a:p>
          <a:p>
            <a:pPr>
              <a:defRPr/>
            </a:pPr>
            <a:r>
              <a:rPr lang="en-US" dirty="0" smtClean="0"/>
              <a:t>For </a:t>
            </a:r>
            <a:r>
              <a:rPr lang="en-US" dirty="0" err="1" smtClean="0"/>
              <a:t>example,an</a:t>
            </a:r>
            <a:r>
              <a:rPr lang="en-US" dirty="0" smtClean="0"/>
              <a:t> elasticity of 3 means a, 5% decrease in precipitation, 15% decline in </a:t>
            </a:r>
            <a:r>
              <a:rPr lang="en-US" dirty="0" err="1" smtClean="0"/>
              <a:t>streamflow</a:t>
            </a:r>
            <a:endParaRPr lang="en-US" dirty="0" smtClean="0"/>
          </a:p>
          <a:p>
            <a:pPr>
              <a:defRPr/>
            </a:pPr>
            <a:endParaRPr lang="en-US" dirty="0" smtClean="0">
              <a:latin typeface="Arial"/>
              <a:cs typeface="Arial"/>
            </a:endParaRPr>
          </a:p>
          <a:p>
            <a:pPr>
              <a:defRPr/>
            </a:pPr>
            <a:r>
              <a:rPr lang="en-US" dirty="0" smtClean="0">
                <a:latin typeface="Arial"/>
                <a:cs typeface="Arial"/>
              </a:rPr>
              <a:t>there was considerable differences between models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Hydrologic sensitivities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example, catchment elasticity of 3, 5% decrease in precipitation, 15% decline in </a:t>
            </a:r>
            <a:r>
              <a:rPr lang="en-US" dirty="0" err="1" smtClean="0"/>
              <a:t>streamflow</a:t>
            </a:r>
            <a:r>
              <a:rPr lang="en-US" dirty="0" smtClean="0"/>
              <a:t>, whereas with Noah 2.8 a 5% decline translates to a 11%</a:t>
            </a:r>
            <a:endParaRPr lang="en-US" dirty="0" smtClean="0">
              <a:effectLst>
                <a:outerShdw blurRad="38100" dist="38100" dir="2700000" algn="tl">
                  <a:srgbClr val="000000">
                    <a:alpha val="43137"/>
                  </a:srgbClr>
                </a:outerShdw>
              </a:effectLst>
              <a:latin typeface="Book Antiqua"/>
              <a:cs typeface="Book Antiqua"/>
            </a:endParaRPr>
          </a:p>
          <a:p>
            <a:endParaRPr lang="en-US" dirty="0"/>
          </a:p>
        </p:txBody>
      </p:sp>
      <p:sp>
        <p:nvSpPr>
          <p:cNvPr id="4" name="Slide Number Placeholder 3"/>
          <p:cNvSpPr>
            <a:spLocks noGrp="1"/>
          </p:cNvSpPr>
          <p:nvPr>
            <p:ph type="sldNum" sz="quarter" idx="10"/>
          </p:nvPr>
        </p:nvSpPr>
        <p:spPr/>
        <p:txBody>
          <a:bodyPr/>
          <a:lstStyle/>
          <a:p>
            <a:fld id="{630745AC-9730-A74A-AE90-DB1210F3F6EF}" type="slidenum">
              <a:rPr lang="en-US" smtClean="0"/>
              <a:pPr/>
              <a:t>50</a:t>
            </a:fld>
            <a:endParaRPr lang="en-US"/>
          </a:p>
        </p:txBody>
      </p:sp>
    </p:spTree>
    <p:extLst>
      <p:ext uri="{BB962C8B-B14F-4D97-AF65-F5344CB8AC3E}">
        <p14:creationId xmlns:p14="http://schemas.microsoft.com/office/powerpoint/2010/main" val="592190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4</a:t>
            </a:r>
            <a:r>
              <a:rPr lang="en-US" baseline="30000" dirty="0" smtClean="0"/>
              <a:t>th</a:t>
            </a:r>
            <a:r>
              <a:rPr lang="en-US" dirty="0" smtClean="0"/>
              <a:t> source of uncertainty, how global information is translated into regional water management.  In other words, the methods used to downscale from the roughly 200-kilometer resolution used by global climate models to the 10- to 20-kilometer resolution used by regional hydrology models</a:t>
            </a:r>
            <a:r>
              <a:rPr lang="en-US" dirty="0" smtClean="0">
                <a:effectLst>
                  <a:outerShdw blurRad="38100" dist="38100" dir="2700000" algn="tl">
                    <a:srgbClr val="000000">
                      <a:alpha val="43137"/>
                    </a:srgbClr>
                  </a:outerShdw>
                </a:effectLst>
                <a:latin typeface="Book Antiqua"/>
                <a:cs typeface="Book Antiqua"/>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51</a:t>
            </a:fld>
            <a:endParaRPr lang="en-US"/>
          </a:p>
        </p:txBody>
      </p:sp>
    </p:spTree>
    <p:extLst>
      <p:ext uri="{BB962C8B-B14F-4D97-AF65-F5344CB8AC3E}">
        <p14:creationId xmlns:p14="http://schemas.microsoft.com/office/powerpoint/2010/main" val="1511067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evaluated two examples of downscaling, the delta method in light gray and </a:t>
            </a:r>
            <a:r>
              <a:rPr lang="en-US" dirty="0" err="1" smtClean="0"/>
              <a:t>bcsd</a:t>
            </a:r>
            <a:r>
              <a:rPr lang="en-US" dirty="0" smtClean="0"/>
              <a:t> in black and orange being the difference – we found for a2 emissions, the delta method had a 13% decline whereas the BCSD had an average 7% decline.  So your choice in downscaling effects the overall results (although not as much as what GCM is used)</a:t>
            </a:r>
            <a:endParaRPr lang="en-US" dirty="0" smtClean="0">
              <a:effectLst>
                <a:outerShdw blurRad="38100" dist="38100" dir="2700000" algn="tl">
                  <a:srgbClr val="000000">
                    <a:alpha val="43137"/>
                  </a:srgbClr>
                </a:outerShdw>
              </a:effectLst>
              <a:latin typeface="Book Antiqua"/>
              <a:cs typeface="Book Antiqua"/>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Two examples, although there are many new downscaling approaches being developed… see result in differences, but these differences are not as large as differences between GCMs.</a:t>
            </a:r>
            <a:endParaRPr lang="en-US" dirty="0" smtClean="0">
              <a:effectLst>
                <a:outerShdw blurRad="38100" dist="38100" dir="2700000" algn="tl">
                  <a:srgbClr val="000000">
                    <a:alpha val="43137"/>
                  </a:srgbClr>
                </a:outerShdw>
              </a:effectLst>
              <a:latin typeface="Book Antiqua"/>
              <a:cs typeface="Book Antiqua"/>
            </a:endParaRPr>
          </a:p>
          <a:p>
            <a:endParaRPr lang="en-US" dirty="0"/>
          </a:p>
        </p:txBody>
      </p:sp>
      <p:sp>
        <p:nvSpPr>
          <p:cNvPr id="4" name="Slide Number Placeholder 3"/>
          <p:cNvSpPr>
            <a:spLocks noGrp="1"/>
          </p:cNvSpPr>
          <p:nvPr>
            <p:ph type="sldNum" sz="quarter" idx="10"/>
          </p:nvPr>
        </p:nvSpPr>
        <p:spPr/>
        <p:txBody>
          <a:bodyPr/>
          <a:lstStyle/>
          <a:p>
            <a:fld id="{630745AC-9730-A74A-AE90-DB1210F3F6EF}" type="slidenum">
              <a:rPr lang="en-US" smtClean="0"/>
              <a:pPr/>
              <a:t>52</a:t>
            </a:fld>
            <a:endParaRPr lang="en-US"/>
          </a:p>
        </p:txBody>
      </p:sp>
    </p:spTree>
    <p:extLst>
      <p:ext uri="{BB962C8B-B14F-4D97-AF65-F5344CB8AC3E}">
        <p14:creationId xmlns:p14="http://schemas.microsoft.com/office/powerpoint/2010/main" val="378249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Make note of GMC and </a:t>
            </a:r>
            <a:r>
              <a:rPr lang="en-US" dirty="0" err="1" smtClean="0"/>
              <a:t>Paleoclimate</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53</a:t>
            </a:fld>
            <a:endParaRPr lang="en-US"/>
          </a:p>
        </p:txBody>
      </p:sp>
    </p:spTree>
    <p:extLst>
      <p:ext uri="{BB962C8B-B14F-4D97-AF65-F5344CB8AC3E}">
        <p14:creationId xmlns:p14="http://schemas.microsoft.com/office/powerpoint/2010/main" val="6923060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addition to the instrumental record, tree-ring reconstructions done in more recent years show evidence of much lower flows dating back over 1000 years, the early 20</a:t>
            </a:r>
            <a:r>
              <a:rPr lang="en-US" baseline="30000" dirty="0" smtClean="0"/>
              <a:t>th</a:t>
            </a:r>
            <a:r>
              <a:rPr lang="en-US" dirty="0" smtClean="0"/>
              <a:t> century considerably wet  </a:t>
            </a:r>
            <a:endParaRPr lang="en-US" sz="1200" dirty="0" smtClean="0"/>
          </a:p>
          <a:p>
            <a:pPr>
              <a:defRPr/>
            </a:pPr>
            <a:endParaRPr lang="en-US" sz="1200" dirty="0" smtClean="0"/>
          </a:p>
          <a:p>
            <a:pPr>
              <a:defRPr/>
            </a:pPr>
            <a:r>
              <a:rPr lang="en-US" sz="1200" dirty="0" smtClean="0"/>
              <a:t>To really understand future streamflow, a comprehensive approach should include consideration of </a:t>
            </a:r>
            <a:r>
              <a:rPr lang="en-US" sz="1200" dirty="0" err="1" smtClean="0"/>
              <a:t>paleoclimate</a:t>
            </a:r>
            <a:r>
              <a:rPr lang="en-US" sz="1200" dirty="0" smtClean="0"/>
              <a:t> records as well as future projections.  I showed these top two figures earlier – and the lower figure also reiterates the point that the past in the Colorado River basin was much drier</a:t>
            </a:r>
          </a:p>
          <a:p>
            <a:pPr>
              <a:defRPr/>
            </a:pPr>
            <a:r>
              <a:rPr lang="en-US" sz="1200" dirty="0" smtClean="0"/>
              <a:t> Likely, regardless of climate change, going to have values drier than the instrumental records – then too, add effects of climate change, get the real worst case scenario</a:t>
            </a:r>
            <a:endParaRPr lang="en-US" sz="1200"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54</a:t>
            </a:fld>
            <a:endParaRPr lang="en-US"/>
          </a:p>
        </p:txBody>
      </p:sp>
    </p:spTree>
    <p:extLst>
      <p:ext uri="{BB962C8B-B14F-4D97-AF65-F5344CB8AC3E}">
        <p14:creationId xmlns:p14="http://schemas.microsoft.com/office/powerpoint/2010/main" val="521836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latin typeface="+mn-lt"/>
                <a:ea typeface="+mn-ea"/>
                <a:cs typeface="+mn-cs"/>
              </a:rPr>
              <a:t>Lesson 5:</a:t>
            </a:r>
            <a:r>
              <a:rPr lang="en-US" sz="1200" kern="1200" dirty="0" smtClean="0">
                <a:solidFill>
                  <a:schemeClr val="tx1"/>
                </a:solidFill>
                <a:latin typeface="+mn-lt"/>
                <a:ea typeface="+mn-ea"/>
                <a:cs typeface="+mn-cs"/>
              </a:rPr>
              <a:t>  To understand future </a:t>
            </a:r>
            <a:r>
              <a:rPr lang="en-US" sz="1200" kern="1200" dirty="0" err="1" smtClean="0">
                <a:solidFill>
                  <a:schemeClr val="tx1"/>
                </a:solidFill>
                <a:latin typeface="+mn-lt"/>
                <a:ea typeface="+mn-ea"/>
                <a:cs typeface="+mn-cs"/>
              </a:rPr>
              <a:t>streamflow</a:t>
            </a:r>
            <a:r>
              <a:rPr lang="en-US" sz="1200" kern="1200" dirty="0" smtClean="0">
                <a:solidFill>
                  <a:schemeClr val="tx1"/>
                </a:solidFill>
                <a:latin typeface="+mn-lt"/>
                <a:ea typeface="+mn-ea"/>
                <a:cs typeface="+mn-cs"/>
              </a:rPr>
              <a:t> and subsequent uncertainties, a comprehensive approach should be taken, including analyses of </a:t>
            </a:r>
            <a:r>
              <a:rPr lang="en-US" sz="1200" kern="1200" dirty="0" err="1" smtClean="0">
                <a:solidFill>
                  <a:schemeClr val="tx1"/>
                </a:solidFill>
                <a:latin typeface="+mn-lt"/>
                <a:ea typeface="+mn-ea"/>
                <a:cs typeface="+mn-cs"/>
              </a:rPr>
              <a:t>paleoclimate</a:t>
            </a:r>
            <a:r>
              <a:rPr lang="en-US" sz="1200" kern="1200" dirty="0" smtClean="0">
                <a:solidFill>
                  <a:schemeClr val="tx1"/>
                </a:solidFill>
                <a:latin typeface="+mn-lt"/>
                <a:ea typeface="+mn-ea"/>
                <a:cs typeface="+mn-cs"/>
              </a:rPr>
              <a:t> reconstructions as well as future projections.  Together these two lines of discovery can be used to explore the basin’s response to </a:t>
            </a:r>
            <a:r>
              <a:rPr lang="en-US" sz="1200" kern="1200" dirty="0" err="1" smtClean="0">
                <a:solidFill>
                  <a:schemeClr val="tx1"/>
                </a:solidFill>
                <a:latin typeface="+mn-lt"/>
                <a:ea typeface="+mn-ea"/>
                <a:cs typeface="+mn-cs"/>
              </a:rPr>
              <a:t>megadrought</a:t>
            </a:r>
            <a:r>
              <a:rPr lang="en-US" sz="1200" kern="1200" dirty="0" smtClean="0">
                <a:solidFill>
                  <a:schemeClr val="tx1"/>
                </a:solidFill>
                <a:latin typeface="+mn-lt"/>
                <a:ea typeface="+mn-ea"/>
                <a:cs typeface="+mn-cs"/>
              </a:rPr>
              <a:t>-like reductions in precipitation compounded by anthropogenic climate change, the real ‘worst-case’ scenario.</a:t>
            </a:r>
          </a:p>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55</a:t>
            </a:fld>
            <a:endParaRPr lang="en-US"/>
          </a:p>
        </p:txBody>
      </p:sp>
    </p:spTree>
    <p:extLst>
      <p:ext uri="{BB962C8B-B14F-4D97-AF65-F5344CB8AC3E}">
        <p14:creationId xmlns:p14="http://schemas.microsoft.com/office/powerpoint/2010/main" val="747570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3801752-2ECC-8F41-8D7D-4325E5316941}" type="slidenum">
              <a:rPr lang="en-US"/>
              <a:pPr/>
              <a:t>56</a:t>
            </a:fld>
            <a:endParaRPr lang="en-US"/>
          </a:p>
        </p:txBody>
      </p:sp>
      <p:sp>
        <p:nvSpPr>
          <p:cNvPr id="26627" name="Rectangle 2"/>
          <p:cNvSpPr>
            <a:spLocks noGrp="1" noRot="1" noChangeAspect="1" noChangeArrowheads="1"/>
          </p:cNvSpPr>
          <p:nvPr>
            <p:ph type="sldImg"/>
          </p:nvPr>
        </p:nvSpPr>
        <p:spPr>
          <a:xfrm>
            <a:off x="1143000" y="685800"/>
            <a:ext cx="4572000" cy="3429000"/>
          </a:xfrm>
          <a:solidFill>
            <a:srgbClr val="FFFFFF"/>
          </a:solidFill>
          <a:ln/>
        </p:spPr>
      </p:sp>
      <p:sp>
        <p:nvSpPr>
          <p:cNvPr id="26628" name="Rectangle 3"/>
          <p:cNvSpPr>
            <a:spLocks noGrp="1" noChangeArrowheads="1"/>
          </p:cNvSpPr>
          <p:nvPr>
            <p:ph type="body" idx="1"/>
          </p:nvPr>
        </p:nvSpPr>
        <p:spPr>
          <a:solidFill>
            <a:srgbClr val="FFFFFF"/>
          </a:solidFill>
          <a:ln>
            <a:solidFill>
              <a:srgbClr val="000000"/>
            </a:solidFill>
          </a:ln>
        </p:spPr>
        <p:txBody>
          <a:bodyPr>
            <a:normAutofit lnSpcReduction="10000"/>
          </a:bodyPr>
          <a:lstStyle/>
          <a:p>
            <a:pPr>
              <a:defRPr/>
            </a:pPr>
            <a:r>
              <a:rPr lang="en-US" sz="1200" dirty="0" smtClean="0">
                <a:latin typeface="Arial"/>
                <a:cs typeface="Arial"/>
              </a:rPr>
              <a:t>In this work, we became very aware of the dichotomy – science advances by using different approaches, getting results that may differ and deciding how to move forward  – whereas planners prefer </a:t>
            </a:r>
            <a:r>
              <a:rPr lang="en-US" sz="1200" dirty="0" err="1" smtClean="0">
                <a:latin typeface="Arial"/>
                <a:cs typeface="Arial"/>
              </a:rPr>
              <a:t>explict</a:t>
            </a:r>
            <a:r>
              <a:rPr lang="en-US" sz="1200" dirty="0" smtClean="0">
                <a:latin typeface="Arial"/>
                <a:cs typeface="Arial"/>
              </a:rPr>
              <a:t> characterizations…</a:t>
            </a:r>
          </a:p>
          <a:p>
            <a:pPr>
              <a:defRPr/>
            </a:pPr>
            <a:endParaRPr lang="en-US" sz="1200" dirty="0" smtClean="0">
              <a:latin typeface="Arial"/>
              <a:cs typeface="Arial"/>
            </a:endParaRPr>
          </a:p>
          <a:p>
            <a:pPr>
              <a:defRPr/>
            </a:pPr>
            <a:r>
              <a:rPr lang="en-US" sz="1200" dirty="0" smtClean="0">
                <a:latin typeface="Arial"/>
                <a:cs typeface="Arial"/>
              </a:rPr>
              <a:t>Therefore, moving ahead calls for scientists to generate actionable science that is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u="sng" kern="1200" dirty="0" smtClean="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u="sng" kern="1200" dirty="0" smtClean="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latin typeface="+mn-lt"/>
                <a:ea typeface="+mn-ea"/>
                <a:cs typeface="+mn-cs"/>
              </a:rPr>
              <a:t>Lesson 6:</a:t>
            </a:r>
            <a:r>
              <a:rPr lang="en-US" sz="1200" kern="1200" dirty="0" smtClean="0">
                <a:solidFill>
                  <a:schemeClr val="tx1"/>
                </a:solidFill>
                <a:latin typeface="+mn-lt"/>
                <a:ea typeface="+mn-ea"/>
                <a:cs typeface="+mn-cs"/>
              </a:rPr>
              <a:t>  The water/climate research and water management communities need to work more closely to generate the actionable science needed for planning and other decision making.  Collaboration is particularly important under non-stationary conditions in order to develop and update information that allow management tools to represent the various sources of uncertainty.  It is crucial that the management community seek decision approaches that accommodate uncertainty, complex systems, and ambiguity of model evidence, such as strategic scenario planning.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draft report of the Advisory Committee on Climate Change and Natural Resource Science to </a:t>
            </a:r>
            <a:r>
              <a:rPr lang="en-US" sz="1200" kern="1200" dirty="0" err="1" smtClean="0">
                <a:solidFill>
                  <a:schemeClr val="tx1"/>
                </a:solidFill>
                <a:latin typeface="+mn-lt"/>
                <a:ea typeface="+mn-ea"/>
                <a:cs typeface="+mn-cs"/>
              </a:rPr>
              <a:t>Secy</a:t>
            </a:r>
            <a:r>
              <a:rPr lang="en-US" sz="1200" kern="1200" dirty="0" smtClean="0">
                <a:solidFill>
                  <a:schemeClr val="tx1"/>
                </a:solidFill>
                <a:latin typeface="+mn-lt"/>
                <a:ea typeface="+mn-ea"/>
                <a:cs typeface="+mn-cs"/>
              </a:rPr>
              <a:t> of the Interior.  Definition of Actionable Science: Actionable science provides data, analyses, projections, or tools that can support decisions regarding management of the risks and impacts of climate change.  It is ideally co-produced by scientists and decision-makers and creates rigorous and accessible products to meet the needs of stakeholders.</a:t>
            </a:r>
            <a:endParaRPr 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782437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3801752-2ECC-8F41-8D7D-4325E5316941}" type="slidenum">
              <a:rPr lang="en-US"/>
              <a:pPr/>
              <a:t>57</a:t>
            </a:fld>
            <a:endParaRPr lang="en-US"/>
          </a:p>
        </p:txBody>
      </p:sp>
      <p:sp>
        <p:nvSpPr>
          <p:cNvPr id="26627" name="Rectangle 2"/>
          <p:cNvSpPr>
            <a:spLocks noGrp="1" noRot="1" noChangeAspect="1" noChangeArrowheads="1"/>
          </p:cNvSpPr>
          <p:nvPr>
            <p:ph type="sldImg"/>
          </p:nvPr>
        </p:nvSpPr>
        <p:spPr>
          <a:xfrm>
            <a:off x="1143000" y="685800"/>
            <a:ext cx="4572000" cy="3429000"/>
          </a:xfrm>
          <a:solidFill>
            <a:srgbClr val="FFFFFF"/>
          </a:solidFill>
          <a:ln/>
        </p:spPr>
      </p:sp>
      <p:sp>
        <p:nvSpPr>
          <p:cNvPr id="26628" name="Rectangle 3"/>
          <p:cNvSpPr>
            <a:spLocks noGrp="1" noChangeArrowheads="1"/>
          </p:cNvSpPr>
          <p:nvPr>
            <p:ph type="body" idx="1"/>
          </p:nvPr>
        </p:nvSpPr>
        <p:spPr>
          <a:solidFill>
            <a:srgbClr val="FFFFFF"/>
          </a:solidFill>
          <a:ln>
            <a:solidFill>
              <a:srgbClr val="000000"/>
            </a:solidFill>
          </a:ln>
        </p:spPr>
        <p:txBody>
          <a:bodyPr>
            <a:normAutofit fontScale="85000"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want to highlight that from this evaluation, were able to agree on several key points with certainty that would be of interest to decision-makers</a:t>
            </a:r>
            <a:endParaRPr lang="en-US" sz="1200" kern="1200" dirty="0" smtClean="0">
              <a:solidFill>
                <a:schemeClr val="tx1"/>
              </a:solidFill>
              <a:latin typeface="+mn-lt"/>
              <a:ea typeface="+mn-ea"/>
              <a:cs typeface="+mn-cs"/>
            </a:endParaRPr>
          </a:p>
          <a:p>
            <a:pPr lvl="0"/>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--Temperatures will rise in the Colorado River basin over the coming decades, as indicated by all </a:t>
            </a:r>
            <a:r>
              <a:rPr lang="en-US" sz="1200" kern="1200" dirty="0" err="1" smtClean="0">
                <a:solidFill>
                  <a:schemeClr val="tx1"/>
                </a:solidFill>
                <a:latin typeface="+mn-lt"/>
                <a:ea typeface="+mn-ea"/>
                <a:cs typeface="+mn-cs"/>
              </a:rPr>
              <a:t>GCMs</a:t>
            </a:r>
            <a:r>
              <a:rPr lang="en-US" sz="1200" kern="1200" dirty="0" smtClean="0">
                <a:solidFill>
                  <a:schemeClr val="tx1"/>
                </a:solidFill>
                <a:latin typeface="+mn-lt"/>
                <a:ea typeface="+mn-ea"/>
                <a:cs typeface="+mn-cs"/>
              </a:rPr>
              <a:t>, for all emission scenarios.</a:t>
            </a:r>
          </a:p>
          <a:p>
            <a:pPr lvl="0"/>
            <a:r>
              <a:rPr lang="en-US" sz="1200" kern="1200" dirty="0" smtClean="0">
                <a:solidFill>
                  <a:schemeClr val="tx1"/>
                </a:solidFill>
                <a:latin typeface="+mn-lt"/>
                <a:ea typeface="+mn-ea"/>
                <a:cs typeface="+mn-cs"/>
              </a:rPr>
              <a:t>--As indicated by most GCM projections for the Colorado River basin (more so than for most of the conterminous United States), precipitation will decline on an annual basis, notwithstanding a wide range in the projected magnitude of reductions (and a minority of </a:t>
            </a:r>
            <a:r>
              <a:rPr lang="en-US" sz="1200" kern="1200" dirty="0" err="1" smtClean="0">
                <a:solidFill>
                  <a:schemeClr val="tx1"/>
                </a:solidFill>
                <a:latin typeface="+mn-lt"/>
                <a:ea typeface="+mn-ea"/>
                <a:cs typeface="+mn-cs"/>
              </a:rPr>
              <a:t>GCMs</a:t>
            </a:r>
            <a:r>
              <a:rPr lang="en-US" sz="1200" kern="1200" dirty="0" smtClean="0">
                <a:solidFill>
                  <a:schemeClr val="tx1"/>
                </a:solidFill>
                <a:latin typeface="+mn-lt"/>
                <a:ea typeface="+mn-ea"/>
                <a:cs typeface="+mn-cs"/>
              </a:rPr>
              <a:t> that project increases).   </a:t>
            </a:r>
          </a:p>
          <a:p>
            <a:pPr lvl="0"/>
            <a:r>
              <a:rPr lang="en-US" sz="1200" kern="1200" dirty="0" smtClean="0">
                <a:solidFill>
                  <a:schemeClr val="tx1"/>
                </a:solidFill>
                <a:latin typeface="+mn-lt"/>
                <a:ea typeface="+mn-ea"/>
                <a:cs typeface="+mn-cs"/>
              </a:rPr>
              <a:t>--The magnitude of temperature and precipitation response depends on the intensity of future human greenhouse gas emissions, with larger emissions resulting in larger increases in temperature and a greater likelihood of precipitation declines.  Current estimates project increases of 2.5</a:t>
            </a:r>
            <a:r>
              <a:rPr lang="en-US" sz="1200" kern="1200" dirty="0" smtClean="0">
                <a:solidFill>
                  <a:schemeClr val="tx1"/>
                </a:solidFill>
                <a:latin typeface="+mn-lt"/>
                <a:ea typeface="+mn-ea"/>
                <a:cs typeface="+mn-cs"/>
                <a:sym typeface="Symbol"/>
              </a:rPr>
              <a:t></a:t>
            </a:r>
            <a:r>
              <a:rPr lang="en-US" sz="1200" kern="1200" dirty="0" smtClean="0">
                <a:solidFill>
                  <a:schemeClr val="tx1"/>
                </a:solidFill>
                <a:latin typeface="+mn-lt"/>
                <a:ea typeface="+mn-ea"/>
                <a:cs typeface="+mn-cs"/>
              </a:rPr>
              <a:t>1</a:t>
            </a:r>
            <a:r>
              <a:rPr lang="en-US" sz="1200" kern="1200" dirty="0" smtClean="0">
                <a:solidFill>
                  <a:schemeClr val="tx1"/>
                </a:solidFill>
                <a:latin typeface="+mn-lt"/>
                <a:ea typeface="+mn-ea"/>
                <a:cs typeface="+mn-cs"/>
                <a:sym typeface="Symbol"/>
              </a:rPr>
              <a:t></a:t>
            </a:r>
            <a:r>
              <a:rPr lang="en-US" sz="1200" kern="1200" dirty="0" smtClean="0">
                <a:solidFill>
                  <a:schemeClr val="tx1"/>
                </a:solidFill>
                <a:latin typeface="+mn-lt"/>
                <a:ea typeface="+mn-ea"/>
                <a:cs typeface="+mn-cs"/>
              </a:rPr>
              <a:t>C with -4</a:t>
            </a:r>
            <a:r>
              <a:rPr lang="en-US" sz="1200" kern="1200" dirty="0" smtClean="0">
                <a:solidFill>
                  <a:schemeClr val="tx1"/>
                </a:solidFill>
                <a:latin typeface="+mn-lt"/>
                <a:ea typeface="+mn-ea"/>
                <a:cs typeface="+mn-cs"/>
                <a:sym typeface="Symbol"/>
              </a:rPr>
              <a:t></a:t>
            </a:r>
            <a:r>
              <a:rPr lang="en-US" sz="1200" kern="1200" dirty="0" smtClean="0">
                <a:solidFill>
                  <a:schemeClr val="tx1"/>
                </a:solidFill>
                <a:latin typeface="+mn-lt"/>
                <a:ea typeface="+mn-ea"/>
                <a:cs typeface="+mn-cs"/>
              </a:rPr>
              <a:t>12% changes in precipitation for high emissions scenarios and 2</a:t>
            </a:r>
            <a:r>
              <a:rPr lang="en-US" sz="1200" kern="1200" dirty="0" smtClean="0">
                <a:solidFill>
                  <a:schemeClr val="tx1"/>
                </a:solidFill>
                <a:latin typeface="+mn-lt"/>
                <a:ea typeface="+mn-ea"/>
                <a:cs typeface="+mn-cs"/>
                <a:sym typeface="Symbol"/>
              </a:rPr>
              <a:t></a:t>
            </a:r>
            <a:r>
              <a:rPr lang="en-US" sz="1200" kern="1200" dirty="0" smtClean="0">
                <a:solidFill>
                  <a:schemeClr val="tx1"/>
                </a:solidFill>
                <a:latin typeface="+mn-lt"/>
                <a:ea typeface="+mn-ea"/>
                <a:cs typeface="+mn-cs"/>
              </a:rPr>
              <a:t>1</a:t>
            </a:r>
            <a:r>
              <a:rPr lang="en-US" sz="1200" kern="1200" dirty="0" smtClean="0">
                <a:solidFill>
                  <a:schemeClr val="tx1"/>
                </a:solidFill>
                <a:latin typeface="+mn-lt"/>
                <a:ea typeface="+mn-ea"/>
                <a:cs typeface="+mn-cs"/>
                <a:sym typeface="Symbol"/>
              </a:rPr>
              <a:t></a:t>
            </a:r>
            <a:r>
              <a:rPr lang="en-US" sz="1200" kern="1200" dirty="0" smtClean="0">
                <a:solidFill>
                  <a:schemeClr val="tx1"/>
                </a:solidFill>
                <a:latin typeface="+mn-lt"/>
                <a:ea typeface="+mn-ea"/>
                <a:cs typeface="+mn-cs"/>
              </a:rPr>
              <a:t>C with -2.5</a:t>
            </a:r>
            <a:r>
              <a:rPr lang="en-US" sz="1200" kern="1200" dirty="0" smtClean="0">
                <a:solidFill>
                  <a:schemeClr val="tx1"/>
                </a:solidFill>
                <a:latin typeface="+mn-lt"/>
                <a:ea typeface="+mn-ea"/>
                <a:cs typeface="+mn-cs"/>
                <a:sym typeface="Symbol"/>
              </a:rPr>
              <a:t></a:t>
            </a:r>
            <a:r>
              <a:rPr lang="en-US" sz="1200" kern="1200" dirty="0" smtClean="0">
                <a:solidFill>
                  <a:schemeClr val="tx1"/>
                </a:solidFill>
                <a:latin typeface="+mn-lt"/>
                <a:ea typeface="+mn-ea"/>
                <a:cs typeface="+mn-cs"/>
              </a:rPr>
              <a:t>6% changes in precipitation for low emission scenarios by the mid-21</a:t>
            </a:r>
            <a:r>
              <a:rPr lang="en-US" sz="1200" kern="1200" baseline="30000" dirty="0" smtClean="0">
                <a:solidFill>
                  <a:schemeClr val="tx1"/>
                </a:solidFill>
                <a:latin typeface="+mn-lt"/>
                <a:ea typeface="+mn-ea"/>
                <a:cs typeface="+mn-cs"/>
              </a:rPr>
              <a:t>st</a:t>
            </a:r>
            <a:r>
              <a:rPr lang="en-US" sz="1200" kern="1200" dirty="0" smtClean="0">
                <a:solidFill>
                  <a:schemeClr val="tx1"/>
                </a:solidFill>
                <a:latin typeface="+mn-lt"/>
                <a:ea typeface="+mn-ea"/>
                <a:cs typeface="+mn-cs"/>
              </a:rPr>
              <a:t> century (</a:t>
            </a:r>
            <a:r>
              <a:rPr lang="en-US" sz="1200" kern="1200" dirty="0" err="1" smtClean="0">
                <a:solidFill>
                  <a:schemeClr val="tx1"/>
                </a:solidFill>
                <a:latin typeface="+mn-lt"/>
                <a:ea typeface="+mn-ea"/>
                <a:cs typeface="+mn-cs"/>
              </a:rPr>
              <a:t>Cayan</a:t>
            </a:r>
            <a:r>
              <a:rPr lang="en-US" sz="1200" kern="1200" dirty="0" smtClean="0">
                <a:solidFill>
                  <a:schemeClr val="tx1"/>
                </a:solidFill>
                <a:latin typeface="+mn-lt"/>
                <a:ea typeface="+mn-ea"/>
                <a:cs typeface="+mn-cs"/>
              </a:rPr>
              <a:t> et al. 2012).  </a:t>
            </a:r>
          </a:p>
          <a:p>
            <a:pPr lvl="0"/>
            <a:r>
              <a:rPr lang="en-US" sz="1200" kern="1200" dirty="0" smtClean="0">
                <a:solidFill>
                  <a:schemeClr val="tx1"/>
                </a:solidFill>
                <a:latin typeface="+mn-lt"/>
                <a:ea typeface="+mn-ea"/>
                <a:cs typeface="+mn-cs"/>
              </a:rPr>
              <a:t>--Warmer temperatures alone (ignoring possible changes in precipitation) will reduce annual runoff production in the Colorado River basin.  For example, our evaluation of multiple hydrological models estimate </a:t>
            </a:r>
            <a:r>
              <a:rPr lang="en-US" sz="1200" kern="1200" dirty="0" err="1" smtClean="0">
                <a:solidFill>
                  <a:schemeClr val="tx1"/>
                </a:solidFill>
                <a:latin typeface="+mn-lt"/>
                <a:ea typeface="+mn-ea"/>
                <a:cs typeface="+mn-cs"/>
              </a:rPr>
              <a:t>streamflow</a:t>
            </a:r>
            <a:r>
              <a:rPr lang="en-US" sz="1200" kern="1200" dirty="0" smtClean="0">
                <a:solidFill>
                  <a:schemeClr val="tx1"/>
                </a:solidFill>
                <a:latin typeface="+mn-lt"/>
                <a:ea typeface="+mn-ea"/>
                <a:cs typeface="+mn-cs"/>
              </a:rPr>
              <a:t> declines of  -6.5</a:t>
            </a:r>
            <a:r>
              <a:rPr lang="en-US" sz="1200" kern="1200" dirty="0" smtClean="0">
                <a:solidFill>
                  <a:schemeClr val="tx1"/>
                </a:solidFill>
                <a:latin typeface="+mn-lt"/>
                <a:ea typeface="+mn-ea"/>
                <a:cs typeface="+mn-cs"/>
                <a:sym typeface="Symbol"/>
              </a:rPr>
              <a:t></a:t>
            </a:r>
            <a:r>
              <a:rPr lang="en-US" sz="1200" kern="1200" dirty="0" smtClean="0">
                <a:solidFill>
                  <a:schemeClr val="tx1"/>
                </a:solidFill>
                <a:latin typeface="+mn-lt"/>
                <a:ea typeface="+mn-ea"/>
                <a:cs typeface="+mn-cs"/>
              </a:rPr>
              <a:t>3.5% per </a:t>
            </a:r>
            <a:r>
              <a:rPr lang="en-US" sz="1200" kern="1200" dirty="0" smtClean="0">
                <a:solidFill>
                  <a:schemeClr val="tx1"/>
                </a:solidFill>
                <a:latin typeface="+mn-lt"/>
                <a:ea typeface="+mn-ea"/>
                <a:cs typeface="+mn-cs"/>
                <a:sym typeface="Symbol"/>
              </a:rPr>
              <a:t></a:t>
            </a:r>
            <a:r>
              <a:rPr lang="en-US" sz="1200" kern="1200" dirty="0" smtClean="0">
                <a:solidFill>
                  <a:schemeClr val="tx1"/>
                </a:solidFill>
                <a:latin typeface="+mn-lt"/>
                <a:ea typeface="+mn-ea"/>
                <a:cs typeface="+mn-cs"/>
              </a:rPr>
              <a:t>C at Lees Ferry.  If we apply this to estimations of mid-21</a:t>
            </a:r>
            <a:r>
              <a:rPr lang="en-US" sz="1200" kern="1200" baseline="30000" dirty="0" smtClean="0">
                <a:solidFill>
                  <a:schemeClr val="tx1"/>
                </a:solidFill>
                <a:latin typeface="+mn-lt"/>
                <a:ea typeface="+mn-ea"/>
                <a:cs typeface="+mn-cs"/>
              </a:rPr>
              <a:t>st</a:t>
            </a:r>
            <a:r>
              <a:rPr lang="en-US" sz="1200" kern="1200" dirty="0" smtClean="0">
                <a:solidFill>
                  <a:schemeClr val="tx1"/>
                </a:solidFill>
                <a:latin typeface="+mn-lt"/>
                <a:ea typeface="+mn-ea"/>
                <a:cs typeface="+mn-cs"/>
              </a:rPr>
              <a:t> century warming of +2.5</a:t>
            </a:r>
            <a:r>
              <a:rPr lang="en-US" sz="1200" kern="1200" dirty="0" smtClean="0">
                <a:solidFill>
                  <a:schemeClr val="tx1"/>
                </a:solidFill>
                <a:latin typeface="+mn-lt"/>
                <a:ea typeface="+mn-ea"/>
                <a:cs typeface="+mn-cs"/>
                <a:sym typeface="Symbol"/>
              </a:rPr>
              <a:t></a:t>
            </a:r>
            <a:r>
              <a:rPr lang="en-US" sz="1200" kern="1200" dirty="0" smtClean="0">
                <a:solidFill>
                  <a:schemeClr val="tx1"/>
                </a:solidFill>
                <a:latin typeface="+mn-lt"/>
                <a:ea typeface="+mn-ea"/>
                <a:cs typeface="+mn-cs"/>
              </a:rPr>
              <a:t>1</a:t>
            </a:r>
            <a:r>
              <a:rPr lang="en-US" sz="1200" kern="1200" dirty="0" smtClean="0">
                <a:solidFill>
                  <a:schemeClr val="tx1"/>
                </a:solidFill>
                <a:latin typeface="+mn-lt"/>
                <a:ea typeface="+mn-ea"/>
                <a:cs typeface="+mn-cs"/>
                <a:sym typeface="Symbol"/>
              </a:rPr>
              <a:t></a:t>
            </a:r>
            <a:r>
              <a:rPr lang="en-US" sz="1200" kern="1200" dirty="0" smtClean="0">
                <a:solidFill>
                  <a:schemeClr val="tx1"/>
                </a:solidFill>
                <a:latin typeface="+mn-lt"/>
                <a:ea typeface="+mn-ea"/>
                <a:cs typeface="+mn-cs"/>
              </a:rPr>
              <a:t>C, we estimate a future </a:t>
            </a:r>
            <a:r>
              <a:rPr lang="en-US" sz="1200" kern="1200" dirty="0" err="1" smtClean="0">
                <a:solidFill>
                  <a:schemeClr val="tx1"/>
                </a:solidFill>
                <a:latin typeface="+mn-lt"/>
                <a:ea typeface="+mn-ea"/>
                <a:cs typeface="+mn-cs"/>
              </a:rPr>
              <a:t>streamflow</a:t>
            </a:r>
            <a:r>
              <a:rPr lang="en-US" sz="1200" kern="1200" dirty="0" smtClean="0">
                <a:solidFill>
                  <a:schemeClr val="tx1"/>
                </a:solidFill>
                <a:latin typeface="+mn-lt"/>
                <a:ea typeface="+mn-ea"/>
                <a:cs typeface="+mn-cs"/>
              </a:rPr>
              <a:t> change that ranges approximately from -5% to -35%.   </a:t>
            </a:r>
          </a:p>
          <a:p>
            <a:pPr lvl="0"/>
            <a:r>
              <a:rPr lang="en-US" sz="1200" kern="1200" dirty="0" smtClean="0">
                <a:solidFill>
                  <a:schemeClr val="tx1"/>
                </a:solidFill>
                <a:latin typeface="+mn-lt"/>
                <a:ea typeface="+mn-ea"/>
                <a:cs typeface="+mn-cs"/>
              </a:rPr>
              <a:t>--The ratio of annual runoff change to annual precipitation change (precipitation elasticity) at Lees Ferry is between 2 to 3, based on our evaluation of multiple hydrological models and observations.  This means that a 5% decline in precipitation will likely result in a 10-15% decline in </a:t>
            </a:r>
            <a:r>
              <a:rPr lang="en-US" sz="1200" kern="1200" dirty="0" err="1" smtClean="0">
                <a:solidFill>
                  <a:schemeClr val="tx1"/>
                </a:solidFill>
                <a:latin typeface="+mn-lt"/>
                <a:ea typeface="+mn-ea"/>
                <a:cs typeface="+mn-cs"/>
              </a:rPr>
              <a:t>streamflow</a:t>
            </a:r>
            <a:r>
              <a:rPr lang="en-US" sz="1200" kern="1200" dirty="0" smtClean="0">
                <a:solidFill>
                  <a:schemeClr val="tx1"/>
                </a:solidFill>
                <a:latin typeface="+mn-lt"/>
                <a:ea typeface="+mn-ea"/>
                <a:cs typeface="+mn-cs"/>
              </a:rPr>
              <a:t>, in addition to the temperature driven declines.</a:t>
            </a:r>
          </a:p>
          <a:p>
            <a:pPr lvl="0"/>
            <a:r>
              <a:rPr lang="en-US" sz="1200" kern="1200" dirty="0" smtClean="0">
                <a:solidFill>
                  <a:schemeClr val="tx1"/>
                </a:solidFill>
                <a:latin typeface="+mn-lt"/>
                <a:ea typeface="+mn-ea"/>
                <a:cs typeface="+mn-cs"/>
              </a:rPr>
              <a:t>The coarse spatial resolutions of current state-of-the-art </a:t>
            </a:r>
            <a:r>
              <a:rPr lang="en-US" sz="1200" kern="1200" dirty="0" err="1" smtClean="0">
                <a:solidFill>
                  <a:schemeClr val="tx1"/>
                </a:solidFill>
                <a:latin typeface="+mn-lt"/>
                <a:ea typeface="+mn-ea"/>
                <a:cs typeface="+mn-cs"/>
              </a:rPr>
              <a:t>GCMs</a:t>
            </a:r>
            <a:r>
              <a:rPr lang="en-US" sz="1200" kern="1200" dirty="0" smtClean="0">
                <a:solidFill>
                  <a:schemeClr val="tx1"/>
                </a:solidFill>
                <a:latin typeface="+mn-lt"/>
                <a:ea typeface="+mn-ea"/>
                <a:cs typeface="+mn-cs"/>
              </a:rPr>
              <a:t> and even </a:t>
            </a:r>
            <a:r>
              <a:rPr lang="en-US" sz="1200" kern="1200" dirty="0" err="1" smtClean="0">
                <a:solidFill>
                  <a:schemeClr val="tx1"/>
                </a:solidFill>
                <a:latin typeface="+mn-lt"/>
                <a:ea typeface="+mn-ea"/>
                <a:cs typeface="+mn-cs"/>
              </a:rPr>
              <a:t>RCMs</a:t>
            </a:r>
            <a:r>
              <a:rPr lang="en-US" sz="1200" kern="1200" dirty="0" smtClean="0">
                <a:solidFill>
                  <a:schemeClr val="tx1"/>
                </a:solidFill>
                <a:latin typeface="+mn-lt"/>
                <a:ea typeface="+mn-ea"/>
                <a:cs typeface="+mn-cs"/>
              </a:rPr>
              <a:t> do not resolve the scales of high elevation hydrologic processes that dominate runoff production in the Colorado River Basin. </a:t>
            </a:r>
          </a:p>
          <a:p>
            <a:pPr lvl="0"/>
            <a:r>
              <a:rPr lang="en-US" sz="1200" kern="1200" dirty="0" smtClean="0">
                <a:solidFill>
                  <a:schemeClr val="tx1"/>
                </a:solidFill>
                <a:latin typeface="+mn-lt"/>
                <a:ea typeface="+mn-ea"/>
                <a:cs typeface="+mn-cs"/>
              </a:rPr>
              <a:t>Natural variability in </a:t>
            </a:r>
            <a:r>
              <a:rPr lang="en-US" sz="1200" kern="1200" dirty="0" err="1" smtClean="0">
                <a:solidFill>
                  <a:schemeClr val="tx1"/>
                </a:solidFill>
                <a:latin typeface="+mn-lt"/>
                <a:ea typeface="+mn-ea"/>
                <a:cs typeface="+mn-cs"/>
              </a:rPr>
              <a:t>paleoclimate</a:t>
            </a:r>
            <a:r>
              <a:rPr lang="en-US" sz="1200" kern="1200" dirty="0" smtClean="0">
                <a:solidFill>
                  <a:schemeClr val="tx1"/>
                </a:solidFill>
                <a:latin typeface="+mn-lt"/>
                <a:ea typeface="+mn-ea"/>
                <a:cs typeface="+mn-cs"/>
              </a:rPr>
              <a:t> reconstructions clearly indicate there have been prolonged multi-decadal dry periods (</a:t>
            </a:r>
            <a:r>
              <a:rPr lang="en-US" sz="1200" kern="1200" dirty="0" err="1" smtClean="0">
                <a:solidFill>
                  <a:schemeClr val="tx1"/>
                </a:solidFill>
                <a:latin typeface="+mn-lt"/>
                <a:ea typeface="+mn-ea"/>
                <a:cs typeface="+mn-cs"/>
              </a:rPr>
              <a:t>megadroughts</a:t>
            </a:r>
            <a:r>
              <a:rPr lang="en-US" sz="1200" kern="1200" dirty="0" smtClean="0">
                <a:solidFill>
                  <a:schemeClr val="tx1"/>
                </a:solidFill>
                <a:latin typeface="+mn-lt"/>
                <a:ea typeface="+mn-ea"/>
                <a:cs typeface="+mn-cs"/>
              </a:rPr>
              <a:t>). This type of drought, exacerbated by a steady reduction in flows due to ongoing climate change, would result in decades of sustained </a:t>
            </a:r>
            <a:r>
              <a:rPr lang="en-US" sz="1200" kern="1200" dirty="0" err="1" smtClean="0">
                <a:solidFill>
                  <a:schemeClr val="tx1"/>
                </a:solidFill>
                <a:latin typeface="+mn-lt"/>
                <a:ea typeface="+mn-ea"/>
                <a:cs typeface="+mn-cs"/>
              </a:rPr>
              <a:t>streamflows</a:t>
            </a:r>
            <a:r>
              <a:rPr lang="en-US" sz="1200" kern="1200" dirty="0" smtClean="0">
                <a:solidFill>
                  <a:schemeClr val="tx1"/>
                </a:solidFill>
                <a:latin typeface="+mn-lt"/>
                <a:ea typeface="+mn-ea"/>
                <a:cs typeface="+mn-cs"/>
              </a:rPr>
              <a:t> much lower than have been observed in ~100 years of instrumental record.</a:t>
            </a:r>
            <a:endParaRPr 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6752577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3801752-2ECC-8F41-8D7D-4325E5316941}" type="slidenum">
              <a:rPr lang="en-US"/>
              <a:pPr/>
              <a:t>58</a:t>
            </a:fld>
            <a:endParaRPr lang="en-US"/>
          </a:p>
        </p:txBody>
      </p:sp>
      <p:sp>
        <p:nvSpPr>
          <p:cNvPr id="26627" name="Rectangle 2"/>
          <p:cNvSpPr>
            <a:spLocks noGrp="1" noRot="1" noChangeAspect="1" noChangeArrowheads="1"/>
          </p:cNvSpPr>
          <p:nvPr>
            <p:ph type="sldImg"/>
          </p:nvPr>
        </p:nvSpPr>
        <p:spPr>
          <a:xfrm>
            <a:off x="1143000" y="685800"/>
            <a:ext cx="4572000" cy="3429000"/>
          </a:xfrm>
          <a:solidFill>
            <a:srgbClr val="FFFFFF"/>
          </a:solidFill>
          <a:ln/>
        </p:spPr>
      </p:sp>
      <p:sp>
        <p:nvSpPr>
          <p:cNvPr id="26628" name="Rectangle 3"/>
          <p:cNvSpPr>
            <a:spLocks noGrp="1" noChangeArrowheads="1"/>
          </p:cNvSpPr>
          <p:nvPr>
            <p:ph type="body" idx="1"/>
          </p:nvPr>
        </p:nvSpPr>
        <p:spPr>
          <a:solidFill>
            <a:srgbClr val="FFFFFF"/>
          </a:solidFill>
          <a:ln>
            <a:solidFill>
              <a:srgbClr val="000000"/>
            </a:solidFill>
          </a:ln>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FFFFFF"/>
                </a:solidFill>
                <a:effectLst>
                  <a:outerShdw blurRad="38100" dist="38100" dir="2700000" algn="tl">
                    <a:srgbClr val="000000">
                      <a:alpha val="43137"/>
                    </a:srgbClr>
                  </a:outerShdw>
                </a:effectLst>
                <a:latin typeface="Book Antiqua"/>
                <a:cs typeface="Book Antiqua"/>
              </a:rPr>
              <a:t>particularly timely with new results being released with the 5th Assessment Report (AR5)</a:t>
            </a:r>
          </a:p>
          <a:p>
            <a:pPr marL="0" indent="0">
              <a:buFont typeface="Arial"/>
              <a:buNone/>
              <a:defRPr/>
            </a:pPr>
            <a:r>
              <a:rPr lang="en-US" sz="1200" dirty="0" smtClean="0">
                <a:solidFill>
                  <a:schemeClr val="bg1"/>
                </a:solidFill>
                <a:effectLst>
                  <a:outerShdw blurRad="38100" dist="38100" dir="2700000" algn="tl">
                    <a:srgbClr val="000000">
                      <a:alpha val="43137"/>
                    </a:srgbClr>
                  </a:outerShdw>
                </a:effectLst>
                <a:cs typeface="Arial"/>
              </a:rPr>
              <a:t>Reported to White House Subcommittee on Water Availability and Quality</a:t>
            </a:r>
          </a:p>
          <a:p>
            <a:pPr marL="0" indent="0">
              <a:buFont typeface="Arial"/>
              <a:buNone/>
              <a:defRPr/>
            </a:pPr>
            <a:r>
              <a:rPr lang="en-US" sz="1200" dirty="0" smtClean="0">
                <a:solidFill>
                  <a:schemeClr val="bg1"/>
                </a:solidFill>
                <a:effectLst>
                  <a:outerShdw blurRad="38100" dist="38100" dir="2700000" algn="tl">
                    <a:srgbClr val="000000">
                      <a:alpha val="43137"/>
                    </a:srgbClr>
                  </a:outerShdw>
                </a:effectLst>
                <a:cs typeface="Arial"/>
              </a:rPr>
              <a:t>Study picked up by several news agencies</a:t>
            </a:r>
          </a:p>
          <a:p>
            <a:endParaRPr lang="en-US" sz="1200" b="1" dirty="0" smtClean="0">
              <a:solidFill>
                <a:schemeClr val="bg1"/>
              </a:solidFill>
              <a:effectLst>
                <a:outerShdw blurRad="38100" dist="38100" dir="2700000" algn="tl">
                  <a:srgbClr val="000000">
                    <a:alpha val="43137"/>
                  </a:srgbClr>
                </a:outerShdw>
              </a:effectLst>
              <a:latin typeface="Arial"/>
              <a:cs typeface="Arial"/>
            </a:endParaRPr>
          </a:p>
          <a:p>
            <a:endParaRPr lang="en-US" sz="1200" b="1" dirty="0" smtClean="0">
              <a:solidFill>
                <a:schemeClr val="bg1"/>
              </a:solidFill>
              <a:effectLst>
                <a:outerShdw blurRad="38100" dist="38100" dir="2700000" algn="tl">
                  <a:srgbClr val="000000">
                    <a:alpha val="43137"/>
                  </a:srgbClr>
                </a:outerShdw>
              </a:effectLst>
              <a:latin typeface="Arial"/>
              <a:cs typeface="Arial"/>
            </a:endParaRPr>
          </a:p>
          <a:p>
            <a:r>
              <a:rPr lang="en-US" sz="1200" dirty="0" smtClean="0"/>
              <a:t>In summary, </a:t>
            </a:r>
          </a:p>
          <a:p>
            <a:r>
              <a:rPr lang="en-US" sz="1200" dirty="0" smtClean="0"/>
              <a:t>The paper, with it’s 14 co-authors from academia and federal agencies, reached agreement on key sources of uncertainty and important certainties</a:t>
            </a:r>
          </a:p>
          <a:p>
            <a:endParaRPr lang="en-US" sz="1200" dirty="0" smtClean="0"/>
          </a:p>
          <a:p>
            <a:r>
              <a:rPr lang="en-US" sz="1200" dirty="0" smtClean="0"/>
              <a:t>This provides information for the larger science and management communities on how to approach seemingly disparate results.  If you remember back to the table of the range of results, with this study we can evaluate the studies, for instance the lowest change value 6% (</a:t>
            </a:r>
            <a:r>
              <a:rPr lang="en-US" sz="1200" dirty="0" err="1" smtClean="0"/>
              <a:t>c&amp;l</a:t>
            </a:r>
            <a:r>
              <a:rPr lang="en-US" sz="1200" dirty="0" smtClean="0"/>
              <a:t>) is affected by the selection of </a:t>
            </a:r>
            <a:r>
              <a:rPr lang="en-US" sz="1200" dirty="0" err="1" smtClean="0"/>
              <a:t>gcm</a:t>
            </a:r>
            <a:r>
              <a:rPr lang="en-US" sz="1200" dirty="0" smtClean="0"/>
              <a:t> and  downscaling approach, while  the largest value (</a:t>
            </a:r>
            <a:r>
              <a:rPr lang="en-US" sz="1200" dirty="0" err="1" smtClean="0"/>
              <a:t>hoerling</a:t>
            </a:r>
            <a:r>
              <a:rPr lang="en-US" sz="1200" dirty="0" smtClean="0"/>
              <a:t>) 45% does not capturing the headwaters with there larger spatial resolution . </a:t>
            </a:r>
          </a:p>
          <a:p>
            <a:endParaRPr lang="en-US" sz="1200" dirty="0" smtClean="0"/>
          </a:p>
          <a:p>
            <a:r>
              <a:rPr lang="en-US" sz="1200" dirty="0" smtClean="0"/>
              <a:t>This will be particularly important with all the new studies that are likely to come out – the results we evaluated here where primarily from AR4.</a:t>
            </a:r>
          </a:p>
          <a:p>
            <a:endParaRPr lang="en-US" sz="1200" dirty="0" smtClean="0"/>
          </a:p>
          <a:p>
            <a:r>
              <a:rPr lang="en-US" sz="1200" dirty="0" smtClean="0"/>
              <a:t>Also, the process helped foster novel research that can help us to better identify how we think about future changes</a:t>
            </a:r>
          </a:p>
        </p:txBody>
      </p:sp>
    </p:spTree>
    <p:extLst>
      <p:ext uri="{BB962C8B-B14F-4D97-AF65-F5344CB8AC3E}">
        <p14:creationId xmlns:p14="http://schemas.microsoft.com/office/powerpoint/2010/main" val="948429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61</a:t>
            </a:fld>
            <a:endParaRPr lang="en-US"/>
          </a:p>
        </p:txBody>
      </p:sp>
    </p:spTree>
    <p:extLst>
      <p:ext uri="{BB962C8B-B14F-4D97-AF65-F5344CB8AC3E}">
        <p14:creationId xmlns:p14="http://schemas.microsoft.com/office/powerpoint/2010/main" val="70403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4</a:t>
            </a:r>
            <a:r>
              <a:rPr lang="en-US" baseline="30000" dirty="0" smtClean="0"/>
              <a:t>th</a:t>
            </a:r>
            <a:r>
              <a:rPr lang="en-US" dirty="0" smtClean="0"/>
              <a:t> source of uncertainty, how global information is translated into regional water management.  In other words, the methods used to downscale from the roughly 200-kilometer resolution used by global climate models to the 10- to 20-kilometer resolution used by regional hydrology models</a:t>
            </a:r>
            <a:r>
              <a:rPr lang="en-US" dirty="0" smtClean="0">
                <a:effectLst>
                  <a:outerShdw blurRad="38100" dist="38100" dir="2700000" algn="tl">
                    <a:srgbClr val="000000">
                      <a:alpha val="43137"/>
                    </a:srgbClr>
                  </a:outerShdw>
                </a:effectLst>
                <a:latin typeface="Book Antiqua"/>
                <a:cs typeface="Book Antiqua"/>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6</a:t>
            </a:fld>
            <a:endParaRPr lang="en-US"/>
          </a:p>
        </p:txBody>
      </p:sp>
    </p:spTree>
    <p:extLst>
      <p:ext uri="{BB962C8B-B14F-4D97-AF65-F5344CB8AC3E}">
        <p14:creationId xmlns:p14="http://schemas.microsoft.com/office/powerpoint/2010/main" val="11786294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 National Center for Atmospheric Research</a:t>
            </a:r>
          </a:p>
          <a:p>
            <a:r>
              <a:rPr lang="en-US" sz="1200" dirty="0" smtClean="0"/>
              <a:t>2 University of Washington</a:t>
            </a:r>
          </a:p>
          <a:p>
            <a:r>
              <a:rPr lang="en-US" sz="1200" dirty="0" smtClean="0"/>
              <a:t>3 U.S. Army Corps of Engineers</a:t>
            </a:r>
          </a:p>
          <a:p>
            <a:r>
              <a:rPr lang="en-US" sz="1200" dirty="0" smtClean="0"/>
              <a:t>4 Bureau of Reclamation</a:t>
            </a:r>
          </a:p>
          <a:p>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and many collaborators (e.g., people in Civil and </a:t>
            </a:r>
            <a:r>
              <a:rPr lang="en-US" sz="1200" dirty="0" err="1" smtClean="0"/>
              <a:t>Env</a:t>
            </a:r>
            <a:r>
              <a:rPr lang="en-US" sz="1200" dirty="0" smtClean="0"/>
              <a:t>. Engineering at the University of Washington)… </a:t>
            </a:r>
          </a:p>
          <a:p>
            <a:endParaRPr lang="en-US" sz="1200" b="1" dirty="0" smtClean="0"/>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65</a:t>
            </a:fld>
            <a:endParaRPr lang="en-US"/>
          </a:p>
        </p:txBody>
      </p:sp>
    </p:spTree>
    <p:extLst>
      <p:ext uri="{BB962C8B-B14F-4D97-AF65-F5344CB8AC3E}">
        <p14:creationId xmlns:p14="http://schemas.microsoft.com/office/powerpoint/2010/main" val="2413319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66</a:t>
            </a:fld>
            <a:endParaRPr lang="en-US"/>
          </a:p>
        </p:txBody>
      </p:sp>
    </p:spTree>
    <p:extLst>
      <p:ext uri="{BB962C8B-B14F-4D97-AF65-F5344CB8AC3E}">
        <p14:creationId xmlns:p14="http://schemas.microsoft.com/office/powerpoint/2010/main" val="13910393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Arial" pitchFamily="34" charset="0"/>
                <a:ea typeface="ＭＳ Ｐゴシック" charset="0"/>
                <a:cs typeface="+mn-cs"/>
              </a:rPr>
              <a:t>a tool that generates high-quality, probabilistic gridded meteorological fields for use in climate model evaluation, hydrologic modeling, and hydrologic data assimilation</a:t>
            </a:r>
            <a:endParaRPr lang="en-US" dirty="0" smtClean="0"/>
          </a:p>
          <a:p>
            <a:endParaRPr lang="en-US" dirty="0" smtClean="0"/>
          </a:p>
          <a:p>
            <a:r>
              <a:rPr lang="en-US" dirty="0" smtClean="0"/>
              <a:t>ABSTRACT</a:t>
            </a:r>
            <a:r>
              <a:rPr lang="en-US" baseline="0" dirty="0" smtClean="0"/>
              <a:t> (Andy </a:t>
            </a:r>
            <a:r>
              <a:rPr lang="en-US" baseline="0" dirty="0" err="1" smtClean="0"/>
              <a:t>Newmans</a:t>
            </a:r>
            <a:r>
              <a:rPr lang="en-US" baseline="0" dirty="0" smtClean="0"/>
              <a:t>): </a:t>
            </a:r>
            <a:r>
              <a:rPr lang="en-US" sz="1200" kern="1200" dirty="0" smtClean="0">
                <a:solidFill>
                  <a:schemeClr val="tx1"/>
                </a:solidFill>
                <a:latin typeface="Arial" pitchFamily="34" charset="0"/>
                <a:ea typeface="ＭＳ Ｐゴシック" charset="0"/>
                <a:cs typeface="+mn-cs"/>
              </a:rPr>
              <a:t>Gridded precipitation and temperature products are inherently uncertain due to myriad factors. These include interpolation from a sparse observation network, measurement representativeness, and measurement errors. Despite this inherent uncertainty, uncertainty is typically not included, or is a specific addition to each dataset without much general applicability across different datasets. A lack of quantitative uncertainty estimates for hydrometeorological forcing fields limits their utility to support land surface and hydrologic modeling techniques such as data assimilation, probabilistic forecasting and verification. These issues are acutely relevant in Alaska and Hawai’i, where extreme spatial gradients are present along with sometimes very sparse observation networks, and even daily deterministic precipitation and temperature products are nearly nonexistent.  To address this critical data gap, we have modified a recently developed methodology to produce the first observation-based gridded, daily, ensemble precipitation and temperature estimates for Alaska and Hawai’i.  </a:t>
            </a:r>
          </a:p>
          <a:p>
            <a:r>
              <a:rPr lang="en-US" sz="1200" kern="1200" dirty="0" smtClean="0">
                <a:solidFill>
                  <a:schemeClr val="tx1"/>
                </a:solidFill>
                <a:latin typeface="Arial" pitchFamily="34" charset="0"/>
                <a:ea typeface="ＭＳ Ｐゴシック" charset="0"/>
                <a:cs typeface="+mn-cs"/>
              </a:rPr>
              <a:t>Previously we used localized spatial regression including topography to create a gridded product with topographic effects.  In this case, due to the intense spatial gradients and insufficient station density, we use localized spatial regression of daily normal ratios for precipitation and temperature anomalies and apply monthly climate fields to enforce long-term climatological and topographic spatial patterns. We will present initial results on these new high resolution products (2 km for Alaska and 250 m for Hawai’i), and discuss plans to improve the datasets, focusing on efforts to fuse the sparse station data with high resolution numerical weather prediction model output.</a:t>
            </a:r>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67</a:t>
            </a:fld>
            <a:endParaRPr lang="en-US"/>
          </a:p>
        </p:txBody>
      </p:sp>
    </p:spTree>
    <p:extLst>
      <p:ext uri="{BB962C8B-B14F-4D97-AF65-F5344CB8AC3E}">
        <p14:creationId xmlns:p14="http://schemas.microsoft.com/office/powerpoint/2010/main" val="745911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latin typeface="Avenir Book" charset="0"/>
                <a:ea typeface="Avenir Book" charset="0"/>
                <a:cs typeface="Avenir Book" charset="0"/>
              </a:rPr>
              <a:t>ICAR explains 85-95% of the variability represented in a much more complex regional climate model; performed 100 to 1000 times faster.  </a:t>
            </a:r>
          </a:p>
          <a:p>
            <a:endParaRPr lang="en-US" dirty="0" smtClean="0"/>
          </a:p>
          <a:p>
            <a:r>
              <a:rPr lang="en-US" dirty="0" smtClean="0"/>
              <a:t> ICAR combines large-scale atmospheric circulation from climate models with Linear Mountain Wave theory, a mathematical solution for determining the effect of mountains on atmospheric winds, to generate wind fields and calculate the motion of air parcels within the atmosphere. Then ICAR performs detailed full-physics calculations relating three-dimensional water vapor and temperature to the formation of clouds, rain, and snow.  The resulting precipitation predictions are similar to those predicted by a full-complexity regional climate model (WRF), and to the PRISM observed dataset (illustrated in the figure above). </a:t>
            </a:r>
          </a:p>
          <a:p>
            <a:endParaRPr lang="en-US" dirty="0" smtClean="0"/>
          </a:p>
          <a:p>
            <a:endParaRPr lang="en-US" dirty="0" smtClean="0"/>
          </a:p>
          <a:p>
            <a:r>
              <a:rPr lang="en-US" sz="1200" kern="1200" dirty="0" smtClean="0">
                <a:solidFill>
                  <a:schemeClr val="tx1"/>
                </a:solidFill>
                <a:latin typeface="Arial" pitchFamily="34" charset="0"/>
                <a:ea typeface="ＭＳ Ｐゴシック" charset="0"/>
                <a:cs typeface="+mn-cs"/>
              </a:rPr>
              <a:t>ABSTRACT (Ethan’s) Climate downscaling is an inherently uncertain process.  Despite this, many applications of climate data use a single downscaling method to determine locally important effects.  There exist a large number of different downscaling methods, spread across a continuum of general approaches, which range from simple statistical bias corrections to extremely complex regional climate models.  Here we examine a range of methods across a variety of climate projections to begin to understand the relative importance of the choice of downscaling method compared to the choice of climate model, emissions scenario, or chaotic variability. We include some of the simpler statistical rescaling methods (BCSD and Asynchronous Regression), a more sophisticated analog regression model conditioned on atmospheric circulation, a quasi‐dynamical downscaling model (The Intermediate Complexity Atmospheric Research model ICAR), and finally a fully non-hydrostatic regional climate model (WRF) run on convection permitting (4km) and convection parameterized (20 km) grids. These downscaling methods are applied over two major river basins to different climate models and different ensemble members of the same model, with the exception of the high-resolution WRF setup, which is too computationally expensive to apply to more than a few climate projections.  We diagnose the sensitivity to method choice of the mean change in precipitation and temperature, as well as the seasonality and physical interpretation (e.g. elevation dependent warming, and changes in orographic precipitation) of that change.  We further test sensitivity of the change signal in ICAR to model physics choice (e.g. microphysics parameterizations and parameters), and the sensitivity of the analog-regression downscaling model to individual modeling decisions such as the number and weighting of analogs, or mathematical transformations used.  These downscaling method sensitivities are then put in the context of the uncertainty expected from different climate models and chaotic internal variability. While the difference between any two climate projections is greater than the difference between different downscaling methods, when averaged across a larger number of projections, the uncertainty due to downscaling method can be greater than the standard error of the mean change signal.</a:t>
            </a:r>
          </a:p>
          <a:p>
            <a:endParaRPr lang="en-US" sz="1200" kern="1200" dirty="0" smtClean="0">
              <a:solidFill>
                <a:schemeClr val="tx1"/>
              </a:solidFill>
              <a:latin typeface="Arial" pitchFamily="34" charset="0"/>
              <a:ea typeface="ＭＳ Ｐゴシック" charset="0"/>
              <a:cs typeface="+mn-cs"/>
            </a:endParaRPr>
          </a:p>
          <a:p>
            <a:r>
              <a:rPr lang="en-US" sz="1200" kern="1200" dirty="0" smtClean="0">
                <a:solidFill>
                  <a:schemeClr val="tx1"/>
                </a:solidFill>
                <a:latin typeface="Arial" pitchFamily="34" charset="0"/>
                <a:ea typeface="ＭＳ Ｐゴシック" charset="0"/>
                <a:cs typeface="+mn-cs"/>
              </a:rPr>
              <a:t>ABSTRACT </a:t>
            </a:r>
            <a:r>
              <a:rPr lang="en-US" sz="1200" kern="1200" dirty="0" err="1" smtClean="0">
                <a:solidFill>
                  <a:schemeClr val="tx1"/>
                </a:solidFill>
                <a:latin typeface="Arial" pitchFamily="34" charset="0"/>
                <a:ea typeface="ＭＳ Ｐゴシック" charset="0"/>
                <a:cs typeface="+mn-cs"/>
              </a:rPr>
              <a:t>Trude’s</a:t>
            </a:r>
            <a:r>
              <a:rPr lang="en-US" sz="1200" kern="1200" dirty="0" smtClean="0">
                <a:solidFill>
                  <a:schemeClr val="tx1"/>
                </a:solidFill>
                <a:latin typeface="Arial" pitchFamily="34" charset="0"/>
                <a:ea typeface="ＭＳ Ｐゴシック" charset="0"/>
                <a:cs typeface="+mn-cs"/>
              </a:rPr>
              <a:t>:</a:t>
            </a:r>
            <a:r>
              <a:rPr lang="en-US" sz="1200" kern="1200" baseline="0" dirty="0" smtClean="0">
                <a:solidFill>
                  <a:schemeClr val="tx1"/>
                </a:solidFill>
                <a:latin typeface="Arial" pitchFamily="34" charset="0"/>
                <a:ea typeface="ＭＳ Ｐゴシック" charset="0"/>
                <a:cs typeface="+mn-cs"/>
              </a:rPr>
              <a:t> </a:t>
            </a:r>
            <a:r>
              <a:rPr lang="en-US" sz="1200" kern="1200" dirty="0" smtClean="0">
                <a:solidFill>
                  <a:schemeClr val="tx1"/>
                </a:solidFill>
                <a:latin typeface="Arial" pitchFamily="34" charset="0"/>
                <a:ea typeface="ＭＳ Ｐゴシック" charset="0"/>
                <a:cs typeface="+mn-cs"/>
              </a:rPr>
              <a:t>To produce hydrological projections of change due to anthropogenic climate change, downscaling of climate models is necessary to provide information on relevant spatial and temporal scales. Here we present 12 km downscaled projected precipitation over the Contiguous United States (CONUS) from 10 CMIP5 models (Coupled Model </a:t>
            </a:r>
            <a:r>
              <a:rPr lang="en-US" sz="1200" kern="1200" dirty="0" err="1" smtClean="0">
                <a:solidFill>
                  <a:schemeClr val="tx1"/>
                </a:solidFill>
                <a:latin typeface="Arial" pitchFamily="34" charset="0"/>
                <a:ea typeface="ＭＳ Ｐゴシック" charset="0"/>
                <a:cs typeface="+mn-cs"/>
              </a:rPr>
              <a:t>Intercomparison</a:t>
            </a:r>
            <a:r>
              <a:rPr lang="en-US" sz="1200" kern="1200" dirty="0" smtClean="0">
                <a:solidFill>
                  <a:schemeClr val="tx1"/>
                </a:solidFill>
                <a:latin typeface="Arial" pitchFamily="34" charset="0"/>
                <a:ea typeface="ＭＳ Ｐゴシック" charset="0"/>
                <a:cs typeface="+mn-cs"/>
              </a:rPr>
              <a:t> Project Phase 5) for RCP4.5 and RCP8.5 from the years 2006-2100. In addition, we downscaled the historical runs (1950-2006) of the same CMIP5 models. We employed a quasi-dynamical downscaling approach using the Intermediate Complexity Atmospheric Research (ICAR) model. This model uses a complex linear model to describe the perturbations to the wind field caused by topography, and includes detailed physical schemes for advection, microphysics, and land surface modeling.  For input to the ICAR downscaling, the CMIP5 runs were first bias corrected against ERA-I reanalysis (1980-2005), then downscaled by WRF to a 50 km grid resolution to provide hourly input to ICAR. The ICAR CONUS simulations (using ERA-I as input) are compared with gridded observational datasets. We evaluate the downscaled CMIP5 results based on the historical runs, and then assess the variability in the projected precipitation between the different downscaled CMIP5 models from the ~100 year future downscaled ICAR results.  Finally, the downscaled ICAR results are compared with other statistically downscaled datasets, such as the Bias Corrected Statistical Disaggregation (BCSD) climate projection, and a hybrid analog-regression statistical downscaling technique based on the WRF-50 km simulations.</a:t>
            </a:r>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68</a:t>
            </a:fld>
            <a:endParaRPr lang="en-US"/>
          </a:p>
        </p:txBody>
      </p:sp>
    </p:spTree>
    <p:extLst>
      <p:ext uri="{BB962C8B-B14F-4D97-AF65-F5344CB8AC3E}">
        <p14:creationId xmlns:p14="http://schemas.microsoft.com/office/powerpoint/2010/main" val="41139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ABSTRACT</a:t>
            </a:r>
            <a:r>
              <a:rPr lang="en-US" baseline="0" dirty="0" smtClean="0"/>
              <a:t> (Martyn’s)</a:t>
            </a:r>
            <a:endParaRPr lang="en-US" dirty="0" smtClean="0"/>
          </a:p>
          <a:p>
            <a:r>
              <a:rPr lang="en-US" sz="1200" kern="1200" dirty="0" smtClean="0">
                <a:solidFill>
                  <a:schemeClr val="tx1"/>
                </a:solidFill>
                <a:latin typeface="Arial" pitchFamily="34" charset="0"/>
                <a:ea typeface="ＭＳ Ｐゴシック" charset="0"/>
                <a:cs typeface="+mn-cs"/>
              </a:rPr>
              <a:t>Most land models have a convoluted heritage. Model enhancements are often incorporated in a rather ad-hoc fashion with limited attention given to process coupling, numerical error control, systematic tests, and model extensibility and flexibility. As a result, it can be very difficult to robustly incorporate new modeling approaches and evaluate competing modeling alternatives.</a:t>
            </a:r>
          </a:p>
          <a:p>
            <a:r>
              <a:rPr lang="en-US" sz="1200" kern="1200" dirty="0" smtClean="0">
                <a:solidFill>
                  <a:schemeClr val="tx1"/>
                </a:solidFill>
                <a:latin typeface="Arial" pitchFamily="34" charset="0"/>
                <a:ea typeface="ＭＳ Ｐゴシック" charset="0"/>
                <a:cs typeface="+mn-cs"/>
              </a:rPr>
              <a:t>This presentation summarizes experiments with the Structure for Unifying Multiple Modeling Alternatives (SUMMA) to evaluate alternative methods for constructing land models. Specifically we introduce a fully-coupled solution for the hydrologic and thermodynamic state equations (with numerical error control and adaptive </a:t>
            </a:r>
            <a:r>
              <a:rPr lang="en-US" sz="1200" kern="1200" dirty="0" err="1" smtClean="0">
                <a:solidFill>
                  <a:schemeClr val="tx1"/>
                </a:solidFill>
                <a:latin typeface="Arial" pitchFamily="34" charset="0"/>
                <a:ea typeface="ＭＳ Ｐゴシック" charset="0"/>
                <a:cs typeface="+mn-cs"/>
              </a:rPr>
              <a:t>substepping</a:t>
            </a:r>
            <a:r>
              <a:rPr lang="en-US" sz="1200" kern="1200" dirty="0" smtClean="0">
                <a:solidFill>
                  <a:schemeClr val="tx1"/>
                </a:solidFill>
                <a:latin typeface="Arial" pitchFamily="34" charset="0"/>
                <a:ea typeface="ＭＳ Ｐゴシック" charset="0"/>
                <a:cs typeface="+mn-cs"/>
              </a:rPr>
              <a:t>), and compare the fully coupled solution with the uncontrolled and ad-hoc operator splitting and asynchronous coupling methods that are typically employed in the current generation of land models. We also introduce and compare several strategies for model speedup. We demonstrate that the current generation of land models is contaminated by troublesome numerical artifacts that complicate model analysis, especially parameter estimation and hypothesis testing. Further, we demonstrate that clear separation of the physical process parameterizations from the numerical solution methods, and adopting robust global solvers, substantially increase model flexibility and extensibility. We will end the presentation with a discussion on ways to improve the construction of land models, in order to simplify sharing of code and concepts across model development groups and accelerate land model development.</a:t>
            </a:r>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69</a:t>
            </a:fld>
            <a:endParaRPr lang="en-US"/>
          </a:p>
        </p:txBody>
      </p:sp>
    </p:spTree>
    <p:extLst>
      <p:ext uri="{BB962C8B-B14F-4D97-AF65-F5344CB8AC3E}">
        <p14:creationId xmlns:p14="http://schemas.microsoft.com/office/powerpoint/2010/main" val="9428456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Build capacity to adapt to climate impacts on hydrology</a:t>
            </a:r>
            <a:endParaRPr lang="en-US" u="sng" dirty="0" smtClean="0">
              <a:latin typeface="Avenir Book" charset="0"/>
              <a:ea typeface="Avenir Book" charset="0"/>
              <a:cs typeface="Avenir Book" charset="0"/>
            </a:endParaRPr>
          </a:p>
          <a:p>
            <a:endParaRPr lang="en-US" u="sng" dirty="0" smtClean="0">
              <a:latin typeface="Avenir Book" charset="0"/>
              <a:ea typeface="Avenir Book" charset="0"/>
              <a:cs typeface="Avenir Book" charset="0"/>
            </a:endParaRPr>
          </a:p>
          <a:p>
            <a:r>
              <a:rPr lang="en-US" u="sng" dirty="0" smtClean="0">
                <a:latin typeface="Avenir Book" charset="0"/>
                <a:ea typeface="Avenir Book" charset="0"/>
                <a:cs typeface="Avenir Book" charset="0"/>
              </a:rPr>
              <a:t>The challenge:</a:t>
            </a:r>
            <a:r>
              <a:rPr lang="en-US" dirty="0" smtClean="0">
                <a:latin typeface="Avenir Book" charset="0"/>
                <a:ea typeface="Avenir Book" charset="0"/>
                <a:cs typeface="Avenir Book" charset="0"/>
              </a:rPr>
              <a:t> current practice for seasonal streamflow forecasts are not reproducible and cannot quantify uncertainties</a:t>
            </a:r>
          </a:p>
          <a:p>
            <a:endParaRPr lang="en-US" dirty="0" smtClean="0">
              <a:latin typeface="Avenir Book" charset="0"/>
              <a:ea typeface="Avenir Book" charset="0"/>
              <a:cs typeface="Avenir Book" charset="0"/>
            </a:endParaRPr>
          </a:p>
          <a:p>
            <a:r>
              <a:rPr lang="en-US" u="sng" dirty="0" smtClean="0">
                <a:latin typeface="Avenir Book" charset="0"/>
                <a:ea typeface="Avenir Book" charset="0"/>
                <a:cs typeface="Avenir Book" charset="0"/>
              </a:rPr>
              <a:t>Facing the challenge:</a:t>
            </a:r>
            <a:r>
              <a:rPr lang="en-US" dirty="0" smtClean="0">
                <a:latin typeface="Avenir Book" charset="0"/>
                <a:ea typeface="Avenir Book" charset="0"/>
                <a:cs typeface="Avenir Book" charset="0"/>
              </a:rPr>
              <a:t> develop a fully automated hydrologic modeling and applications system to evaluate whether new science-based techniques and workflows for real-time hydrologic monitoring and prediction are viable for seasonal streamflow forecasting</a:t>
            </a:r>
          </a:p>
          <a:p>
            <a:endParaRPr lang="en-US" sz="1200" kern="1200" dirty="0" smtClean="0">
              <a:solidFill>
                <a:schemeClr val="tx1"/>
              </a:solidFill>
              <a:latin typeface="Arial" pitchFamily="34" charset="0"/>
              <a:ea typeface="ＭＳ Ｐゴシック" charset="0"/>
              <a:cs typeface="+mn-cs"/>
            </a:endParaRPr>
          </a:p>
          <a:p>
            <a:endParaRPr lang="en-US" sz="1200" kern="1200" dirty="0" smtClean="0">
              <a:solidFill>
                <a:schemeClr val="tx1"/>
              </a:solidFill>
              <a:latin typeface="Arial" pitchFamily="34" charset="0"/>
              <a:ea typeface="ＭＳ Ｐゴシック" charset="0"/>
              <a:cs typeface="+mn-cs"/>
            </a:endParaRPr>
          </a:p>
          <a:p>
            <a:r>
              <a:rPr lang="en-US" sz="1200" kern="1200" dirty="0" smtClean="0">
                <a:solidFill>
                  <a:schemeClr val="tx1"/>
                </a:solidFill>
                <a:latin typeface="Arial" pitchFamily="34" charset="0"/>
                <a:ea typeface="ＭＳ Ｐゴシック" charset="0"/>
                <a:cs typeface="+mn-cs"/>
              </a:rPr>
              <a:t>ABSTRACT  Many if not most national operational short-to-medium range streamflow prediction systems rely on a forecaster-in-the-loop approach in which some parts of the forecast workflow are automated, but others require the hands-on-effort of an experienced human forecaster.  This approach evolved out of the need to correct for deficiencies in the models and datasets that were available for forecasting, and often leads to skillful predictions despite the use of relatively simple, conceptual models.  On the other hand, the process is not reproducible, which limits opportunities to assess and incorporate process variations, and the effort required to make forecasts in this way is an obstacle to expanding forecast services – e.g., though adding new forecast locations or more frequent forecast updates, running more complex models, or producing forecast ensembles and </a:t>
            </a:r>
            <a:r>
              <a:rPr lang="en-US" sz="1200" kern="1200" dirty="0" err="1" smtClean="0">
                <a:solidFill>
                  <a:schemeClr val="tx1"/>
                </a:solidFill>
                <a:latin typeface="Arial" pitchFamily="34" charset="0"/>
                <a:ea typeface="ＭＳ Ｐゴシック" charset="0"/>
                <a:cs typeface="+mn-cs"/>
              </a:rPr>
              <a:t>hindcasts</a:t>
            </a:r>
            <a:r>
              <a:rPr lang="en-US" sz="1200" kern="1200" dirty="0" smtClean="0">
                <a:solidFill>
                  <a:schemeClr val="tx1"/>
                </a:solidFill>
                <a:latin typeface="Arial" pitchFamily="34" charset="0"/>
                <a:ea typeface="ＭＳ Ｐゴシック" charset="0"/>
                <a:cs typeface="+mn-cs"/>
              </a:rPr>
              <a:t> that can support verification.  In the last decade, the hydrologic forecasting community has begun develop more centralized, ‘over-the-loop’ systems.  The quality of these new forecast products will depend on their ability to leverage research in areas including earth system modeling, parameter estimation, data assimilation, statistical post-processing, weather and climate prediction, verification, and uncertainty estimation through the use of ensembles. </a:t>
            </a:r>
          </a:p>
          <a:p>
            <a:r>
              <a:rPr lang="en-US" sz="1200" kern="1200" dirty="0" smtClean="0">
                <a:solidFill>
                  <a:schemeClr val="tx1"/>
                </a:solidFill>
                <a:latin typeface="Arial" pitchFamily="34" charset="0"/>
                <a:ea typeface="ＭＳ Ｐゴシック" charset="0"/>
                <a:cs typeface="+mn-cs"/>
              </a:rPr>
              <a:t>Currently, the operational streamflow forecasting and water management communities have little experience with the strengths and weaknesses of over-the-loop approaches, even as the systems are being rolled out in major operational forecasting centers.  There is thus a need both to evaluate these forecasting advances and to demonstrate their potential in a public arena, raising awareness in forecast user communities and development programs alike.  To address this need, the National Center for Atmospheric Research is collaborating with the University of Washington, the Bureau of Reclamation and the US Army Corps of Engineers, using the NCAR ‘System for </a:t>
            </a:r>
            <a:r>
              <a:rPr lang="en-US" sz="1200" kern="1200" dirty="0" err="1" smtClean="0">
                <a:solidFill>
                  <a:schemeClr val="tx1"/>
                </a:solidFill>
                <a:latin typeface="Arial" pitchFamily="34" charset="0"/>
                <a:ea typeface="ＭＳ Ｐゴシック" charset="0"/>
                <a:cs typeface="+mn-cs"/>
              </a:rPr>
              <a:t>Hydromet</a:t>
            </a:r>
            <a:r>
              <a:rPr lang="en-US" sz="1200" kern="1200" dirty="0" smtClean="0">
                <a:solidFill>
                  <a:schemeClr val="tx1"/>
                </a:solidFill>
                <a:latin typeface="Arial" pitchFamily="34" charset="0"/>
                <a:ea typeface="ＭＳ Ｐゴシック" charset="0"/>
                <a:cs typeface="+mn-cs"/>
              </a:rPr>
              <a:t> Analysis Research and Prediction Applications’ (SHARP) to implement, assess and demonstrate real-time over-the-loop forecasts.  We present early </a:t>
            </a:r>
            <a:r>
              <a:rPr lang="en-US" sz="1200" kern="1200" dirty="0" err="1" smtClean="0">
                <a:solidFill>
                  <a:schemeClr val="tx1"/>
                </a:solidFill>
                <a:latin typeface="Arial" pitchFamily="34" charset="0"/>
                <a:ea typeface="ＭＳ Ｐゴシック" charset="0"/>
                <a:cs typeface="+mn-cs"/>
              </a:rPr>
              <a:t>hindcast</a:t>
            </a:r>
            <a:r>
              <a:rPr lang="en-US" sz="1200" kern="1200" dirty="0" smtClean="0">
                <a:solidFill>
                  <a:schemeClr val="tx1"/>
                </a:solidFill>
                <a:latin typeface="Arial" pitchFamily="34" charset="0"/>
                <a:ea typeface="ＭＳ Ｐゴシック" charset="0"/>
                <a:cs typeface="+mn-cs"/>
              </a:rPr>
              <a:t> and verification results from SHARP for short to medium range streamflow forecasts in a number of US case study watersheds.</a:t>
            </a:r>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70</a:t>
            </a:fld>
            <a:endParaRPr lang="en-US"/>
          </a:p>
        </p:txBody>
      </p:sp>
    </p:spTree>
    <p:extLst>
      <p:ext uri="{BB962C8B-B14F-4D97-AF65-F5344CB8AC3E}">
        <p14:creationId xmlns:p14="http://schemas.microsoft.com/office/powerpoint/2010/main" val="610092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a:t>
            </a:r>
            <a:r>
              <a:rPr lang="en-US" baseline="0" dirty="0" smtClean="0"/>
              <a:t> UNCERTAINTY</a:t>
            </a:r>
          </a:p>
          <a:p>
            <a:r>
              <a:rPr lang="en-US" baseline="0" dirty="0" smtClean="0"/>
              <a:t>Consider model diversity, model fidelity, and model sensitivity.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Are there ways to understand climate change impacts that are less computationally involved and focus on the impact you care most about?</a:t>
            </a:r>
          </a:p>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71</a:t>
            </a:fld>
            <a:endParaRPr lang="en-US"/>
          </a:p>
        </p:txBody>
      </p:sp>
    </p:spTree>
    <p:extLst>
      <p:ext uri="{BB962C8B-B14F-4D97-AF65-F5344CB8AC3E}">
        <p14:creationId xmlns:p14="http://schemas.microsoft.com/office/powerpoint/2010/main" val="2079306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72</a:t>
            </a:fld>
            <a:endParaRPr lang="en-US"/>
          </a:p>
        </p:txBody>
      </p:sp>
    </p:spTree>
    <p:extLst>
      <p:ext uri="{BB962C8B-B14F-4D97-AF65-F5344CB8AC3E}">
        <p14:creationId xmlns:p14="http://schemas.microsoft.com/office/powerpoint/2010/main" val="18675975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short explanation is the bars are averages across each method. Each plot has all 80 runs, just averaged differently - e.g., the two RCP bars are averages of 40 simulations.  </a:t>
            </a:r>
            <a:r>
              <a:rPr lang="en-US" smtClean="0"/>
              <a:t>The figure on the right is the distributions of those groupings.</a:t>
            </a:r>
            <a:endParaRPr lang="en-US" dirty="0" smtClean="0"/>
          </a:p>
        </p:txBody>
      </p:sp>
      <p:sp>
        <p:nvSpPr>
          <p:cNvPr id="4" name="Slide Number Placeholder 3"/>
          <p:cNvSpPr>
            <a:spLocks noGrp="1"/>
          </p:cNvSpPr>
          <p:nvPr>
            <p:ph type="sldNum" sz="quarter" idx="10"/>
          </p:nvPr>
        </p:nvSpPr>
        <p:spPr/>
        <p:txBody>
          <a:bodyPr/>
          <a:lstStyle/>
          <a:p>
            <a:fld id="{6DF41EAE-E37C-B341-86F0-94D1B2C85E25}" type="slidenum">
              <a:rPr lang="en-US" smtClean="0"/>
              <a:pPr/>
              <a:t>73</a:t>
            </a:fld>
            <a:endParaRPr lang="en-US"/>
          </a:p>
        </p:txBody>
      </p:sp>
    </p:spTree>
    <p:extLst>
      <p:ext uri="{BB962C8B-B14F-4D97-AF65-F5344CB8AC3E}">
        <p14:creationId xmlns:p14="http://schemas.microsoft.com/office/powerpoint/2010/main" val="17563368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74</a:t>
            </a:fld>
            <a:endParaRPr lang="en-US"/>
          </a:p>
        </p:txBody>
      </p:sp>
    </p:spTree>
    <p:extLst>
      <p:ext uri="{BB962C8B-B14F-4D97-AF65-F5344CB8AC3E}">
        <p14:creationId xmlns:p14="http://schemas.microsoft.com/office/powerpoint/2010/main" val="1176218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42399FD5-619E-9748-9F35-98D5145B52F4}" type="slidenum">
              <a:rPr lang="en-US"/>
              <a:pPr/>
              <a:t>9</a:t>
            </a:fld>
            <a:endParaRPr lang="en-US"/>
          </a:p>
        </p:txBody>
      </p:sp>
      <p:sp>
        <p:nvSpPr>
          <p:cNvPr id="2355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CC5D3D15-C50E-AD42-B33F-A99698D6E58A}" type="slidenum">
              <a:rPr lang="en-US" sz="1200">
                <a:latin typeface="Arial" charset="0"/>
                <a:ea typeface="ＭＳ Ｐゴシック" charset="-128"/>
                <a:cs typeface="ＭＳ Ｐゴシック" charset="-128"/>
              </a:rPr>
              <a:pPr algn="r" eaLnBrk="1" hangingPunct="1"/>
              <a:t>9</a:t>
            </a:fld>
            <a:endParaRPr lang="en-US" sz="1200">
              <a:latin typeface="Arial" charset="0"/>
              <a:ea typeface="ＭＳ Ｐゴシック" charset="-128"/>
              <a:cs typeface="ＭＳ Ｐゴシック" charset="-128"/>
            </a:endParaRPr>
          </a:p>
        </p:txBody>
      </p:sp>
      <p:sp>
        <p:nvSpPr>
          <p:cNvPr id="23556" name="Rectangle 2"/>
          <p:cNvSpPr>
            <a:spLocks noGrp="1" noRot="1" noChangeAspect="1" noChangeArrowheads="1" noTextEdit="1"/>
          </p:cNvSpPr>
          <p:nvPr>
            <p:ph type="sldImg"/>
          </p:nvPr>
        </p:nvSpPr>
        <p:spPr>
          <a:solidFill>
            <a:srgbClr val="FFFFFF"/>
          </a:solidFill>
          <a:ln/>
        </p:spPr>
      </p:sp>
      <p:sp>
        <p:nvSpPr>
          <p:cNvPr id="23557" name="Rectangle 3"/>
          <p:cNvSpPr>
            <a:spLocks noGrp="1" noChangeArrowheads="1"/>
          </p:cNvSpPr>
          <p:nvPr>
            <p:ph type="body" idx="1"/>
          </p:nvPr>
        </p:nvSpPr>
        <p:spPr>
          <a:xfrm>
            <a:off x="685800" y="4343400"/>
            <a:ext cx="5486400" cy="4114800"/>
          </a:xfrm>
          <a:noFill/>
          <a:ln>
            <a:solidFill>
              <a:srgbClr val="000000"/>
            </a:solidFill>
          </a:ln>
        </p:spPr>
        <p:txBody>
          <a:bodyPr/>
          <a:lstStyle/>
          <a:p>
            <a:pPr eaLnBrk="1" hangingPunct="1"/>
            <a:r>
              <a:rPr lang="en-US"/>
              <a:t>Figure 3. Simulated temperature (change, top panel) and precipitation (% change, bottom panel) for the 20th and 21st Century climate model simulations. </a:t>
            </a:r>
            <a:r>
              <a:rPr lang="en-US" b="1"/>
              <a:t>The black curve for each panel is the weighted average of all models during the 20th Century. The colored areas indicate the range (5th to 95th percentile) for each year in the 21st Century. All changes are relative to 1970-1999 averages.</a:t>
            </a:r>
            <a:r>
              <a:rPr lang="en-US"/>
              <a:t> </a:t>
            </a:r>
          </a:p>
        </p:txBody>
      </p:sp>
    </p:spTree>
    <p:extLst>
      <p:ext uri="{BB962C8B-B14F-4D97-AF65-F5344CB8AC3E}">
        <p14:creationId xmlns:p14="http://schemas.microsoft.com/office/powerpoint/2010/main" val="827413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75</a:t>
            </a:fld>
            <a:endParaRPr lang="en-US"/>
          </a:p>
        </p:txBody>
      </p:sp>
    </p:spTree>
    <p:extLst>
      <p:ext uri="{BB962C8B-B14F-4D97-AF65-F5344CB8AC3E}">
        <p14:creationId xmlns:p14="http://schemas.microsoft.com/office/powerpoint/2010/main" val="153255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FD7BACDE-9285-C647-B891-62FFC74D9B39}" type="slidenum">
              <a:rPr lang="en-US"/>
              <a:pPr/>
              <a:t>77</a:t>
            </a:fld>
            <a:endParaRPr lang="en-US"/>
          </a:p>
        </p:txBody>
      </p:sp>
      <p:sp>
        <p:nvSpPr>
          <p:cNvPr id="45059" name="Rectangle 2"/>
          <p:cNvSpPr>
            <a:spLocks noGrp="1" noRot="1" noChangeAspect="1" noChangeArrowheads="1"/>
          </p:cNvSpPr>
          <p:nvPr>
            <p:ph type="sldImg"/>
          </p:nvPr>
        </p:nvSpPr>
        <p:spPr>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pPr marL="228600" indent="-228600">
              <a:spcBef>
                <a:spcPct val="50000"/>
              </a:spcBef>
            </a:pPr>
            <a:r>
              <a:rPr lang="en-US" dirty="0" smtClean="0">
                <a:solidFill>
                  <a:srgbClr val="000000"/>
                </a:solidFill>
                <a:latin typeface="BookAntiqua" charset="0"/>
              </a:rPr>
              <a:t>Remember to explain</a:t>
            </a:r>
            <a:r>
              <a:rPr lang="en-US" baseline="0" dirty="0" smtClean="0">
                <a:solidFill>
                  <a:srgbClr val="000000"/>
                </a:solidFill>
                <a:latin typeface="BookAntiqua" charset="0"/>
              </a:rPr>
              <a:t> what histogram is showing (</a:t>
            </a:r>
            <a:r>
              <a:rPr lang="en-US" baseline="0" dirty="0" err="1" smtClean="0">
                <a:solidFill>
                  <a:srgbClr val="000000"/>
                </a:solidFill>
                <a:latin typeface="BookAntiqua" charset="0"/>
              </a:rPr>
              <a:t>x</a:t>
            </a:r>
            <a:r>
              <a:rPr lang="en-US" baseline="0" dirty="0" smtClean="0">
                <a:solidFill>
                  <a:srgbClr val="000000"/>
                </a:solidFill>
                <a:latin typeface="BookAntiqua" charset="0"/>
              </a:rPr>
              <a:t> axis, </a:t>
            </a:r>
            <a:r>
              <a:rPr lang="en-US" baseline="0" dirty="0" err="1" smtClean="0">
                <a:solidFill>
                  <a:srgbClr val="000000"/>
                </a:solidFill>
                <a:latin typeface="BookAntiqua" charset="0"/>
              </a:rPr>
              <a:t>y</a:t>
            </a:r>
            <a:r>
              <a:rPr lang="en-US" baseline="0" dirty="0" smtClean="0">
                <a:solidFill>
                  <a:srgbClr val="000000"/>
                </a:solidFill>
                <a:latin typeface="BookAntiqua" charset="0"/>
              </a:rPr>
              <a:t> axis)</a:t>
            </a:r>
            <a:endParaRPr lang="en-US" dirty="0">
              <a:solidFill>
                <a:srgbClr val="000000"/>
              </a:solidFill>
              <a:latin typeface="BookAntiqua" charset="0"/>
            </a:endParaRPr>
          </a:p>
        </p:txBody>
      </p:sp>
    </p:spTree>
    <p:extLst>
      <p:ext uri="{BB962C8B-B14F-4D97-AF65-F5344CB8AC3E}">
        <p14:creationId xmlns:p14="http://schemas.microsoft.com/office/powerpoint/2010/main" val="134035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FD7BACDE-9285-C647-B891-62FFC74D9B39}" type="slidenum">
              <a:rPr lang="en-US"/>
              <a:pPr/>
              <a:t>78</a:t>
            </a:fld>
            <a:endParaRPr lang="en-US"/>
          </a:p>
        </p:txBody>
      </p:sp>
      <p:sp>
        <p:nvSpPr>
          <p:cNvPr id="45059" name="Rectangle 2"/>
          <p:cNvSpPr>
            <a:spLocks noGrp="1" noRot="1" noChangeAspect="1" noChangeArrowheads="1"/>
          </p:cNvSpPr>
          <p:nvPr>
            <p:ph type="sldImg"/>
          </p:nvPr>
        </p:nvSpPr>
        <p:spPr>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pPr marL="228600" indent="-228600">
              <a:spcBef>
                <a:spcPct val="50000"/>
              </a:spcBef>
            </a:pPr>
            <a:r>
              <a:rPr lang="en-US" dirty="0" smtClean="0">
                <a:solidFill>
                  <a:srgbClr val="000000"/>
                </a:solidFill>
                <a:latin typeface="BookAntiqua" charset="0"/>
              </a:rPr>
              <a:t>Remember to explain</a:t>
            </a:r>
            <a:r>
              <a:rPr lang="en-US" baseline="0" dirty="0" smtClean="0">
                <a:solidFill>
                  <a:srgbClr val="000000"/>
                </a:solidFill>
                <a:latin typeface="BookAntiqua" charset="0"/>
              </a:rPr>
              <a:t> what histogram is showing (</a:t>
            </a:r>
            <a:r>
              <a:rPr lang="en-US" baseline="0" dirty="0" err="1" smtClean="0">
                <a:solidFill>
                  <a:srgbClr val="000000"/>
                </a:solidFill>
                <a:latin typeface="BookAntiqua" charset="0"/>
              </a:rPr>
              <a:t>x</a:t>
            </a:r>
            <a:r>
              <a:rPr lang="en-US" baseline="0" dirty="0" smtClean="0">
                <a:solidFill>
                  <a:srgbClr val="000000"/>
                </a:solidFill>
                <a:latin typeface="BookAntiqua" charset="0"/>
              </a:rPr>
              <a:t> axis, </a:t>
            </a:r>
            <a:r>
              <a:rPr lang="en-US" baseline="0" dirty="0" err="1" smtClean="0">
                <a:solidFill>
                  <a:srgbClr val="000000"/>
                </a:solidFill>
                <a:latin typeface="BookAntiqua" charset="0"/>
              </a:rPr>
              <a:t>y</a:t>
            </a:r>
            <a:r>
              <a:rPr lang="en-US" baseline="0" dirty="0" smtClean="0">
                <a:solidFill>
                  <a:srgbClr val="000000"/>
                </a:solidFill>
                <a:latin typeface="BookAntiqua" charset="0"/>
              </a:rPr>
              <a:t> axis)</a:t>
            </a:r>
            <a:endParaRPr lang="en-US" dirty="0">
              <a:solidFill>
                <a:srgbClr val="000000"/>
              </a:solidFill>
              <a:latin typeface="BookAntiqua" charset="0"/>
            </a:endParaRPr>
          </a:p>
        </p:txBody>
      </p:sp>
    </p:spTree>
    <p:extLst>
      <p:ext uri="{BB962C8B-B14F-4D97-AF65-F5344CB8AC3E}">
        <p14:creationId xmlns:p14="http://schemas.microsoft.com/office/powerpoint/2010/main" val="1241667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7591657B-7418-F84E-8909-678C38FE9B04}" type="slidenum">
              <a:rPr lang="en-US"/>
              <a:pPr/>
              <a:t>79</a:t>
            </a:fld>
            <a:endParaRPr lang="en-US"/>
          </a:p>
        </p:txBody>
      </p:sp>
      <p:sp>
        <p:nvSpPr>
          <p:cNvPr id="49155" name="Rectangle 2"/>
          <p:cNvSpPr>
            <a:spLocks noGrp="1" noRot="1" noChangeAspect="1" noChangeArrowheads="1"/>
          </p:cNvSpPr>
          <p:nvPr>
            <p:ph type="sldImg"/>
          </p:nvPr>
        </p:nvSpPr>
        <p:spPr>
          <a:solidFill>
            <a:srgbClr val="FFFFFF"/>
          </a:solidFill>
          <a:ln/>
        </p:spPr>
      </p:sp>
      <p:sp>
        <p:nvSpPr>
          <p:cNvPr id="49156" name="Rectangle 3"/>
          <p:cNvSpPr>
            <a:spLocks noGrp="1" noChangeArrowheads="1"/>
          </p:cNvSpPr>
          <p:nvPr>
            <p:ph type="body" idx="1"/>
          </p:nvPr>
        </p:nvSpPr>
        <p:spPr>
          <a:solidFill>
            <a:srgbClr val="FFFFFF"/>
          </a:solidFill>
          <a:ln>
            <a:solidFill>
              <a:srgbClr val="000000"/>
            </a:solidFill>
          </a:ln>
        </p:spPr>
        <p:txBody>
          <a:bodyPr/>
          <a:lstStyle/>
          <a:p>
            <a:pPr marL="228600" indent="-228600">
              <a:spcBef>
                <a:spcPct val="50000"/>
              </a:spcBef>
            </a:pPr>
            <a:endParaRPr lang="en-US" dirty="0">
              <a:solidFill>
                <a:srgbClr val="000000"/>
              </a:solidFill>
              <a:latin typeface="BookAntiqua" charset="0"/>
            </a:endParaRPr>
          </a:p>
        </p:txBody>
      </p:sp>
    </p:spTree>
    <p:extLst>
      <p:ext uri="{BB962C8B-B14F-4D97-AF65-F5344CB8AC3E}">
        <p14:creationId xmlns:p14="http://schemas.microsoft.com/office/powerpoint/2010/main" val="1799506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7591657B-7418-F84E-8909-678C38FE9B04}" type="slidenum">
              <a:rPr lang="en-US"/>
              <a:pPr/>
              <a:t>80</a:t>
            </a:fld>
            <a:endParaRPr lang="en-US"/>
          </a:p>
        </p:txBody>
      </p:sp>
      <p:sp>
        <p:nvSpPr>
          <p:cNvPr id="49155" name="Rectangle 2"/>
          <p:cNvSpPr>
            <a:spLocks noGrp="1" noRot="1" noChangeAspect="1" noChangeArrowheads="1"/>
          </p:cNvSpPr>
          <p:nvPr>
            <p:ph type="sldImg"/>
          </p:nvPr>
        </p:nvSpPr>
        <p:spPr>
          <a:solidFill>
            <a:srgbClr val="FFFFFF"/>
          </a:solidFill>
          <a:ln/>
        </p:spPr>
      </p:sp>
      <p:sp>
        <p:nvSpPr>
          <p:cNvPr id="49156" name="Rectangle 3"/>
          <p:cNvSpPr>
            <a:spLocks noGrp="1" noChangeArrowheads="1"/>
          </p:cNvSpPr>
          <p:nvPr>
            <p:ph type="body" idx="1"/>
          </p:nvPr>
        </p:nvSpPr>
        <p:spPr>
          <a:solidFill>
            <a:srgbClr val="FFFFFF"/>
          </a:solidFill>
          <a:ln>
            <a:solidFill>
              <a:srgbClr val="000000"/>
            </a:solidFill>
          </a:ln>
        </p:spPr>
        <p:txBody>
          <a:bodyPr/>
          <a:lstStyle/>
          <a:p>
            <a:pPr marL="228600" indent="-228600">
              <a:spcBef>
                <a:spcPct val="50000"/>
              </a:spcBef>
            </a:pPr>
            <a:endParaRPr lang="en-US" dirty="0">
              <a:solidFill>
                <a:srgbClr val="000000"/>
              </a:solidFill>
              <a:latin typeface="BookAntiqua" charset="0"/>
            </a:endParaRPr>
          </a:p>
        </p:txBody>
      </p:sp>
    </p:spTree>
    <p:extLst>
      <p:ext uri="{BB962C8B-B14F-4D97-AF65-F5344CB8AC3E}">
        <p14:creationId xmlns:p14="http://schemas.microsoft.com/office/powerpoint/2010/main" val="18146052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81</a:t>
            </a:fld>
            <a:endParaRPr lang="en-US"/>
          </a:p>
        </p:txBody>
      </p:sp>
    </p:spTree>
    <p:extLst>
      <p:ext uri="{BB962C8B-B14F-4D97-AF65-F5344CB8AC3E}">
        <p14:creationId xmlns:p14="http://schemas.microsoft.com/office/powerpoint/2010/main" val="16334289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DF41EAE-E37C-B341-86F0-94D1B2C85E25}" type="slidenum">
              <a:rPr lang="en-US" smtClean="0"/>
              <a:pPr/>
              <a:t>83</a:t>
            </a:fld>
            <a:endParaRPr lang="en-US"/>
          </a:p>
        </p:txBody>
      </p:sp>
    </p:spTree>
    <p:extLst>
      <p:ext uri="{BB962C8B-B14F-4D97-AF65-F5344CB8AC3E}">
        <p14:creationId xmlns:p14="http://schemas.microsoft.com/office/powerpoint/2010/main" val="15257806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84</a:t>
            </a:fld>
            <a:endParaRPr lang="en-US"/>
          </a:p>
        </p:txBody>
      </p:sp>
    </p:spTree>
    <p:extLst>
      <p:ext uri="{BB962C8B-B14F-4D97-AF65-F5344CB8AC3E}">
        <p14:creationId xmlns:p14="http://schemas.microsoft.com/office/powerpoint/2010/main" val="6321865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From Climate Change in Colorado </a:t>
            </a:r>
            <a:endParaRPr lang="en-US" dirty="0" smtClean="0"/>
          </a:p>
          <a:p>
            <a:r>
              <a:rPr lang="en-US" sz="1200" i="1" kern="1200" dirty="0" smtClean="0">
                <a:solidFill>
                  <a:schemeClr val="tx1"/>
                </a:solidFill>
                <a:effectLst/>
                <a:latin typeface="+mn-lt"/>
                <a:ea typeface="+mn-ea"/>
                <a:cs typeface="+mn-cs"/>
              </a:rPr>
              <a:t>A Synthesis to Support Water Resources Management and Adaptation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85</a:t>
            </a:fld>
            <a:endParaRPr lang="en-US"/>
          </a:p>
        </p:txBody>
      </p:sp>
    </p:spTree>
    <p:extLst>
      <p:ext uri="{BB962C8B-B14F-4D97-AF65-F5344CB8AC3E}">
        <p14:creationId xmlns:p14="http://schemas.microsoft.com/office/powerpoint/2010/main" val="16402380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91</a:t>
            </a:fld>
            <a:endParaRPr lang="en-US"/>
          </a:p>
        </p:txBody>
      </p:sp>
    </p:spTree>
    <p:extLst>
      <p:ext uri="{BB962C8B-B14F-4D97-AF65-F5344CB8AC3E}">
        <p14:creationId xmlns:p14="http://schemas.microsoft.com/office/powerpoint/2010/main" val="866584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10</a:t>
            </a:fld>
            <a:endParaRPr lang="en-US"/>
          </a:p>
        </p:txBody>
      </p:sp>
    </p:spTree>
    <p:extLst>
      <p:ext uri="{BB962C8B-B14F-4D97-AF65-F5344CB8AC3E}">
        <p14:creationId xmlns:p14="http://schemas.microsoft.com/office/powerpoint/2010/main" val="750020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11</a:t>
            </a:fld>
            <a:endParaRPr lang="en-US"/>
          </a:p>
        </p:txBody>
      </p:sp>
    </p:spTree>
    <p:extLst>
      <p:ext uri="{BB962C8B-B14F-4D97-AF65-F5344CB8AC3E}">
        <p14:creationId xmlns:p14="http://schemas.microsoft.com/office/powerpoint/2010/main" val="1394963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12</a:t>
            </a:fld>
            <a:endParaRPr lang="en-US"/>
          </a:p>
        </p:txBody>
      </p:sp>
    </p:spTree>
    <p:extLst>
      <p:ext uri="{BB962C8B-B14F-4D97-AF65-F5344CB8AC3E}">
        <p14:creationId xmlns:p14="http://schemas.microsoft.com/office/powerpoint/2010/main" val="2067531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FED71-BB48-C343-8673-BF84814E83FA}" type="datetimeFigureOut">
              <a:rPr lang="en-US" smtClean="0"/>
              <a:pPr/>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FED71-BB48-C343-8673-BF84814E83FA}" type="datetimeFigureOut">
              <a:rPr lang="en-US" smtClean="0"/>
              <a:pPr/>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FED71-BB48-C343-8673-BF84814E83FA}" type="datetimeFigureOut">
              <a:rPr lang="en-US" smtClean="0"/>
              <a:pPr/>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173163" y="1981200"/>
            <a:ext cx="7772400" cy="4114800"/>
          </a:xfrm>
        </p:spPr>
        <p:txBody>
          <a:bodyPr/>
          <a:lstStyle/>
          <a:p>
            <a:endParaRPr lang="en-US"/>
          </a:p>
        </p:txBody>
      </p:sp>
      <p:sp>
        <p:nvSpPr>
          <p:cNvPr id="4" name="Date Placeholder 3"/>
          <p:cNvSpPr>
            <a:spLocks noGrp="1"/>
          </p:cNvSpPr>
          <p:nvPr>
            <p:ph type="dt" sz="half" idx="10"/>
          </p:nvPr>
        </p:nvSpPr>
        <p:spPr>
          <a:xfrm>
            <a:off x="1173163" y="6265863"/>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5814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7010400" y="6248400"/>
            <a:ext cx="1905000" cy="457200"/>
          </a:xfrm>
        </p:spPr>
        <p:txBody>
          <a:bodyPr/>
          <a:lstStyle>
            <a:lvl1pPr>
              <a:defRPr smtClean="0"/>
            </a:lvl1pPr>
          </a:lstStyle>
          <a:p>
            <a:fld id="{272F8FCA-61A7-C148-BD6B-563B93145AF5}" type="slidenum">
              <a:rPr lang="en-US"/>
              <a:pPr/>
              <a:t>‹#›</a:t>
            </a:fld>
            <a:endParaRPr lang="en-US"/>
          </a:p>
        </p:txBody>
      </p:sp>
    </p:spTree>
    <p:extLst>
      <p:ext uri="{BB962C8B-B14F-4D97-AF65-F5344CB8AC3E}">
        <p14:creationId xmlns:p14="http://schemas.microsoft.com/office/powerpoint/2010/main" val="2037930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FED71-BB48-C343-8673-BF84814E83FA}" type="datetimeFigureOut">
              <a:rPr lang="en-US" smtClean="0"/>
              <a:pPr/>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FED71-BB48-C343-8673-BF84814E83FA}" type="datetimeFigureOut">
              <a:rPr lang="en-US" smtClean="0"/>
              <a:pPr/>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FED71-BB48-C343-8673-BF84814E83FA}" type="datetimeFigureOut">
              <a:rPr lang="en-US" smtClean="0"/>
              <a:pPr/>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FED71-BB48-C343-8673-BF84814E83FA}" type="datetimeFigureOut">
              <a:rPr lang="en-US" smtClean="0"/>
              <a:pPr/>
              <a:t>6/1/17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FED71-BB48-C343-8673-BF84814E83FA}" type="datetimeFigureOut">
              <a:rPr lang="en-US" smtClean="0"/>
              <a:pPr/>
              <a:t>6/1/17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FED71-BB48-C343-8673-BF84814E83FA}" type="datetimeFigureOut">
              <a:rPr lang="en-US" smtClean="0"/>
              <a:pPr/>
              <a:t>6/1/17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FED71-BB48-C343-8673-BF84814E83FA}" type="datetimeFigureOut">
              <a:rPr lang="en-US" smtClean="0"/>
              <a:pPr/>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FED71-BB48-C343-8673-BF84814E83FA}" type="datetimeFigureOut">
              <a:rPr lang="en-US" smtClean="0"/>
              <a:pPr/>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FED71-BB48-C343-8673-BF84814E83FA}" type="datetimeFigureOut">
              <a:rPr lang="en-US" smtClean="0"/>
              <a:pPr/>
              <a:t>6/1/17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0D897B-1A20-3D47-96F0-FA08BC7A797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Microsoft_Word_97_-_2004_Document2.doc"/><Relationship Id="rId5" Type="http://schemas.openxmlformats.org/officeDocument/2006/relationships/image" Target="../media/image7.png"/><Relationship Id="rId6" Type="http://schemas.openxmlformats.org/officeDocument/2006/relationships/image" Target="../media/image12.png"/><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chart" Target="../charts/chart2.xml"/><Relationship Id="rId5" Type="http://schemas.openxmlformats.org/officeDocument/2006/relationships/chart" Target="../charts/chart3.xml"/><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4.em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8.emf"/><Relationship Id="rId5" Type="http://schemas.openxmlformats.org/officeDocument/2006/relationships/image" Target="../media/image14.em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14.em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hyperlink" Target="https://www.esrl.noaa.gov/psd/ipcc/" TargetMode="External"/><Relationship Id="rId4" Type="http://schemas.openxmlformats.org/officeDocument/2006/relationships/hyperlink" Target="https://www2.usgs.gov/climate_landuse/clu_rd/nccv.asp" TargetMode="External"/><Relationship Id="rId5" Type="http://schemas.openxmlformats.org/officeDocument/2006/relationships/hyperlink" Target="http://maca.northwestknowledge.net/tool_summarymaps2.php" TargetMode="External"/><Relationship Id="rId6" Type="http://schemas.openxmlformats.org/officeDocument/2006/relationships/hyperlink" Target="http://gdo-dcp.ucllnl.org/" TargetMode="External"/><Relationship Id="rId7" Type="http://schemas.openxmlformats.org/officeDocument/2006/relationships/hyperlink" Target="https://toolkit.climate.gov/climate-explorer2" TargetMode="External"/><Relationship Id="rId8" Type="http://schemas.openxmlformats.org/officeDocument/2006/relationships/hyperlink" Target="http://climexp.knmi.nl/plot_atlas_form.py" TargetMode="External"/><Relationship Id="rId9" Type="http://schemas.openxmlformats.org/officeDocument/2006/relationships/hyperlink" Target="https://gisclimatechange.ucar.edu/inspector" TargetMode="External"/><Relationship Id="rId1" Type="http://schemas.openxmlformats.org/officeDocument/2006/relationships/slideLayout" Target="../slideLayouts/slideLayout2.xml"/><Relationship Id="rId2" Type="http://schemas.openxmlformats.org/officeDocument/2006/relationships/hyperlink" Target="http://www.climatewizard.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jpeg"/><Relationship Id="rId9" Type="http://schemas.openxmlformats.org/officeDocument/2006/relationships/image" Target="../media/image40.png"/><Relationship Id="rId10"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5.emf"/></Relationships>
</file>

<file path=ppt/slides/_rels/slide4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gif"/><Relationship Id="rId5" Type="http://schemas.openxmlformats.org/officeDocument/2006/relationships/image" Target="../media/image68.gif"/><Relationship Id="rId6" Type="http://schemas.openxmlformats.org/officeDocument/2006/relationships/image" Target="../media/image69.gif"/><Relationship Id="rId7" Type="http://schemas.openxmlformats.org/officeDocument/2006/relationships/image" Target="../media/image70.gif"/><Relationship Id="rId8"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Microsoft_Word_97_-_2004_Document3.doc"/><Relationship Id="rId5" Type="http://schemas.openxmlformats.org/officeDocument/2006/relationships/image" Target="../media/image72.wmf"/><Relationship Id="rId6" Type="http://schemas.openxmlformats.org/officeDocument/2006/relationships/image" Target="../media/image73.png"/><Relationship Id="rId7" Type="http://schemas.openxmlformats.org/officeDocument/2006/relationships/image" Target="../media/image74.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chart" Target="../charts/char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9" Type="http://schemas.openxmlformats.org/officeDocument/2006/relationships/image" Target="../media/image91.jpg"/><Relationship Id="rId20" Type="http://schemas.openxmlformats.org/officeDocument/2006/relationships/image" Target="../media/image102.jpg"/><Relationship Id="rId21" Type="http://schemas.openxmlformats.org/officeDocument/2006/relationships/image" Target="../media/image103.jpg"/><Relationship Id="rId22" Type="http://schemas.openxmlformats.org/officeDocument/2006/relationships/image" Target="../media/image104.jpg"/><Relationship Id="rId23" Type="http://schemas.openxmlformats.org/officeDocument/2006/relationships/image" Target="../media/image105.jpg"/><Relationship Id="rId24" Type="http://schemas.openxmlformats.org/officeDocument/2006/relationships/image" Target="../media/image106.jpg"/><Relationship Id="rId25" Type="http://schemas.openxmlformats.org/officeDocument/2006/relationships/image" Target="../media/image107.jpg"/><Relationship Id="rId26" Type="http://schemas.openxmlformats.org/officeDocument/2006/relationships/image" Target="../media/image108.jpg"/><Relationship Id="rId27" Type="http://schemas.openxmlformats.org/officeDocument/2006/relationships/image" Target="../media/image109.jpg"/><Relationship Id="rId28" Type="http://schemas.openxmlformats.org/officeDocument/2006/relationships/image" Target="../media/image110.jpg"/><Relationship Id="rId29" Type="http://schemas.openxmlformats.org/officeDocument/2006/relationships/image" Target="../media/image111.jpg"/><Relationship Id="rId30" Type="http://schemas.openxmlformats.org/officeDocument/2006/relationships/image" Target="../media/image112.jpg"/><Relationship Id="rId10" Type="http://schemas.openxmlformats.org/officeDocument/2006/relationships/image" Target="../media/image92.jpg"/><Relationship Id="rId11" Type="http://schemas.openxmlformats.org/officeDocument/2006/relationships/image" Target="../media/image93.jpg"/><Relationship Id="rId12" Type="http://schemas.openxmlformats.org/officeDocument/2006/relationships/image" Target="../media/image94.jpg"/><Relationship Id="rId13" Type="http://schemas.openxmlformats.org/officeDocument/2006/relationships/image" Target="../media/image95.jpg"/><Relationship Id="rId14" Type="http://schemas.openxmlformats.org/officeDocument/2006/relationships/image" Target="../media/image96.jpg"/><Relationship Id="rId15" Type="http://schemas.openxmlformats.org/officeDocument/2006/relationships/image" Target="../media/image97.jpg"/><Relationship Id="rId16" Type="http://schemas.openxmlformats.org/officeDocument/2006/relationships/image" Target="../media/image98.jpg"/><Relationship Id="rId17" Type="http://schemas.openxmlformats.org/officeDocument/2006/relationships/image" Target="../media/image99.jpg"/><Relationship Id="rId18" Type="http://schemas.openxmlformats.org/officeDocument/2006/relationships/image" Target="../media/image100.jpg"/><Relationship Id="rId19" Type="http://schemas.openxmlformats.org/officeDocument/2006/relationships/image" Target="../media/image101.jpg"/><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85.png"/><Relationship Id="rId4" Type="http://schemas.openxmlformats.org/officeDocument/2006/relationships/image" Target="../media/image86.jpg"/><Relationship Id="rId5" Type="http://schemas.openxmlformats.org/officeDocument/2006/relationships/image" Target="../media/image87.jpg"/><Relationship Id="rId6" Type="http://schemas.openxmlformats.org/officeDocument/2006/relationships/image" Target="../media/image88.jpg"/><Relationship Id="rId7" Type="http://schemas.openxmlformats.org/officeDocument/2006/relationships/image" Target="../media/image89.jpg"/><Relationship Id="rId8" Type="http://schemas.openxmlformats.org/officeDocument/2006/relationships/image" Target="../media/image9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4"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17.png"/></Relationships>
</file>

<file path=ppt/slides/_rels/slide72.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3.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emf"/><Relationship Id="rId5" Type="http://schemas.openxmlformats.org/officeDocument/2006/relationships/image" Target="../media/image121.emf"/><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5.jpeg"/><Relationship Id="rId4" Type="http://schemas.openxmlformats.org/officeDocument/2006/relationships/image" Target="../media/image126.png"/><Relationship Id="rId5" Type="http://schemas.openxmlformats.org/officeDocument/2006/relationships/image" Target="../media/image127.gif"/><Relationship Id="rId6" Type="http://schemas.openxmlformats.org/officeDocument/2006/relationships/image" Target="../media/image128.gif"/><Relationship Id="rId7" Type="http://schemas.openxmlformats.org/officeDocument/2006/relationships/image" Target="../media/image129.gif"/><Relationship Id="rId8" Type="http://schemas.openxmlformats.org/officeDocument/2006/relationships/image" Target="../media/image130.gif"/><Relationship Id="rId9" Type="http://schemas.openxmlformats.org/officeDocument/2006/relationships/image" Target="../media/image131.gif"/><Relationship Id="rId10" Type="http://schemas.openxmlformats.org/officeDocument/2006/relationships/image" Target="../media/image132.gif"/><Relationship Id="rId11" Type="http://schemas.openxmlformats.org/officeDocument/2006/relationships/image" Target="../media/image133.png"/><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78.xml.rels><?xml version="1.0" encoding="UTF-8" standalone="yes"?>
<Relationships xmlns="http://schemas.openxmlformats.org/package/2006/relationships"><Relationship Id="rId11" Type="http://schemas.openxmlformats.org/officeDocument/2006/relationships/image" Target="../media/image132.gif"/><Relationship Id="rId12" Type="http://schemas.openxmlformats.org/officeDocument/2006/relationships/image" Target="../media/image135.gif"/><Relationship Id="rId13" Type="http://schemas.openxmlformats.org/officeDocument/2006/relationships/image" Target="../media/image136.gif"/><Relationship Id="rId14" Type="http://schemas.openxmlformats.org/officeDocument/2006/relationships/image" Target="../media/image137.gif"/><Relationship Id="rId15" Type="http://schemas.openxmlformats.org/officeDocument/2006/relationships/image" Target="../media/image138.gif"/><Relationship Id="rId16" Type="http://schemas.openxmlformats.org/officeDocument/2006/relationships/image" Target="../media/image139.gif"/><Relationship Id="rId17" Type="http://schemas.openxmlformats.org/officeDocument/2006/relationships/image" Target="../media/image140.gif"/><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125.jpeg"/><Relationship Id="rId4" Type="http://schemas.openxmlformats.org/officeDocument/2006/relationships/image" Target="../media/image134.jpeg"/><Relationship Id="rId5" Type="http://schemas.openxmlformats.org/officeDocument/2006/relationships/image" Target="../media/image126.png"/><Relationship Id="rId6" Type="http://schemas.openxmlformats.org/officeDocument/2006/relationships/image" Target="../media/image127.gif"/><Relationship Id="rId7" Type="http://schemas.openxmlformats.org/officeDocument/2006/relationships/image" Target="../media/image128.gif"/><Relationship Id="rId8" Type="http://schemas.openxmlformats.org/officeDocument/2006/relationships/image" Target="../media/image129.gif"/><Relationship Id="rId9" Type="http://schemas.openxmlformats.org/officeDocument/2006/relationships/image" Target="../media/image130.gif"/><Relationship Id="rId10" Type="http://schemas.openxmlformats.org/officeDocument/2006/relationships/image" Target="../media/image131.gif"/></Relationships>
</file>

<file path=ppt/slides/_rels/slide79.xml.rels><?xml version="1.0" encoding="UTF-8" standalone="yes"?>
<Relationships xmlns="http://schemas.openxmlformats.org/package/2006/relationships"><Relationship Id="rId3" Type="http://schemas.openxmlformats.org/officeDocument/2006/relationships/image" Target="../media/image125.jpeg"/><Relationship Id="rId4" Type="http://schemas.openxmlformats.org/officeDocument/2006/relationships/image" Target="../media/image141.png"/><Relationship Id="rId5" Type="http://schemas.openxmlformats.org/officeDocument/2006/relationships/image" Target="../media/image142.gif"/><Relationship Id="rId6" Type="http://schemas.openxmlformats.org/officeDocument/2006/relationships/image" Target="../media/image143.gif"/><Relationship Id="rId7" Type="http://schemas.openxmlformats.org/officeDocument/2006/relationships/image" Target="../media/image144.gif"/><Relationship Id="rId8" Type="http://schemas.openxmlformats.org/officeDocument/2006/relationships/image" Target="../media/image145.gif"/><Relationship Id="rId9" Type="http://schemas.openxmlformats.org/officeDocument/2006/relationships/image" Target="../media/image146.gif"/><Relationship Id="rId10" Type="http://schemas.openxmlformats.org/officeDocument/2006/relationships/image" Target="../media/image147.gif"/><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80.xml.rels><?xml version="1.0" encoding="UTF-8" standalone="yes"?>
<Relationships xmlns="http://schemas.openxmlformats.org/package/2006/relationships"><Relationship Id="rId11" Type="http://schemas.openxmlformats.org/officeDocument/2006/relationships/image" Target="../media/image134.jpeg"/><Relationship Id="rId12" Type="http://schemas.openxmlformats.org/officeDocument/2006/relationships/image" Target="../media/image148.gif"/><Relationship Id="rId13" Type="http://schemas.openxmlformats.org/officeDocument/2006/relationships/image" Target="../media/image149.gif"/><Relationship Id="rId14" Type="http://schemas.openxmlformats.org/officeDocument/2006/relationships/image" Target="../media/image150.gif"/><Relationship Id="rId15" Type="http://schemas.openxmlformats.org/officeDocument/2006/relationships/image" Target="../media/image151.gif"/><Relationship Id="rId16" Type="http://schemas.openxmlformats.org/officeDocument/2006/relationships/image" Target="../media/image152.gif"/><Relationship Id="rId17" Type="http://schemas.openxmlformats.org/officeDocument/2006/relationships/image" Target="../media/image153.gif"/><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125.jpeg"/><Relationship Id="rId4" Type="http://schemas.openxmlformats.org/officeDocument/2006/relationships/image" Target="../media/image141.png"/><Relationship Id="rId5" Type="http://schemas.openxmlformats.org/officeDocument/2006/relationships/image" Target="../media/image142.gif"/><Relationship Id="rId6" Type="http://schemas.openxmlformats.org/officeDocument/2006/relationships/image" Target="../media/image143.gif"/><Relationship Id="rId7" Type="http://schemas.openxmlformats.org/officeDocument/2006/relationships/image" Target="../media/image144.gif"/><Relationship Id="rId8" Type="http://schemas.openxmlformats.org/officeDocument/2006/relationships/image" Target="../media/image145.gif"/><Relationship Id="rId9" Type="http://schemas.openxmlformats.org/officeDocument/2006/relationships/image" Target="../media/image146.gif"/><Relationship Id="rId10" Type="http://schemas.openxmlformats.org/officeDocument/2006/relationships/image" Target="../media/image147.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159.png"/></Relationships>
</file>

<file path=ppt/slides/_rels/slide85.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4.png"/><Relationship Id="rId3" Type="http://schemas.openxmlformats.org/officeDocument/2006/relationships/image" Target="../media/image1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8.png"/></Relationships>
</file>

<file path=ppt/slides/_rels/slide91.xml.rels><?xml version="1.0" encoding="UTF-8" standalone="yes"?>
<Relationships xmlns="http://schemas.openxmlformats.org/package/2006/relationships"><Relationship Id="rId3" Type="http://schemas.openxmlformats.org/officeDocument/2006/relationships/image" Target="../media/image169.png"/><Relationship Id="rId4" Type="http://schemas.openxmlformats.org/officeDocument/2006/relationships/image" Target="../media/image170.png"/><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1.png"/><Relationship Id="rId3" Type="http://schemas.openxmlformats.org/officeDocument/2006/relationships/image" Target="../media/image1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itle 1"/>
          <p:cNvSpPr txBox="1">
            <a:spLocks/>
          </p:cNvSpPr>
          <p:nvPr/>
        </p:nvSpPr>
        <p:spPr bwMode="auto">
          <a:xfrm>
            <a:off x="0" y="85724"/>
            <a:ext cx="9144000" cy="1014414"/>
          </a:xfrm>
          <a:prstGeom prst="rect">
            <a:avLst/>
          </a:prstGeom>
          <a:solidFill>
            <a:srgbClr val="015966"/>
          </a:solidFill>
          <a:ln>
            <a:solidFill>
              <a:srgbClr val="507A2A"/>
            </a:solidFill>
          </a:ln>
          <a:extLst>
            <a:ext uri="{91240B29-F687-4f45-9708-019B960494DF}">
              <a14:hiddenLine xmlns="" xmlns:a14="http://schemas.microsoft.com/office/drawing/2010/main" w="9525">
                <a:solidFill>
                  <a:srgbClr val="000000"/>
                </a:solidFill>
                <a:miter lim="800000"/>
                <a:headEnd/>
                <a:tailEnd/>
              </a14:hiddenLine>
            </a:ext>
          </a:extLst>
        </p:spPr>
        <p:txBody>
          <a:bodyPr lIns="274320"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r>
              <a:rPr lang="en-US" b="1" dirty="0" smtClean="0"/>
              <a:t>Climate change, water management, and the Colorado River basin</a:t>
            </a:r>
            <a:endParaRPr lang="en-US" b="1" dirty="0">
              <a:solidFill>
                <a:srgbClr val="004BA9"/>
              </a:solidFill>
              <a:latin typeface="Trebuchet MS" charset="0"/>
              <a:ea typeface="Trebuchet MS" charset="0"/>
              <a:cs typeface="Trebuchet MS" charset="0"/>
            </a:endParaRPr>
          </a:p>
        </p:txBody>
      </p:sp>
      <p:sp>
        <p:nvSpPr>
          <p:cNvPr id="73732" name="Title 4"/>
          <p:cNvSpPr txBox="1">
            <a:spLocks/>
          </p:cNvSpPr>
          <p:nvPr/>
        </p:nvSpPr>
        <p:spPr bwMode="auto">
          <a:xfrm>
            <a:off x="352429" y="6029742"/>
            <a:ext cx="9144000" cy="101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eaLnBrk="1" hangingPunct="1"/>
            <a:r>
              <a:rPr lang="en-US" sz="1600" i="1" dirty="0" smtClean="0">
                <a:solidFill>
                  <a:schemeClr val="tx2"/>
                </a:solidFill>
                <a:latin typeface="Trebuchet MS" charset="0"/>
                <a:ea typeface="Trebuchet MS" charset="0"/>
                <a:cs typeface="Trebuchet MS" charset="0"/>
              </a:rPr>
              <a:t>CEE 578 Water management and planning</a:t>
            </a:r>
          </a:p>
          <a:p>
            <a:pPr eaLnBrk="1" hangingPunct="1"/>
            <a:r>
              <a:rPr lang="en-US" sz="1600" b="1" i="1" dirty="0" smtClean="0">
                <a:solidFill>
                  <a:schemeClr val="tx2"/>
                </a:solidFill>
                <a:latin typeface="Trebuchet MS" charset="0"/>
                <a:ea typeface="Trebuchet MS" charset="0"/>
                <a:cs typeface="Trebuchet MS" charset="0"/>
              </a:rPr>
              <a:t>Seattle, Washington, May 30, 2017</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35" t="7674" b="24766"/>
          <a:stretch/>
        </p:blipFill>
        <p:spPr>
          <a:xfrm>
            <a:off x="-38107" y="3029959"/>
            <a:ext cx="9182107" cy="3167933"/>
          </a:xfrm>
          <a:prstGeom prst="rect">
            <a:avLst/>
          </a:prstGeom>
        </p:spPr>
      </p:pic>
      <p:sp>
        <p:nvSpPr>
          <p:cNvPr id="13" name="TextBox 12"/>
          <p:cNvSpPr txBox="1"/>
          <p:nvPr/>
        </p:nvSpPr>
        <p:spPr>
          <a:xfrm>
            <a:off x="-7140" y="5959377"/>
            <a:ext cx="2914651" cy="276999"/>
          </a:xfrm>
          <a:prstGeom prst="rect">
            <a:avLst/>
          </a:prstGeom>
          <a:noFill/>
        </p:spPr>
        <p:txBody>
          <a:bodyPr wrap="square" rtlCol="0">
            <a:spAutoFit/>
          </a:bodyPr>
          <a:lstStyle/>
          <a:p>
            <a:r>
              <a:rPr lang="en-US" sz="1200" i="1" dirty="0" err="1" smtClean="0">
                <a:solidFill>
                  <a:schemeClr val="bg1"/>
                </a:solidFill>
              </a:rPr>
              <a:t>www.fs.usda.gov</a:t>
            </a:r>
            <a:endParaRPr lang="en-US" sz="1200" i="1" dirty="0">
              <a:solidFill>
                <a:schemeClr val="bg1"/>
              </a:solidFill>
            </a:endParaRPr>
          </a:p>
        </p:txBody>
      </p:sp>
      <p:sp>
        <p:nvSpPr>
          <p:cNvPr id="7" name="Subtitle 5"/>
          <p:cNvSpPr txBox="1">
            <a:spLocks/>
          </p:cNvSpPr>
          <p:nvPr/>
        </p:nvSpPr>
        <p:spPr bwMode="auto">
          <a:xfrm>
            <a:off x="352429" y="1113346"/>
            <a:ext cx="8477246"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spcBef>
                <a:spcPts val="0"/>
              </a:spcBef>
              <a:spcAft>
                <a:spcPts val="1000"/>
              </a:spcAft>
            </a:pPr>
            <a:r>
              <a:rPr lang="en-US" sz="1800" dirty="0" smtClean="0">
                <a:solidFill>
                  <a:schemeClr val="tx2"/>
                </a:solidFill>
                <a:latin typeface="+mn-lt"/>
                <a:ea typeface="Trebuchet MS" charset="0"/>
                <a:cs typeface="Trebuchet MS" charset="0"/>
              </a:rPr>
              <a:t>Julie </a:t>
            </a:r>
            <a:r>
              <a:rPr lang="en-US" sz="1800" dirty="0" err="1" smtClean="0">
                <a:solidFill>
                  <a:schemeClr val="tx2"/>
                </a:solidFill>
                <a:latin typeface="+mn-lt"/>
                <a:ea typeface="Trebuchet MS" charset="0"/>
                <a:cs typeface="Trebuchet MS" charset="0"/>
              </a:rPr>
              <a:t>Vano</a:t>
            </a:r>
            <a:r>
              <a:rPr lang="en-US" sz="1800" dirty="0">
                <a:solidFill>
                  <a:schemeClr val="tx2"/>
                </a:solidFill>
                <a:latin typeface="+mn-lt"/>
                <a:ea typeface="Trebuchet MS" charset="0"/>
                <a:cs typeface="Trebuchet MS" charset="0"/>
              </a:rPr>
              <a:t> </a:t>
            </a:r>
            <a:r>
              <a:rPr lang="en-US" sz="1800" dirty="0" smtClean="0">
                <a:solidFill>
                  <a:schemeClr val="tx2"/>
                </a:solidFill>
                <a:latin typeface="+mn-lt"/>
                <a:ea typeface="Trebuchet MS" charset="0"/>
                <a:cs typeface="Trebuchet MS" charset="0"/>
              </a:rPr>
              <a:t>(NCAR) </a:t>
            </a:r>
          </a:p>
          <a:p>
            <a:pPr>
              <a:defRPr/>
            </a:pPr>
            <a:r>
              <a:rPr lang="en-US" sz="1300" i="1" dirty="0" smtClean="0">
                <a:solidFill>
                  <a:schemeClr val="tx2"/>
                </a:solidFill>
                <a:latin typeface="+mn-lt"/>
                <a:ea typeface="Trebuchet MS" charset="0"/>
                <a:cs typeface="Trebuchet MS" charset="0"/>
              </a:rPr>
              <a:t>Collaborators on synthesis paper:  </a:t>
            </a:r>
            <a:r>
              <a:rPr lang="en-US" sz="1300" dirty="0">
                <a:solidFill>
                  <a:schemeClr val="tx2"/>
                </a:solidFill>
                <a:latin typeface="+mn-lt"/>
              </a:rPr>
              <a:t>Dennis </a:t>
            </a:r>
            <a:r>
              <a:rPr lang="en-US" sz="1300" dirty="0" err="1">
                <a:solidFill>
                  <a:schemeClr val="tx2"/>
                </a:solidFill>
                <a:latin typeface="+mn-lt"/>
              </a:rPr>
              <a:t>Lettenmaier</a:t>
            </a:r>
            <a:r>
              <a:rPr lang="en-US" sz="1300" dirty="0">
                <a:solidFill>
                  <a:schemeClr val="tx2"/>
                </a:solidFill>
                <a:latin typeface="+mn-lt"/>
              </a:rPr>
              <a:t> (UW, CIG), Brad Udall (WWA) , Dan </a:t>
            </a:r>
            <a:r>
              <a:rPr lang="en-US" sz="1300" dirty="0" err="1">
                <a:solidFill>
                  <a:schemeClr val="tx2"/>
                </a:solidFill>
                <a:latin typeface="+mn-lt"/>
              </a:rPr>
              <a:t>Cayan</a:t>
            </a:r>
            <a:r>
              <a:rPr lang="en-US" sz="1300" dirty="0">
                <a:solidFill>
                  <a:schemeClr val="tx2"/>
                </a:solidFill>
                <a:latin typeface="+mn-lt"/>
              </a:rPr>
              <a:t>, </a:t>
            </a:r>
            <a:r>
              <a:rPr lang="en-US" sz="1300" dirty="0" err="1">
                <a:solidFill>
                  <a:schemeClr val="tx2"/>
                </a:solidFill>
                <a:latin typeface="+mn-lt"/>
              </a:rPr>
              <a:t>Tapash</a:t>
            </a:r>
            <a:r>
              <a:rPr lang="en-US" sz="1300" dirty="0">
                <a:solidFill>
                  <a:schemeClr val="tx2"/>
                </a:solidFill>
                <a:latin typeface="+mn-lt"/>
              </a:rPr>
              <a:t> Das, Hugo Hidalgo (CAP), Jonathan </a:t>
            </a:r>
            <a:r>
              <a:rPr lang="en-US" sz="1300" dirty="0" err="1">
                <a:solidFill>
                  <a:schemeClr val="tx2"/>
                </a:solidFill>
                <a:latin typeface="+mn-lt"/>
              </a:rPr>
              <a:t>Overpeck</a:t>
            </a:r>
            <a:r>
              <a:rPr lang="en-US" sz="1300" dirty="0">
                <a:solidFill>
                  <a:schemeClr val="tx2"/>
                </a:solidFill>
                <a:latin typeface="+mn-lt"/>
              </a:rPr>
              <a:t>, Holly Hartmann, </a:t>
            </a:r>
            <a:r>
              <a:rPr lang="en-US" sz="1300" dirty="0" err="1">
                <a:solidFill>
                  <a:schemeClr val="tx2"/>
                </a:solidFill>
                <a:latin typeface="+mn-lt"/>
              </a:rPr>
              <a:t>Kiyomi</a:t>
            </a:r>
            <a:r>
              <a:rPr lang="en-US" sz="1300" dirty="0">
                <a:solidFill>
                  <a:schemeClr val="tx2"/>
                </a:solidFill>
                <a:latin typeface="+mn-lt"/>
              </a:rPr>
              <a:t> </a:t>
            </a:r>
            <a:r>
              <a:rPr lang="en-US" sz="1300" dirty="0" err="1">
                <a:solidFill>
                  <a:schemeClr val="tx2"/>
                </a:solidFill>
                <a:latin typeface="+mn-lt"/>
              </a:rPr>
              <a:t>Morino</a:t>
            </a:r>
            <a:r>
              <a:rPr lang="en-US" sz="1300" dirty="0">
                <a:solidFill>
                  <a:schemeClr val="tx2"/>
                </a:solidFill>
                <a:latin typeface="+mn-lt"/>
              </a:rPr>
              <a:t> (CLIMAS), Robin Webb, Marty </a:t>
            </a:r>
            <a:r>
              <a:rPr lang="en-US" sz="1300" dirty="0" err="1">
                <a:solidFill>
                  <a:schemeClr val="tx2"/>
                </a:solidFill>
                <a:latin typeface="+mn-lt"/>
              </a:rPr>
              <a:t>Hoerling</a:t>
            </a:r>
            <a:r>
              <a:rPr lang="en-US" sz="1300" dirty="0">
                <a:solidFill>
                  <a:schemeClr val="tx2"/>
                </a:solidFill>
                <a:latin typeface="+mn-lt"/>
              </a:rPr>
              <a:t> (NOAA), Greg McCabe (USGS), Levi </a:t>
            </a:r>
            <a:r>
              <a:rPr lang="en-US" sz="1300" dirty="0" err="1">
                <a:solidFill>
                  <a:schemeClr val="tx2"/>
                </a:solidFill>
                <a:latin typeface="+mn-lt"/>
              </a:rPr>
              <a:t>Brekke</a:t>
            </a:r>
            <a:r>
              <a:rPr lang="en-US" sz="1300" dirty="0">
                <a:solidFill>
                  <a:schemeClr val="tx2"/>
                </a:solidFill>
                <a:latin typeface="+mn-lt"/>
              </a:rPr>
              <a:t> (Reclamation), Kevin Werner (NWS RFC) </a:t>
            </a:r>
            <a:endParaRPr lang="en-US" sz="1300" dirty="0" smtClean="0">
              <a:solidFill>
                <a:schemeClr val="tx2"/>
              </a:solidFill>
              <a:latin typeface="+mn-lt"/>
              <a:ea typeface="Trebuchet MS" charset="0"/>
              <a:cs typeface="Trebuchet MS" charset="0"/>
            </a:endParaRPr>
          </a:p>
          <a:p>
            <a:pPr>
              <a:defRPr/>
            </a:pPr>
            <a:endParaRPr lang="en-US" sz="800" dirty="0">
              <a:solidFill>
                <a:schemeClr val="tx2"/>
              </a:solidFill>
              <a:latin typeface="+mn-lt"/>
              <a:ea typeface="Trebuchet MS" charset="0"/>
              <a:cs typeface="Trebuchet MS" charset="0"/>
            </a:endParaRPr>
          </a:p>
          <a:p>
            <a:pPr>
              <a:defRPr/>
            </a:pPr>
            <a:r>
              <a:rPr lang="en-US" sz="1300" i="1" dirty="0" smtClean="0">
                <a:solidFill>
                  <a:schemeClr val="tx2"/>
                </a:solidFill>
                <a:latin typeface="+mn-lt"/>
                <a:ea typeface="Trebuchet MS" charset="0"/>
                <a:cs typeface="Trebuchet MS" charset="0"/>
              </a:rPr>
              <a:t>Collaborators on ongoing research: </a:t>
            </a:r>
            <a:r>
              <a:rPr lang="en-US" sz="1300" dirty="0" smtClean="0">
                <a:solidFill>
                  <a:schemeClr val="tx2"/>
                </a:solidFill>
                <a:latin typeface="+mn-lt"/>
                <a:ea typeface="Trebuchet MS" charset="0"/>
                <a:cs typeface="Trebuchet MS" charset="0"/>
              </a:rPr>
              <a:t>Martyn Clark, </a:t>
            </a:r>
            <a:r>
              <a:rPr lang="en-US" sz="1300" dirty="0">
                <a:solidFill>
                  <a:schemeClr val="tx2"/>
                </a:solidFill>
                <a:latin typeface="+mn-lt"/>
                <a:ea typeface="Trebuchet MS" charset="0"/>
                <a:cs typeface="Trebuchet MS" charset="0"/>
              </a:rPr>
              <a:t>Andy </a:t>
            </a:r>
            <a:r>
              <a:rPr lang="en-US" sz="1300" dirty="0" smtClean="0">
                <a:solidFill>
                  <a:schemeClr val="tx2"/>
                </a:solidFill>
                <a:latin typeface="+mn-lt"/>
                <a:ea typeface="Trebuchet MS" charset="0"/>
                <a:cs typeface="Trebuchet MS" charset="0"/>
              </a:rPr>
              <a:t>Wood, Ethan </a:t>
            </a:r>
            <a:r>
              <a:rPr lang="en-US" sz="1300" dirty="0" err="1" smtClean="0">
                <a:solidFill>
                  <a:schemeClr val="tx2"/>
                </a:solidFill>
                <a:latin typeface="+mn-lt"/>
                <a:ea typeface="Trebuchet MS" charset="0"/>
                <a:cs typeface="Trebuchet MS" charset="0"/>
              </a:rPr>
              <a:t>Gutmann</a:t>
            </a:r>
            <a:r>
              <a:rPr lang="en-US" sz="1300" dirty="0" smtClean="0">
                <a:solidFill>
                  <a:schemeClr val="tx2"/>
                </a:solidFill>
                <a:latin typeface="+mn-lt"/>
                <a:ea typeface="Trebuchet MS" charset="0"/>
                <a:cs typeface="Trebuchet MS" charset="0"/>
              </a:rPr>
              <a:t>, Andy Newman, Naoki Mizukami, Keith </a:t>
            </a:r>
            <a:r>
              <a:rPr lang="en-US" sz="1300" dirty="0" err="1" smtClean="0">
                <a:solidFill>
                  <a:schemeClr val="tx2"/>
                </a:solidFill>
                <a:latin typeface="+mn-lt"/>
                <a:ea typeface="Trebuchet MS" charset="0"/>
                <a:cs typeface="Trebuchet MS" charset="0"/>
              </a:rPr>
              <a:t>Musselman</a:t>
            </a:r>
            <a:r>
              <a:rPr lang="en-US" sz="1300" dirty="0" smtClean="0">
                <a:solidFill>
                  <a:schemeClr val="tx2"/>
                </a:solidFill>
                <a:latin typeface="+mn-lt"/>
                <a:ea typeface="Trebuchet MS" charset="0"/>
                <a:cs typeface="Trebuchet MS" charset="0"/>
              </a:rPr>
              <a:t>, Nans </a:t>
            </a:r>
            <a:r>
              <a:rPr lang="en-US" sz="1300" dirty="0" err="1" smtClean="0">
                <a:solidFill>
                  <a:schemeClr val="tx2"/>
                </a:solidFill>
                <a:latin typeface="+mn-lt"/>
                <a:ea typeface="Trebuchet MS" charset="0"/>
                <a:cs typeface="Trebuchet MS" charset="0"/>
              </a:rPr>
              <a:t>Addor</a:t>
            </a:r>
            <a:r>
              <a:rPr lang="en-US" sz="1300" dirty="0" smtClean="0">
                <a:solidFill>
                  <a:schemeClr val="tx2"/>
                </a:solidFill>
                <a:latin typeface="+mn-lt"/>
                <a:ea typeface="Trebuchet MS" charset="0"/>
                <a:cs typeface="Trebuchet MS" charset="0"/>
              </a:rPr>
              <a:t>, Pablo Mendoza, Joe </a:t>
            </a:r>
            <a:r>
              <a:rPr lang="en-US" sz="1300" dirty="0" err="1" smtClean="0">
                <a:solidFill>
                  <a:schemeClr val="tx2"/>
                </a:solidFill>
                <a:latin typeface="+mn-lt"/>
                <a:ea typeface="Trebuchet MS" charset="0"/>
                <a:cs typeface="Trebuchet MS" charset="0"/>
              </a:rPr>
              <a:t>Hamman</a:t>
            </a:r>
            <a:r>
              <a:rPr lang="en-US" sz="1300" dirty="0" smtClean="0">
                <a:solidFill>
                  <a:schemeClr val="tx2"/>
                </a:solidFill>
                <a:latin typeface="+mn-lt"/>
                <a:ea typeface="Trebuchet MS" charset="0"/>
                <a:cs typeface="Trebuchet MS" charset="0"/>
              </a:rPr>
              <a:t> (NCAR), Jeff Arnold (USACE), Ken Nowak, Levi </a:t>
            </a:r>
            <a:r>
              <a:rPr lang="en-US" sz="1300" dirty="0" err="1" smtClean="0">
                <a:solidFill>
                  <a:schemeClr val="tx2"/>
                </a:solidFill>
                <a:latin typeface="+mn-lt"/>
                <a:ea typeface="Trebuchet MS" charset="0"/>
                <a:cs typeface="Trebuchet MS" charset="0"/>
              </a:rPr>
              <a:t>Brekke</a:t>
            </a:r>
            <a:r>
              <a:rPr lang="en-US" sz="1300" dirty="0" smtClean="0">
                <a:solidFill>
                  <a:schemeClr val="tx2"/>
                </a:solidFill>
                <a:latin typeface="+mn-lt"/>
                <a:ea typeface="Trebuchet MS" charset="0"/>
                <a:cs typeface="Trebuchet MS" charset="0"/>
              </a:rPr>
              <a:t> (Reclamation), Bart Nijssen, Elizabeth Clark (University of Washington)</a:t>
            </a:r>
          </a:p>
        </p:txBody>
      </p:sp>
    </p:spTree>
    <p:extLst>
      <p:ext uri="{BB962C8B-B14F-4D97-AF65-F5344CB8AC3E}">
        <p14:creationId xmlns:p14="http://schemas.microsoft.com/office/powerpoint/2010/main" val="1555316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3"/>
          <p:cNvSpPr>
            <a:spLocks noChangeArrowheads="1"/>
          </p:cNvSpPr>
          <p:nvPr/>
        </p:nvSpPr>
        <p:spPr bwMode="auto">
          <a:xfrm>
            <a:off x="692182" y="1679496"/>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latin typeface="+mj-lt"/>
              </a:rPr>
              <a:t>Global Climate </a:t>
            </a:r>
          </a:p>
          <a:p>
            <a:pPr algn="ctr"/>
            <a:r>
              <a:rPr lang="en-US" sz="2200" dirty="0" smtClean="0">
                <a:solidFill>
                  <a:srgbClr val="0D0D0D"/>
                </a:solidFill>
                <a:latin typeface="+mj-lt"/>
              </a:rPr>
              <a:t>Model </a:t>
            </a:r>
            <a:r>
              <a:rPr lang="en-US" sz="2000" dirty="0" smtClean="0">
                <a:solidFill>
                  <a:srgbClr val="0D0D0D"/>
                </a:solidFill>
                <a:latin typeface="+mj-lt"/>
              </a:rPr>
              <a:t>(P</a:t>
            </a:r>
            <a:r>
              <a:rPr lang="en-US" sz="2000" baseline="-25000" dirty="0" smtClean="0">
                <a:solidFill>
                  <a:srgbClr val="0D0D0D"/>
                </a:solidFill>
              </a:rPr>
              <a:t>GCM</a:t>
            </a:r>
            <a:r>
              <a:rPr lang="en-US" sz="2000" dirty="0" smtClean="0">
                <a:solidFill>
                  <a:srgbClr val="0D0D0D"/>
                </a:solidFill>
                <a:latin typeface="+mj-lt"/>
              </a:rPr>
              <a:t>,T</a:t>
            </a:r>
            <a:r>
              <a:rPr lang="en-US" sz="2000" baseline="-25000" dirty="0" smtClean="0">
                <a:solidFill>
                  <a:srgbClr val="0D0D0D"/>
                </a:solidFill>
              </a:rPr>
              <a:t>GCM</a:t>
            </a:r>
            <a:r>
              <a:rPr lang="en-US" sz="2000" dirty="0" smtClean="0">
                <a:solidFill>
                  <a:srgbClr val="0D0D0D"/>
                </a:solidFill>
                <a:latin typeface="+mj-lt"/>
              </a:rPr>
              <a:t>)</a:t>
            </a:r>
            <a:endParaRPr lang="en-US" sz="2000" dirty="0">
              <a:solidFill>
                <a:srgbClr val="0D0D0D"/>
              </a:solidFill>
              <a:latin typeface="+mj-lt"/>
            </a:endParaRPr>
          </a:p>
        </p:txBody>
      </p:sp>
      <p:pic>
        <p:nvPicPr>
          <p:cNvPr id="41" name="Picture 40" descr="AtmosphericModelSchematic.png"/>
          <p:cNvPicPr>
            <a:picLocks noChangeAspect="1"/>
          </p:cNvPicPr>
          <p:nvPr/>
        </p:nvPicPr>
        <p:blipFill>
          <a:blip r:embed="rId3"/>
          <a:stretch>
            <a:fillRect/>
          </a:stretch>
        </p:blipFill>
        <p:spPr>
          <a:xfrm>
            <a:off x="3413054" y="1433357"/>
            <a:ext cx="3980755" cy="3774346"/>
          </a:xfrm>
          <a:prstGeom prst="rect">
            <a:avLst/>
          </a:prstGeom>
        </p:spPr>
      </p:pic>
      <p:sp>
        <p:nvSpPr>
          <p:cNvPr id="42" name="Rectangle 7"/>
          <p:cNvSpPr txBox="1">
            <a:spLocks noChangeArrowheads="1"/>
          </p:cNvSpPr>
          <p:nvPr/>
        </p:nvSpPr>
        <p:spPr>
          <a:xfrm>
            <a:off x="0" y="50800"/>
            <a:ext cx="91440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noProof="0" dirty="0" smtClean="0">
                <a:latin typeface="Arial"/>
                <a:ea typeface="+mj-ea"/>
                <a:cs typeface="Arial"/>
              </a:rPr>
              <a:t> Method for </a:t>
            </a:r>
            <a:r>
              <a:rPr lang="en-US" sz="3200" b="1" dirty="0" smtClean="0">
                <a:latin typeface="Arial"/>
                <a:ea typeface="+mj-ea"/>
                <a:cs typeface="Arial"/>
              </a:rPr>
              <a:t>making </a:t>
            </a:r>
            <a:r>
              <a:rPr lang="en-US" sz="3200" b="1" noProof="0" dirty="0" smtClean="0">
                <a:latin typeface="Arial"/>
                <a:ea typeface="+mj-ea"/>
                <a:cs typeface="Arial"/>
              </a:rPr>
              <a:t>global information relevant to local scales</a:t>
            </a:r>
            <a:endParaRPr kumimoji="0" lang="en-US" sz="4400" b="0" i="0" u="none" strike="noStrike" kern="1200" cap="none" spc="0" normalizeH="0" baseline="0" noProof="0" dirty="0">
              <a:ln>
                <a:noFill/>
              </a:ln>
              <a:solidFill>
                <a:schemeClr val="tx1"/>
              </a:solidFill>
              <a:effectLst/>
              <a:uLnTx/>
              <a:uFillTx/>
              <a:latin typeface="Arial"/>
              <a:ea typeface="+mj-ea"/>
              <a:cs typeface="Arial"/>
            </a:endParaRPr>
          </a:p>
        </p:txBody>
      </p:sp>
      <p:pic>
        <p:nvPicPr>
          <p:cNvPr id="49" name="Picture 48"/>
          <p:cNvPicPr>
            <a:picLocks noChangeAspect="1"/>
          </p:cNvPicPr>
          <p:nvPr/>
        </p:nvPicPr>
        <p:blipFill>
          <a:blip r:embed="rId4"/>
          <a:srcRect t="9543" r="28031" b="4176"/>
          <a:stretch>
            <a:fillRect/>
          </a:stretch>
        </p:blipFill>
        <p:spPr>
          <a:xfrm>
            <a:off x="5958709" y="4061294"/>
            <a:ext cx="2870200" cy="2421788"/>
          </a:xfrm>
          <a:prstGeom prst="rect">
            <a:avLst/>
          </a:prstGeom>
        </p:spPr>
      </p:pic>
      <p:grpSp>
        <p:nvGrpSpPr>
          <p:cNvPr id="10" name="Group 9"/>
          <p:cNvGrpSpPr/>
          <p:nvPr/>
        </p:nvGrpSpPr>
        <p:grpSpPr>
          <a:xfrm>
            <a:off x="-214917" y="2449228"/>
            <a:ext cx="3345573" cy="2292936"/>
            <a:chOff x="-214917" y="2449228"/>
            <a:chExt cx="3345573" cy="2292936"/>
          </a:xfrm>
        </p:grpSpPr>
        <p:grpSp>
          <p:nvGrpSpPr>
            <p:cNvPr id="52" name="Group 51"/>
            <p:cNvGrpSpPr/>
            <p:nvPr/>
          </p:nvGrpSpPr>
          <p:grpSpPr>
            <a:xfrm>
              <a:off x="-214917" y="2449228"/>
              <a:ext cx="2123641" cy="630942"/>
              <a:chOff x="-214917" y="2449228"/>
              <a:chExt cx="2123641" cy="630942"/>
            </a:xfrm>
          </p:grpSpPr>
          <p:sp>
            <p:nvSpPr>
              <p:cNvPr id="11" name="Line 10"/>
              <p:cNvSpPr>
                <a:spLocks noChangeShapeType="1"/>
              </p:cNvSpPr>
              <p:nvPr/>
            </p:nvSpPr>
            <p:spPr bwMode="auto">
              <a:xfrm>
                <a:off x="1908724" y="2568740"/>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3" name="Text Box 20"/>
              <p:cNvSpPr txBox="1">
                <a:spLocks noChangeArrowheads="1"/>
              </p:cNvSpPr>
              <p:nvPr/>
            </p:nvSpPr>
            <p:spPr bwMode="auto">
              <a:xfrm>
                <a:off x="-214917" y="2449228"/>
                <a:ext cx="1966597" cy="630942"/>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2000" i="1" dirty="0" smtClean="0">
                    <a:solidFill>
                      <a:srgbClr val="0D0D0D"/>
                    </a:solidFill>
                    <a:latin typeface="+mj-lt"/>
                  </a:rPr>
                  <a:t>bias correcting,</a:t>
                </a:r>
                <a:endParaRPr lang="en-US" sz="2000" i="1" dirty="0">
                  <a:solidFill>
                    <a:srgbClr val="0D0D0D"/>
                  </a:solidFill>
                  <a:latin typeface="+mj-lt"/>
                </a:endParaRPr>
              </a:p>
              <a:p>
                <a:pPr algn="r">
                  <a:lnSpc>
                    <a:spcPct val="10000"/>
                  </a:lnSpc>
                  <a:spcBef>
                    <a:spcPct val="50000"/>
                  </a:spcBef>
                </a:pPr>
                <a:r>
                  <a:rPr lang="en-US" sz="2000" i="1" dirty="0" smtClean="0">
                    <a:solidFill>
                      <a:srgbClr val="0D0D0D"/>
                    </a:solidFill>
                    <a:latin typeface="+mj-lt"/>
                  </a:rPr>
                  <a:t> downscaling</a:t>
                </a:r>
              </a:p>
            </p:txBody>
          </p:sp>
        </p:grpSp>
        <p:sp>
          <p:nvSpPr>
            <p:cNvPr id="9" name="TextBox 8"/>
            <p:cNvSpPr txBox="1"/>
            <p:nvPr/>
          </p:nvSpPr>
          <p:spPr>
            <a:xfrm>
              <a:off x="228599" y="3264836"/>
              <a:ext cx="2902057" cy="1477328"/>
            </a:xfrm>
            <a:prstGeom prst="rect">
              <a:avLst/>
            </a:prstGeom>
            <a:solidFill>
              <a:srgbClr val="FFF8A0"/>
            </a:solidFill>
            <a:ln>
              <a:solidFill>
                <a:schemeClr val="tx1"/>
              </a:solidFill>
            </a:ln>
          </p:spPr>
          <p:txBody>
            <a:bodyPr wrap="square" rtlCol="0">
              <a:spAutoFit/>
            </a:bodyPr>
            <a:lstStyle/>
            <a:p>
              <a:r>
                <a:rPr lang="en-US" dirty="0" smtClean="0"/>
                <a:t>Delta method downscaling:</a:t>
              </a:r>
            </a:p>
            <a:p>
              <a:r>
                <a:rPr lang="en-US" dirty="0" smtClean="0"/>
                <a:t>2020s, 20 A1B, 19 B1</a:t>
              </a:r>
            </a:p>
            <a:p>
              <a:r>
                <a:rPr lang="en-US" dirty="0" smtClean="0"/>
                <a:t>2020s composite</a:t>
              </a:r>
            </a:p>
            <a:p>
              <a:r>
                <a:rPr lang="en-US" dirty="0" smtClean="0"/>
                <a:t>2040s composite</a:t>
              </a:r>
            </a:p>
            <a:p>
              <a:r>
                <a:rPr lang="en-US" dirty="0" smtClean="0"/>
                <a:t>2080s composite </a:t>
              </a:r>
              <a:endParaRPr lang="en-US" dirty="0"/>
            </a:p>
          </p:txBody>
        </p:sp>
      </p:grpSp>
    </p:spTree>
    <p:extLst>
      <p:ext uri="{BB962C8B-B14F-4D97-AF65-F5344CB8AC3E}">
        <p14:creationId xmlns:p14="http://schemas.microsoft.com/office/powerpoint/2010/main" val="12127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3"/>
          <p:cNvSpPr>
            <a:spLocks noChangeArrowheads="1"/>
          </p:cNvSpPr>
          <p:nvPr/>
        </p:nvSpPr>
        <p:spPr bwMode="auto">
          <a:xfrm>
            <a:off x="692182" y="1679496"/>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latin typeface="+mj-lt"/>
              </a:rPr>
              <a:t>Global Climate </a:t>
            </a:r>
          </a:p>
          <a:p>
            <a:pPr algn="ctr"/>
            <a:r>
              <a:rPr lang="en-US" sz="2200" dirty="0" smtClean="0">
                <a:solidFill>
                  <a:srgbClr val="0D0D0D"/>
                </a:solidFill>
                <a:latin typeface="+mj-lt"/>
              </a:rPr>
              <a:t>Model </a:t>
            </a:r>
            <a:r>
              <a:rPr lang="en-US" sz="2000" dirty="0" smtClean="0">
                <a:solidFill>
                  <a:srgbClr val="0D0D0D"/>
                </a:solidFill>
                <a:latin typeface="+mj-lt"/>
              </a:rPr>
              <a:t>(P</a:t>
            </a:r>
            <a:r>
              <a:rPr lang="en-US" sz="2000" baseline="-25000" dirty="0" smtClean="0">
                <a:solidFill>
                  <a:srgbClr val="0D0D0D"/>
                </a:solidFill>
              </a:rPr>
              <a:t>GCM</a:t>
            </a:r>
            <a:r>
              <a:rPr lang="en-US" sz="2000" dirty="0" smtClean="0">
                <a:solidFill>
                  <a:srgbClr val="0D0D0D"/>
                </a:solidFill>
                <a:latin typeface="+mj-lt"/>
              </a:rPr>
              <a:t>,T</a:t>
            </a:r>
            <a:r>
              <a:rPr lang="en-US" sz="2000" baseline="-25000" dirty="0" smtClean="0">
                <a:solidFill>
                  <a:srgbClr val="0D0D0D"/>
                </a:solidFill>
              </a:rPr>
              <a:t>GCM</a:t>
            </a:r>
            <a:r>
              <a:rPr lang="en-US" sz="2000" dirty="0" smtClean="0">
                <a:solidFill>
                  <a:srgbClr val="0D0D0D"/>
                </a:solidFill>
                <a:latin typeface="+mj-lt"/>
              </a:rPr>
              <a:t>)</a:t>
            </a:r>
            <a:endParaRPr lang="en-US" sz="2000" dirty="0">
              <a:solidFill>
                <a:srgbClr val="0D0D0D"/>
              </a:solidFill>
              <a:latin typeface="+mj-lt"/>
            </a:endParaRPr>
          </a:p>
        </p:txBody>
      </p:sp>
      <p:sp>
        <p:nvSpPr>
          <p:cNvPr id="11" name="Line 10"/>
          <p:cNvSpPr>
            <a:spLocks noChangeShapeType="1"/>
          </p:cNvSpPr>
          <p:nvPr/>
        </p:nvSpPr>
        <p:spPr bwMode="auto">
          <a:xfrm>
            <a:off x="1908724" y="2568740"/>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1" name="AutoShape 13"/>
          <p:cNvSpPr>
            <a:spLocks noChangeArrowheads="1"/>
          </p:cNvSpPr>
          <p:nvPr/>
        </p:nvSpPr>
        <p:spPr bwMode="auto">
          <a:xfrm>
            <a:off x="693636" y="3156370"/>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Hydrology </a:t>
            </a:r>
          </a:p>
          <a:p>
            <a:pPr algn="ctr"/>
            <a:r>
              <a:rPr lang="en-US" sz="2200" dirty="0" smtClean="0">
                <a:solidFill>
                  <a:srgbClr val="0D0D0D"/>
                </a:solidFill>
              </a:rPr>
              <a:t>Models</a:t>
            </a:r>
            <a:endParaRPr lang="en-US" sz="2200" dirty="0">
              <a:solidFill>
                <a:srgbClr val="0D0D0D"/>
              </a:solidFill>
            </a:endParaRPr>
          </a:p>
        </p:txBody>
      </p:sp>
      <p:grpSp>
        <p:nvGrpSpPr>
          <p:cNvPr id="14" name="Group 13"/>
          <p:cNvGrpSpPr/>
          <p:nvPr/>
        </p:nvGrpSpPr>
        <p:grpSpPr>
          <a:xfrm>
            <a:off x="-210400" y="3953344"/>
            <a:ext cx="2119124" cy="630942"/>
            <a:chOff x="-210400" y="3953344"/>
            <a:chExt cx="2119124" cy="630942"/>
          </a:xfrm>
        </p:grpSpPr>
        <p:sp>
          <p:nvSpPr>
            <p:cNvPr id="5" name="Text Box 20"/>
            <p:cNvSpPr txBox="1">
              <a:spLocks noChangeArrowheads="1"/>
            </p:cNvSpPr>
            <p:nvPr/>
          </p:nvSpPr>
          <p:spPr bwMode="auto">
            <a:xfrm>
              <a:off x="-210400" y="3953344"/>
              <a:ext cx="1966597" cy="630942"/>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2000" i="1" dirty="0">
                  <a:solidFill>
                    <a:srgbClr val="0D0D0D"/>
                  </a:solidFill>
                  <a:latin typeface="+mj-lt"/>
                </a:rPr>
                <a:t>stream routing,</a:t>
              </a:r>
            </a:p>
            <a:p>
              <a:pPr algn="r">
                <a:lnSpc>
                  <a:spcPct val="10000"/>
                </a:lnSpc>
                <a:spcBef>
                  <a:spcPct val="50000"/>
                </a:spcBef>
              </a:pPr>
              <a:r>
                <a:rPr lang="en-US" sz="2000" i="1" dirty="0">
                  <a:solidFill>
                    <a:srgbClr val="0D0D0D"/>
                  </a:solidFill>
                  <a:latin typeface="+mj-lt"/>
                </a:rPr>
                <a:t> bias </a:t>
              </a:r>
              <a:r>
                <a:rPr lang="en-US" sz="2000" i="1" dirty="0" smtClean="0">
                  <a:solidFill>
                    <a:srgbClr val="0D0D0D"/>
                  </a:solidFill>
                  <a:latin typeface="+mj-lt"/>
                </a:rPr>
                <a:t>correcting</a:t>
              </a:r>
              <a:endParaRPr lang="en-US" sz="2000" i="1" dirty="0">
                <a:solidFill>
                  <a:srgbClr val="0D0D0D"/>
                </a:solidFill>
                <a:latin typeface="+mj-lt"/>
              </a:endParaRPr>
            </a:p>
          </p:txBody>
        </p:sp>
        <p:sp>
          <p:nvSpPr>
            <p:cNvPr id="22" name="Line 10"/>
            <p:cNvSpPr>
              <a:spLocks noChangeShapeType="1"/>
            </p:cNvSpPr>
            <p:nvPr/>
          </p:nvSpPr>
          <p:spPr bwMode="auto">
            <a:xfrm>
              <a:off x="1908724" y="4061294"/>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grpSp>
      <p:sp>
        <p:nvSpPr>
          <p:cNvPr id="23" name="Text Box 20"/>
          <p:cNvSpPr txBox="1">
            <a:spLocks noChangeArrowheads="1"/>
          </p:cNvSpPr>
          <p:nvPr/>
        </p:nvSpPr>
        <p:spPr bwMode="auto">
          <a:xfrm>
            <a:off x="-214917" y="2449228"/>
            <a:ext cx="1966597" cy="630942"/>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2000" i="1" dirty="0" smtClean="0">
                <a:solidFill>
                  <a:srgbClr val="0D0D0D"/>
                </a:solidFill>
                <a:latin typeface="+mj-lt"/>
              </a:rPr>
              <a:t>bias correcting,</a:t>
            </a:r>
            <a:endParaRPr lang="en-US" sz="2000" i="1" dirty="0">
              <a:solidFill>
                <a:srgbClr val="0D0D0D"/>
              </a:solidFill>
              <a:latin typeface="+mj-lt"/>
            </a:endParaRPr>
          </a:p>
          <a:p>
            <a:pPr algn="r">
              <a:lnSpc>
                <a:spcPct val="10000"/>
              </a:lnSpc>
              <a:spcBef>
                <a:spcPct val="50000"/>
              </a:spcBef>
            </a:pPr>
            <a:r>
              <a:rPr lang="en-US" sz="2000" i="1" dirty="0" smtClean="0">
                <a:solidFill>
                  <a:srgbClr val="0D0D0D"/>
                </a:solidFill>
                <a:latin typeface="+mj-lt"/>
              </a:rPr>
              <a:t> downscaling</a:t>
            </a:r>
            <a:endParaRPr lang="en-US" sz="2000" i="1" dirty="0">
              <a:solidFill>
                <a:srgbClr val="0D0D0D"/>
              </a:solidFill>
              <a:latin typeface="+mj-lt"/>
            </a:endParaRPr>
          </a:p>
        </p:txBody>
      </p:sp>
      <p:sp>
        <p:nvSpPr>
          <p:cNvPr id="42" name="Rectangle 7"/>
          <p:cNvSpPr txBox="1">
            <a:spLocks noChangeArrowheads="1"/>
          </p:cNvSpPr>
          <p:nvPr/>
        </p:nvSpPr>
        <p:spPr>
          <a:xfrm>
            <a:off x="0" y="50800"/>
            <a:ext cx="91440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noProof="0" dirty="0" smtClean="0">
                <a:latin typeface="Arial"/>
                <a:ea typeface="+mj-ea"/>
                <a:cs typeface="Arial"/>
              </a:rPr>
              <a:t> Method for </a:t>
            </a:r>
            <a:r>
              <a:rPr lang="en-US" sz="3200" b="1" dirty="0" smtClean="0">
                <a:latin typeface="Arial"/>
                <a:ea typeface="+mj-ea"/>
                <a:cs typeface="Arial"/>
              </a:rPr>
              <a:t>making </a:t>
            </a:r>
            <a:r>
              <a:rPr lang="en-US" sz="3200" b="1" noProof="0" dirty="0" smtClean="0">
                <a:latin typeface="Arial"/>
                <a:ea typeface="+mj-ea"/>
                <a:cs typeface="Arial"/>
              </a:rPr>
              <a:t>global information relevant to local scales</a:t>
            </a:r>
            <a:endParaRPr kumimoji="0" lang="en-US" sz="4400" b="0" i="0" u="none" strike="noStrike" kern="1200" cap="none" spc="0" normalizeH="0" baseline="0" noProof="0" dirty="0">
              <a:ln>
                <a:noFill/>
              </a:ln>
              <a:solidFill>
                <a:schemeClr val="tx1"/>
              </a:solidFill>
              <a:effectLst/>
              <a:uLnTx/>
              <a:uFillTx/>
              <a:latin typeface="Arial"/>
              <a:ea typeface="+mj-ea"/>
              <a:cs typeface="Arial"/>
            </a:endParaRPr>
          </a:p>
        </p:txBody>
      </p:sp>
      <p:graphicFrame>
        <p:nvGraphicFramePr>
          <p:cNvPr id="12" name="Object 2"/>
          <p:cNvGraphicFramePr>
            <a:graphicFrameLocks noChangeAspect="1"/>
          </p:cNvGraphicFramePr>
          <p:nvPr/>
        </p:nvGraphicFramePr>
        <p:xfrm>
          <a:off x="3657601" y="2157873"/>
          <a:ext cx="2489199" cy="3049830"/>
        </p:xfrm>
        <a:graphic>
          <a:graphicData uri="http://schemas.openxmlformats.org/presentationml/2006/ole">
            <mc:AlternateContent xmlns:mc="http://schemas.openxmlformats.org/markup-compatibility/2006">
              <mc:Choice xmlns:v="urn:schemas-microsoft-com:vml" Requires="v">
                <p:oleObj spid="_x0000_s1066" name="Document" r:id="rId4" imgW="4192524" imgH="5154168" progId="Word.Document.8">
                  <p:embed/>
                </p:oleObj>
              </mc:Choice>
              <mc:Fallback>
                <p:oleObj name="Document" r:id="rId4" imgW="4192524" imgH="515416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1" y="2157873"/>
                        <a:ext cx="2489199" cy="3049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3" name="Picture 8" descr="DHSVM"/>
          <p:cNvPicPr>
            <a:picLocks noChangeAspect="1" noChangeArrowheads="1"/>
          </p:cNvPicPr>
          <p:nvPr/>
        </p:nvPicPr>
        <p:blipFill>
          <a:blip r:embed="rId6"/>
          <a:srcRect t="3250" b="6625"/>
          <a:stretch>
            <a:fillRect/>
          </a:stretch>
        </p:blipFill>
        <p:spPr bwMode="auto">
          <a:xfrm>
            <a:off x="6553200" y="2493678"/>
            <a:ext cx="2324100" cy="1997275"/>
          </a:xfrm>
          <a:prstGeom prst="rect">
            <a:avLst/>
          </a:prstGeom>
          <a:noFill/>
          <a:ln w="9525">
            <a:noFill/>
            <a:miter lim="800000"/>
            <a:headEnd/>
            <a:tailEnd/>
          </a:ln>
        </p:spPr>
      </p:pic>
    </p:spTree>
    <p:extLst>
      <p:ext uri="{BB962C8B-B14F-4D97-AF65-F5344CB8AC3E}">
        <p14:creationId xmlns:p14="http://schemas.microsoft.com/office/powerpoint/2010/main" val="201659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0"/>
          <p:cNvSpPr txBox="1">
            <a:spLocks noChangeArrowheads="1"/>
          </p:cNvSpPr>
          <p:nvPr/>
        </p:nvSpPr>
        <p:spPr bwMode="auto">
          <a:xfrm>
            <a:off x="-210400" y="3953344"/>
            <a:ext cx="1966597" cy="630942"/>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2000" i="1" dirty="0">
                <a:solidFill>
                  <a:srgbClr val="0D0D0D"/>
                </a:solidFill>
                <a:latin typeface="+mj-lt"/>
              </a:rPr>
              <a:t>stream routing,</a:t>
            </a:r>
          </a:p>
          <a:p>
            <a:pPr algn="r">
              <a:lnSpc>
                <a:spcPct val="10000"/>
              </a:lnSpc>
              <a:spcBef>
                <a:spcPct val="50000"/>
              </a:spcBef>
            </a:pPr>
            <a:r>
              <a:rPr lang="en-US" sz="2000" i="1" dirty="0">
                <a:solidFill>
                  <a:srgbClr val="0D0D0D"/>
                </a:solidFill>
                <a:latin typeface="+mj-lt"/>
              </a:rPr>
              <a:t> bias </a:t>
            </a:r>
            <a:r>
              <a:rPr lang="en-US" sz="2000" i="1" dirty="0" smtClean="0">
                <a:solidFill>
                  <a:srgbClr val="0D0D0D"/>
                </a:solidFill>
                <a:latin typeface="+mj-lt"/>
              </a:rPr>
              <a:t>correcting</a:t>
            </a:r>
            <a:endParaRPr lang="en-US" sz="2000" i="1" dirty="0">
              <a:solidFill>
                <a:srgbClr val="0D0D0D"/>
              </a:solidFill>
              <a:latin typeface="+mj-lt"/>
            </a:endParaRPr>
          </a:p>
        </p:txBody>
      </p:sp>
      <p:sp>
        <p:nvSpPr>
          <p:cNvPr id="7" name="AutoShape 13"/>
          <p:cNvSpPr>
            <a:spLocks noChangeArrowheads="1"/>
          </p:cNvSpPr>
          <p:nvPr/>
        </p:nvSpPr>
        <p:spPr bwMode="auto">
          <a:xfrm>
            <a:off x="692182" y="1679496"/>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latin typeface="+mj-lt"/>
              </a:rPr>
              <a:t>Global Climate </a:t>
            </a:r>
          </a:p>
          <a:p>
            <a:pPr algn="ctr"/>
            <a:r>
              <a:rPr lang="en-US" sz="2200" dirty="0" smtClean="0">
                <a:solidFill>
                  <a:srgbClr val="0D0D0D"/>
                </a:solidFill>
                <a:latin typeface="+mj-lt"/>
              </a:rPr>
              <a:t>Model </a:t>
            </a:r>
            <a:r>
              <a:rPr lang="en-US" sz="2000" dirty="0" smtClean="0">
                <a:solidFill>
                  <a:srgbClr val="0D0D0D"/>
                </a:solidFill>
                <a:latin typeface="+mj-lt"/>
              </a:rPr>
              <a:t>(P</a:t>
            </a:r>
            <a:r>
              <a:rPr lang="en-US" sz="2000" baseline="-25000" dirty="0" smtClean="0">
                <a:solidFill>
                  <a:srgbClr val="0D0D0D"/>
                </a:solidFill>
              </a:rPr>
              <a:t>GCM</a:t>
            </a:r>
            <a:r>
              <a:rPr lang="en-US" sz="2000" dirty="0" smtClean="0">
                <a:solidFill>
                  <a:srgbClr val="0D0D0D"/>
                </a:solidFill>
                <a:latin typeface="+mj-lt"/>
              </a:rPr>
              <a:t>,T</a:t>
            </a:r>
            <a:r>
              <a:rPr lang="en-US" sz="2000" baseline="-25000" dirty="0" smtClean="0">
                <a:solidFill>
                  <a:srgbClr val="0D0D0D"/>
                </a:solidFill>
              </a:rPr>
              <a:t>GCM</a:t>
            </a:r>
            <a:r>
              <a:rPr lang="en-US" sz="2000" dirty="0" smtClean="0">
                <a:solidFill>
                  <a:srgbClr val="0D0D0D"/>
                </a:solidFill>
                <a:latin typeface="+mj-lt"/>
              </a:rPr>
              <a:t>)</a:t>
            </a:r>
            <a:endParaRPr lang="en-US" sz="2000" dirty="0">
              <a:solidFill>
                <a:srgbClr val="0D0D0D"/>
              </a:solidFill>
              <a:latin typeface="+mj-lt"/>
            </a:endParaRPr>
          </a:p>
        </p:txBody>
      </p:sp>
      <p:sp>
        <p:nvSpPr>
          <p:cNvPr id="9" name="AutoShape 13"/>
          <p:cNvSpPr>
            <a:spLocks noChangeArrowheads="1"/>
          </p:cNvSpPr>
          <p:nvPr/>
        </p:nvSpPr>
        <p:spPr bwMode="auto">
          <a:xfrm>
            <a:off x="693636" y="4584745"/>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rgbClr val="0D0D0D"/>
                </a:solidFill>
              </a:rPr>
              <a:t>Future </a:t>
            </a:r>
          </a:p>
          <a:p>
            <a:pPr algn="ctr"/>
            <a:r>
              <a:rPr lang="en-US" sz="2200" dirty="0" err="1" smtClean="0">
                <a:solidFill>
                  <a:srgbClr val="0D0D0D"/>
                </a:solidFill>
              </a:rPr>
              <a:t>streamflow</a:t>
            </a:r>
            <a:endParaRPr lang="en-US" sz="2200" dirty="0">
              <a:solidFill>
                <a:srgbClr val="0D0D0D"/>
              </a:solidFill>
            </a:endParaRPr>
          </a:p>
        </p:txBody>
      </p:sp>
      <p:sp>
        <p:nvSpPr>
          <p:cNvPr id="11" name="Line 10"/>
          <p:cNvSpPr>
            <a:spLocks noChangeShapeType="1"/>
          </p:cNvSpPr>
          <p:nvPr/>
        </p:nvSpPr>
        <p:spPr bwMode="auto">
          <a:xfrm>
            <a:off x="1908724" y="2568740"/>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1" name="AutoShape 13"/>
          <p:cNvSpPr>
            <a:spLocks noChangeArrowheads="1"/>
          </p:cNvSpPr>
          <p:nvPr/>
        </p:nvSpPr>
        <p:spPr bwMode="auto">
          <a:xfrm>
            <a:off x="693636" y="3156370"/>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Hydrology </a:t>
            </a:r>
          </a:p>
          <a:p>
            <a:pPr algn="ctr"/>
            <a:r>
              <a:rPr lang="en-US" sz="2200" dirty="0" smtClean="0">
                <a:solidFill>
                  <a:srgbClr val="0D0D0D"/>
                </a:solidFill>
              </a:rPr>
              <a:t>Models</a:t>
            </a:r>
            <a:endParaRPr lang="en-US" sz="2200" dirty="0">
              <a:solidFill>
                <a:srgbClr val="0D0D0D"/>
              </a:solidFill>
            </a:endParaRPr>
          </a:p>
        </p:txBody>
      </p:sp>
      <p:sp>
        <p:nvSpPr>
          <p:cNvPr id="22" name="Line 10"/>
          <p:cNvSpPr>
            <a:spLocks noChangeShapeType="1"/>
          </p:cNvSpPr>
          <p:nvPr/>
        </p:nvSpPr>
        <p:spPr bwMode="auto">
          <a:xfrm>
            <a:off x="1908724" y="4061294"/>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3" name="Text Box 20"/>
          <p:cNvSpPr txBox="1">
            <a:spLocks noChangeArrowheads="1"/>
          </p:cNvSpPr>
          <p:nvPr/>
        </p:nvSpPr>
        <p:spPr bwMode="auto">
          <a:xfrm>
            <a:off x="-214917" y="2449228"/>
            <a:ext cx="1966597" cy="630942"/>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2000" i="1" dirty="0" smtClean="0">
                <a:solidFill>
                  <a:srgbClr val="0D0D0D"/>
                </a:solidFill>
                <a:latin typeface="+mj-lt"/>
              </a:rPr>
              <a:t>bias correcting,</a:t>
            </a:r>
            <a:endParaRPr lang="en-US" sz="2000" i="1" dirty="0">
              <a:solidFill>
                <a:srgbClr val="0D0D0D"/>
              </a:solidFill>
              <a:latin typeface="+mj-lt"/>
            </a:endParaRPr>
          </a:p>
          <a:p>
            <a:pPr algn="r">
              <a:lnSpc>
                <a:spcPct val="10000"/>
              </a:lnSpc>
              <a:spcBef>
                <a:spcPct val="50000"/>
              </a:spcBef>
            </a:pPr>
            <a:r>
              <a:rPr lang="en-US" sz="2000" i="1" dirty="0" smtClean="0">
                <a:solidFill>
                  <a:srgbClr val="0D0D0D"/>
                </a:solidFill>
                <a:latin typeface="+mj-lt"/>
              </a:rPr>
              <a:t> downscaling</a:t>
            </a:r>
            <a:endParaRPr lang="en-US" sz="2000" i="1" dirty="0">
              <a:solidFill>
                <a:srgbClr val="0D0D0D"/>
              </a:solidFill>
              <a:latin typeface="+mj-lt"/>
            </a:endParaRPr>
          </a:p>
        </p:txBody>
      </p:sp>
      <p:sp>
        <p:nvSpPr>
          <p:cNvPr id="42" name="Rectangle 7"/>
          <p:cNvSpPr txBox="1">
            <a:spLocks noChangeArrowheads="1"/>
          </p:cNvSpPr>
          <p:nvPr/>
        </p:nvSpPr>
        <p:spPr>
          <a:xfrm>
            <a:off x="0" y="50800"/>
            <a:ext cx="91440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noProof="0" dirty="0" smtClean="0">
                <a:latin typeface="Arial"/>
                <a:ea typeface="+mj-ea"/>
                <a:cs typeface="Arial"/>
              </a:rPr>
              <a:t> Method for </a:t>
            </a:r>
            <a:r>
              <a:rPr lang="en-US" sz="3200" b="1" dirty="0" smtClean="0">
                <a:latin typeface="Arial"/>
                <a:ea typeface="+mj-ea"/>
                <a:cs typeface="Arial"/>
              </a:rPr>
              <a:t>making </a:t>
            </a:r>
            <a:r>
              <a:rPr lang="en-US" sz="3200" b="1" noProof="0" dirty="0" smtClean="0">
                <a:latin typeface="Arial"/>
                <a:ea typeface="+mj-ea"/>
                <a:cs typeface="Arial"/>
              </a:rPr>
              <a:t>global information relevant to local scales</a:t>
            </a:r>
            <a:endParaRPr kumimoji="0" lang="en-US" sz="4400" b="0" i="0" u="none" strike="noStrike" kern="1200" cap="none" spc="0" normalizeH="0" baseline="0" noProof="0" dirty="0">
              <a:ln>
                <a:noFill/>
              </a:ln>
              <a:solidFill>
                <a:schemeClr val="tx1"/>
              </a:solidFill>
              <a:effectLst/>
              <a:uLnTx/>
              <a:uFillTx/>
              <a:latin typeface="Arial"/>
              <a:ea typeface="+mj-ea"/>
              <a:cs typeface="Arial"/>
            </a:endParaRPr>
          </a:p>
        </p:txBody>
      </p:sp>
      <p:pic>
        <p:nvPicPr>
          <p:cNvPr id="15" name="Picture 14" descr="Screen shot 2014-02-09 at 1.49.39 PM.png"/>
          <p:cNvPicPr>
            <a:picLocks noChangeAspect="1"/>
          </p:cNvPicPr>
          <p:nvPr/>
        </p:nvPicPr>
        <p:blipFill>
          <a:blip r:embed="rId3"/>
          <a:stretch>
            <a:fillRect/>
          </a:stretch>
        </p:blipFill>
        <p:spPr>
          <a:xfrm>
            <a:off x="3472527" y="1679496"/>
            <a:ext cx="5671473" cy="4042894"/>
          </a:xfrm>
          <a:prstGeom prst="rect">
            <a:avLst/>
          </a:prstGeom>
        </p:spPr>
      </p:pic>
    </p:spTree>
    <p:extLst>
      <p:ext uri="{BB962C8B-B14F-4D97-AF65-F5344CB8AC3E}">
        <p14:creationId xmlns:p14="http://schemas.microsoft.com/office/powerpoint/2010/main" val="107226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3"/>
          <p:cNvPicPr>
            <a:picLocks noChangeAspect="1" noChangeArrowheads="1"/>
          </p:cNvPicPr>
          <p:nvPr/>
        </p:nvPicPr>
        <p:blipFill>
          <a:blip r:embed="rId3"/>
          <a:srcRect b="30591"/>
          <a:stretch>
            <a:fillRect/>
          </a:stretch>
        </p:blipFill>
        <p:spPr bwMode="auto">
          <a:xfrm>
            <a:off x="-228600" y="977900"/>
            <a:ext cx="5091113" cy="4572000"/>
          </a:xfrm>
          <a:prstGeom prst="rect">
            <a:avLst/>
          </a:prstGeom>
          <a:blipFill dpi="0" rotWithShape="0">
            <a:blip/>
            <a:srcRect b="30591"/>
            <a:stretch>
              <a:fillRect/>
            </a:stretch>
          </a:blipFill>
          <a:ln w="9525">
            <a:noFill/>
            <a:miter lim="800000"/>
            <a:headEnd/>
            <a:tailEnd/>
          </a:ln>
        </p:spPr>
      </p:pic>
      <p:sp>
        <p:nvSpPr>
          <p:cNvPr id="45059" name="Rectangle 2"/>
          <p:cNvSpPr>
            <a:spLocks noGrp="1" noChangeArrowheads="1"/>
          </p:cNvSpPr>
          <p:nvPr>
            <p:ph type="ctrTitle"/>
          </p:nvPr>
        </p:nvSpPr>
        <p:spPr>
          <a:xfrm>
            <a:off x="0" y="-381000"/>
            <a:ext cx="9144000" cy="1981200"/>
          </a:xfrm>
        </p:spPr>
        <p:txBody>
          <a:bodyPr>
            <a:normAutofit/>
          </a:bodyPr>
          <a:lstStyle/>
          <a:p>
            <a:pPr eaLnBrk="1" hangingPunct="1"/>
            <a:r>
              <a:rPr lang="en-US" sz="4000" b="1" dirty="0">
                <a:latin typeface="Arial"/>
                <a:cs typeface="Arial"/>
              </a:rPr>
              <a:t>Case study 1: Yakima River </a:t>
            </a:r>
            <a:r>
              <a:rPr lang="en-US" sz="4000" b="1" dirty="0" smtClean="0">
                <a:latin typeface="Arial"/>
                <a:cs typeface="Arial"/>
              </a:rPr>
              <a:t>Basin</a:t>
            </a:r>
            <a:endParaRPr lang="en-US" sz="4000" b="1" dirty="0">
              <a:latin typeface="Arial"/>
              <a:cs typeface="Arial"/>
            </a:endParaRPr>
          </a:p>
        </p:txBody>
      </p:sp>
      <p:sp>
        <p:nvSpPr>
          <p:cNvPr id="45060" name="Rectangle 3"/>
          <p:cNvSpPr>
            <a:spLocks noChangeArrowheads="1"/>
          </p:cNvSpPr>
          <p:nvPr/>
        </p:nvSpPr>
        <p:spPr bwMode="auto">
          <a:xfrm>
            <a:off x="4495800" y="1381125"/>
            <a:ext cx="4648200" cy="3308598"/>
          </a:xfrm>
          <a:prstGeom prst="rect">
            <a:avLst/>
          </a:prstGeom>
          <a:noFill/>
          <a:ln w="9525">
            <a:noFill/>
            <a:miter lim="800000"/>
            <a:headEnd/>
            <a:tailEnd/>
          </a:ln>
        </p:spPr>
        <p:txBody>
          <a:bodyPr>
            <a:prstTxWarp prst="textNoShape">
              <a:avLst/>
            </a:prstTxWarp>
            <a:spAutoFit/>
          </a:bodyPr>
          <a:lstStyle/>
          <a:p>
            <a:pPr marL="236538" indent="-236538">
              <a:buFontTx/>
              <a:buChar char="•"/>
              <a:tabLst>
                <a:tab pos="461963" algn="l"/>
              </a:tabLst>
            </a:pPr>
            <a:endParaRPr lang="en-US" sz="1900" b="1">
              <a:latin typeface="Arial" charset="0"/>
            </a:endParaRPr>
          </a:p>
          <a:p>
            <a:pPr marL="236538" indent="-236538">
              <a:buFontTx/>
              <a:buChar char="•"/>
              <a:tabLst>
                <a:tab pos="461963" algn="l"/>
              </a:tabLst>
            </a:pPr>
            <a:r>
              <a:rPr lang="en-US" sz="1900" b="1">
                <a:latin typeface="Arial" charset="0"/>
              </a:rPr>
              <a:t>Irrigated crops largest agriculture 	value in the state</a:t>
            </a:r>
          </a:p>
          <a:p>
            <a:pPr marL="236538" indent="-236538">
              <a:buFontTx/>
              <a:buChar char="•"/>
              <a:tabLst>
                <a:tab pos="461963" algn="l"/>
              </a:tabLst>
            </a:pPr>
            <a:r>
              <a:rPr lang="en-US" sz="1900" b="1">
                <a:latin typeface="Arial" charset="0"/>
              </a:rPr>
              <a:t>Precipitation (fall-winter), growing 	season (spring-summer)</a:t>
            </a:r>
          </a:p>
          <a:p>
            <a:pPr marL="236538" indent="-236538">
              <a:buFontTx/>
              <a:buChar char="•"/>
              <a:tabLst>
                <a:tab pos="461963" algn="l"/>
              </a:tabLst>
            </a:pPr>
            <a:r>
              <a:rPr lang="en-US" sz="1900" b="1">
                <a:latin typeface="Arial" charset="0"/>
              </a:rPr>
              <a:t>Five USBR reservoirs with storage 	capacity of ~1 million acre-ft, 	~30% unregulated annual runoff </a:t>
            </a:r>
          </a:p>
          <a:p>
            <a:pPr marL="236538" indent="-236538">
              <a:buFontTx/>
              <a:buChar char="•"/>
              <a:tabLst>
                <a:tab pos="461963" algn="l"/>
              </a:tabLst>
            </a:pPr>
            <a:r>
              <a:rPr lang="en-US" sz="1900" b="1">
                <a:latin typeface="Arial" charset="0"/>
              </a:rPr>
              <a:t>Snowpack sixth reservoir</a:t>
            </a:r>
          </a:p>
          <a:p>
            <a:pPr marL="236538" indent="-236538">
              <a:buFontTx/>
              <a:buChar char="•"/>
              <a:tabLst>
                <a:tab pos="461963" algn="l"/>
              </a:tabLst>
            </a:pPr>
            <a:r>
              <a:rPr lang="en-US" sz="1900" b="1">
                <a:latin typeface="Arial" charset="0"/>
              </a:rPr>
              <a:t>Water-short years impact water 	entitlements</a:t>
            </a:r>
          </a:p>
        </p:txBody>
      </p:sp>
      <p:sp>
        <p:nvSpPr>
          <p:cNvPr id="45061" name="Rectangle 4"/>
          <p:cNvSpPr>
            <a:spLocks noChangeArrowheads="1"/>
          </p:cNvSpPr>
          <p:nvPr/>
        </p:nvSpPr>
        <p:spPr bwMode="auto">
          <a:xfrm>
            <a:off x="6156325" y="-568325"/>
            <a:ext cx="184150" cy="396875"/>
          </a:xfrm>
          <a:prstGeom prst="rect">
            <a:avLst/>
          </a:prstGeom>
          <a:noFill/>
          <a:ln w="9525">
            <a:noFill/>
            <a:miter lim="800000"/>
            <a:headEnd/>
            <a:tailEnd/>
          </a:ln>
        </p:spPr>
        <p:txBody>
          <a:bodyPr wrap="none">
            <a:prstTxWarp prst="textNoShape">
              <a:avLst/>
            </a:prstTxWarp>
            <a:spAutoFit/>
          </a:bodyPr>
          <a:lstStyle/>
          <a:p>
            <a:pPr algn="ctr"/>
            <a:endParaRPr lang="en-US" sz="2000">
              <a:latin typeface="Helvetica" charset="0"/>
            </a:endParaRPr>
          </a:p>
        </p:txBody>
      </p:sp>
    </p:spTree>
    <p:extLst>
      <p:ext uri="{BB962C8B-B14F-4D97-AF65-F5344CB8AC3E}">
        <p14:creationId xmlns:p14="http://schemas.microsoft.com/office/powerpoint/2010/main" val="57319652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691484" y="733107"/>
            <a:ext cx="5520268" cy="2349954"/>
            <a:chOff x="3691484" y="733107"/>
            <a:chExt cx="5520268" cy="2349954"/>
          </a:xfrm>
        </p:grpSpPr>
        <p:pic>
          <p:nvPicPr>
            <p:cNvPr id="3" name="Picture 2" descr="yakima.pdf"/>
            <p:cNvPicPr>
              <a:picLocks noChangeAspect="1"/>
            </p:cNvPicPr>
            <p:nvPr/>
          </p:nvPicPr>
          <p:blipFill>
            <a:blip r:embed="rId3"/>
            <a:srcRect t="1652" r="58917" b="82810"/>
            <a:stretch>
              <a:fillRect/>
            </a:stretch>
          </p:blipFill>
          <p:spPr>
            <a:xfrm>
              <a:off x="3691484" y="733107"/>
              <a:ext cx="4050174" cy="2349954"/>
            </a:xfrm>
            <a:prstGeom prst="rect">
              <a:avLst/>
            </a:prstGeom>
          </p:spPr>
        </p:pic>
        <p:grpSp>
          <p:nvGrpSpPr>
            <p:cNvPr id="2" name="Group 3"/>
            <p:cNvGrpSpPr/>
            <p:nvPr/>
          </p:nvGrpSpPr>
          <p:grpSpPr>
            <a:xfrm>
              <a:off x="7869771" y="745449"/>
              <a:ext cx="1341981" cy="1169551"/>
              <a:chOff x="6986815" y="4399385"/>
              <a:chExt cx="1341981" cy="1169551"/>
            </a:xfrm>
          </p:grpSpPr>
          <p:sp>
            <p:nvSpPr>
              <p:cNvPr id="5" name="TextBox 4"/>
              <p:cNvSpPr txBox="1"/>
              <p:nvPr/>
            </p:nvSpPr>
            <p:spPr>
              <a:xfrm>
                <a:off x="7257757" y="4399385"/>
                <a:ext cx="1071039" cy="1169551"/>
              </a:xfrm>
              <a:prstGeom prst="rect">
                <a:avLst/>
              </a:prstGeom>
              <a:noFill/>
            </p:spPr>
            <p:txBody>
              <a:bodyPr wrap="none" rtlCol="0">
                <a:spAutoFit/>
              </a:bodyPr>
              <a:lstStyle/>
              <a:p>
                <a:r>
                  <a:rPr lang="en-US" sz="1400" dirty="0" smtClean="0">
                    <a:latin typeface="+mj-lt"/>
                  </a:rPr>
                  <a:t>Historical</a:t>
                </a:r>
              </a:p>
              <a:p>
                <a:r>
                  <a:rPr lang="en-US" sz="1400" dirty="0" smtClean="0">
                    <a:latin typeface="+mj-lt"/>
                  </a:rPr>
                  <a:t>2020s</a:t>
                </a:r>
              </a:p>
              <a:p>
                <a:r>
                  <a:rPr lang="en-US" sz="1400" dirty="0" smtClean="0">
                    <a:latin typeface="+mj-lt"/>
                  </a:rPr>
                  <a:t>2020s range</a:t>
                </a:r>
              </a:p>
              <a:p>
                <a:r>
                  <a:rPr lang="en-US" sz="1400" dirty="0" smtClean="0">
                    <a:latin typeface="+mj-lt"/>
                  </a:rPr>
                  <a:t>2040s</a:t>
                </a:r>
              </a:p>
              <a:p>
                <a:r>
                  <a:rPr lang="en-US" sz="1400" dirty="0" smtClean="0">
                    <a:latin typeface="+mj-lt"/>
                  </a:rPr>
                  <a:t>2080s</a:t>
                </a:r>
                <a:endParaRPr lang="en-US" sz="1400" dirty="0">
                  <a:latin typeface="+mj-lt"/>
                </a:endParaRPr>
              </a:p>
            </p:txBody>
          </p:sp>
          <p:cxnSp>
            <p:nvCxnSpPr>
              <p:cNvPr id="6" name="Straight Connector 5"/>
              <p:cNvCxnSpPr/>
              <p:nvPr/>
            </p:nvCxnSpPr>
            <p:spPr>
              <a:xfrm>
                <a:off x="6986815" y="4560888"/>
                <a:ext cx="239603" cy="1588"/>
              </a:xfrm>
              <a:prstGeom prst="line">
                <a:avLst/>
              </a:prstGeom>
              <a:ln>
                <a:solidFill>
                  <a:srgbClr val="DA2138"/>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986815" y="4784726"/>
                <a:ext cx="239603"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986815" y="5192712"/>
                <a:ext cx="239603" cy="1588"/>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986815" y="5411707"/>
                <a:ext cx="239603" cy="1588"/>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986815" y="4927600"/>
                <a:ext cx="239603" cy="143593"/>
              </a:xfrm>
              <a:prstGeom prst="rect">
                <a:avLst/>
              </a:prstGeom>
              <a:solidFill>
                <a:srgbClr val="C8C8C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8" name="Rectangle 3"/>
          <p:cNvSpPr txBox="1">
            <a:spLocks noChangeArrowheads="1"/>
          </p:cNvSpPr>
          <p:nvPr/>
        </p:nvSpPr>
        <p:spPr>
          <a:xfrm>
            <a:off x="0" y="-31433"/>
            <a:ext cx="9144000" cy="713741"/>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effectLst/>
                <a:uLnTx/>
                <a:uFillTx/>
                <a:latin typeface="Arial"/>
                <a:ea typeface="+mj-ea"/>
                <a:cs typeface="Arial"/>
              </a:rPr>
              <a:t>Key Findings in Yakima Basin </a:t>
            </a:r>
            <a:endParaRPr kumimoji="0" lang="en-US" sz="4000" b="1" i="0" u="none" strike="noStrike" kern="1200" cap="none" spc="0" normalizeH="0" baseline="0" noProof="0" dirty="0">
              <a:ln>
                <a:noFill/>
              </a:ln>
              <a:effectLst/>
              <a:uLnTx/>
              <a:uFillTx/>
              <a:latin typeface="Arial"/>
              <a:ea typeface="+mj-ea"/>
              <a:cs typeface="Arial"/>
            </a:endParaRPr>
          </a:p>
        </p:txBody>
      </p:sp>
      <p:grpSp>
        <p:nvGrpSpPr>
          <p:cNvPr id="30" name="Group 29"/>
          <p:cNvGrpSpPr/>
          <p:nvPr/>
        </p:nvGrpSpPr>
        <p:grpSpPr>
          <a:xfrm>
            <a:off x="115429" y="3218295"/>
            <a:ext cx="8976059" cy="911685"/>
            <a:chOff x="115429" y="3218295"/>
            <a:chExt cx="8976059" cy="911685"/>
          </a:xfrm>
        </p:grpSpPr>
        <p:sp>
          <p:nvSpPr>
            <p:cNvPr id="23" name="Rectangle 22"/>
            <p:cNvSpPr/>
            <p:nvPr/>
          </p:nvSpPr>
          <p:spPr>
            <a:xfrm>
              <a:off x="149295" y="3218295"/>
              <a:ext cx="8942193" cy="707886"/>
            </a:xfrm>
            <a:prstGeom prst="rect">
              <a:avLst/>
            </a:prstGeom>
          </p:spPr>
          <p:txBody>
            <a:bodyPr wrap="square">
              <a:spAutoFit/>
            </a:bodyPr>
            <a:lstStyle/>
            <a:p>
              <a:pPr marL="457200" indent="-457200"/>
              <a:r>
                <a:rPr lang="en-US" sz="2000" b="1" dirty="0" smtClean="0">
                  <a:latin typeface="Arial"/>
                  <a:cs typeface="Arial"/>
                </a:rPr>
                <a:t>Primary impacts of climate change will be a shift on average in the timing of peak river flow from late spring to winter</a:t>
              </a:r>
              <a:endParaRPr lang="en-US" sz="2000" dirty="0" smtClean="0">
                <a:latin typeface="Arial"/>
                <a:cs typeface="Arial"/>
              </a:endParaRPr>
            </a:p>
          </p:txBody>
        </p:sp>
        <p:cxnSp>
          <p:nvCxnSpPr>
            <p:cNvPr id="25" name="Straight Connector 24"/>
            <p:cNvCxnSpPr/>
            <p:nvPr/>
          </p:nvCxnSpPr>
          <p:spPr>
            <a:xfrm>
              <a:off x="115429" y="4128392"/>
              <a:ext cx="8736456" cy="15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48"/>
          <p:cNvGrpSpPr/>
          <p:nvPr/>
        </p:nvGrpSpPr>
        <p:grpSpPr>
          <a:xfrm>
            <a:off x="0" y="772742"/>
            <a:ext cx="5189669" cy="2445553"/>
            <a:chOff x="0" y="772742"/>
            <a:chExt cx="5189669" cy="2174625"/>
          </a:xfrm>
        </p:grpSpPr>
        <p:graphicFrame>
          <p:nvGraphicFramePr>
            <p:cNvPr id="22" name="Chart 21"/>
            <p:cNvGraphicFramePr/>
            <p:nvPr/>
          </p:nvGraphicFramePr>
          <p:xfrm>
            <a:off x="0" y="772742"/>
            <a:ext cx="5189669" cy="2174625"/>
          </p:xfrm>
          <a:graphic>
            <a:graphicData uri="http://schemas.openxmlformats.org/drawingml/2006/chart">
              <c:chart xmlns:c="http://schemas.openxmlformats.org/drawingml/2006/chart" xmlns:r="http://schemas.openxmlformats.org/officeDocument/2006/relationships" r:id="rId4"/>
            </a:graphicData>
          </a:graphic>
        </p:graphicFrame>
        <p:grpSp>
          <p:nvGrpSpPr>
            <p:cNvPr id="11" name="Group 43"/>
            <p:cNvGrpSpPr/>
            <p:nvPr/>
          </p:nvGrpSpPr>
          <p:grpSpPr>
            <a:xfrm>
              <a:off x="1473000" y="1149740"/>
              <a:ext cx="127224" cy="781411"/>
              <a:chOff x="1473000" y="1132302"/>
              <a:chExt cx="127224" cy="798850"/>
            </a:xfrm>
          </p:grpSpPr>
          <p:cxnSp>
            <p:nvCxnSpPr>
              <p:cNvPr id="31" name="Straight Connector 30"/>
              <p:cNvCxnSpPr/>
              <p:nvPr/>
            </p:nvCxnSpPr>
            <p:spPr>
              <a:xfrm rot="16200000" flipH="1">
                <a:off x="1134246" y="1531726"/>
                <a:ext cx="798850" cy="2"/>
              </a:xfrm>
              <a:prstGeom prst="line">
                <a:avLst/>
              </a:prstGeom>
              <a:ln w="1905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10800000" flipV="1">
                <a:off x="1473024" y="1140312"/>
                <a:ext cx="127200" cy="1514"/>
              </a:xfrm>
              <a:prstGeom prst="line">
                <a:avLst/>
              </a:prstGeom>
              <a:ln w="1905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0800000" flipV="1">
                <a:off x="1473000" y="1929562"/>
                <a:ext cx="127200" cy="1589"/>
              </a:xfrm>
              <a:prstGeom prst="line">
                <a:avLst/>
              </a:prstGeom>
              <a:ln w="1905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44"/>
            <p:cNvGrpSpPr/>
            <p:nvPr/>
          </p:nvGrpSpPr>
          <p:grpSpPr>
            <a:xfrm>
              <a:off x="1292001" y="1313026"/>
              <a:ext cx="127224" cy="664298"/>
              <a:chOff x="1473000" y="1130787"/>
              <a:chExt cx="127224" cy="800365"/>
            </a:xfrm>
          </p:grpSpPr>
          <p:cxnSp>
            <p:nvCxnSpPr>
              <p:cNvPr id="46" name="Straight Connector 45"/>
              <p:cNvCxnSpPr/>
              <p:nvPr/>
            </p:nvCxnSpPr>
            <p:spPr>
              <a:xfrm rot="16200000" flipH="1">
                <a:off x="1134246" y="1531726"/>
                <a:ext cx="798850" cy="2"/>
              </a:xfrm>
              <a:prstGeom prst="line">
                <a:avLst/>
              </a:prstGeom>
              <a:ln w="1905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10800000" flipV="1">
                <a:off x="1473024" y="1130787"/>
                <a:ext cx="127200" cy="1514"/>
              </a:xfrm>
              <a:prstGeom prst="line">
                <a:avLst/>
              </a:prstGeom>
              <a:ln w="1905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10800000" flipV="1">
                <a:off x="1473000" y="1929562"/>
                <a:ext cx="127200" cy="1589"/>
              </a:xfrm>
              <a:prstGeom prst="line">
                <a:avLst/>
              </a:prstGeom>
              <a:ln w="1905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 name="Group 40"/>
          <p:cNvGrpSpPr/>
          <p:nvPr/>
        </p:nvGrpSpPr>
        <p:grpSpPr>
          <a:xfrm>
            <a:off x="6679292" y="1107075"/>
            <a:ext cx="1049666" cy="307777"/>
            <a:chOff x="6679292" y="1107075"/>
            <a:chExt cx="1049666" cy="307777"/>
          </a:xfrm>
        </p:grpSpPr>
        <p:cxnSp>
          <p:nvCxnSpPr>
            <p:cNvPr id="34" name="Straight Arrow Connector 33"/>
            <p:cNvCxnSpPr>
              <a:stCxn id="40" idx="1"/>
            </p:cNvCxnSpPr>
            <p:nvPr/>
          </p:nvCxnSpPr>
          <p:spPr>
            <a:xfrm rot="10800000" flipV="1">
              <a:off x="6679292" y="1260964"/>
              <a:ext cx="185253" cy="255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64544" y="1107075"/>
              <a:ext cx="864414" cy="307777"/>
            </a:xfrm>
            <a:prstGeom prst="rect">
              <a:avLst/>
            </a:prstGeom>
            <a:noFill/>
          </p:spPr>
          <p:txBody>
            <a:bodyPr wrap="none" rtlCol="0">
              <a:spAutoFit/>
            </a:bodyPr>
            <a:lstStyle/>
            <a:p>
              <a:r>
                <a:rPr lang="en-US" sz="1400" dirty="0" smtClean="0"/>
                <a:t>Historical</a:t>
              </a:r>
              <a:endParaRPr lang="en-US" sz="1400" dirty="0"/>
            </a:p>
          </p:txBody>
        </p:sp>
      </p:grpSp>
      <p:grpSp>
        <p:nvGrpSpPr>
          <p:cNvPr id="14" name="Group 50"/>
          <p:cNvGrpSpPr/>
          <p:nvPr/>
        </p:nvGrpSpPr>
        <p:grpSpPr>
          <a:xfrm>
            <a:off x="4495800" y="1184948"/>
            <a:ext cx="933650" cy="330041"/>
            <a:chOff x="4495800" y="1184948"/>
            <a:chExt cx="933650" cy="330041"/>
          </a:xfrm>
        </p:grpSpPr>
        <p:cxnSp>
          <p:nvCxnSpPr>
            <p:cNvPr id="36" name="Straight Arrow Connector 35"/>
            <p:cNvCxnSpPr/>
            <p:nvPr/>
          </p:nvCxnSpPr>
          <p:spPr>
            <a:xfrm>
              <a:off x="5063867" y="1414852"/>
              <a:ext cx="365583" cy="100137"/>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495800" y="1184948"/>
              <a:ext cx="618867" cy="307777"/>
            </a:xfrm>
            <a:prstGeom prst="rect">
              <a:avLst/>
            </a:prstGeom>
            <a:noFill/>
          </p:spPr>
          <p:txBody>
            <a:bodyPr wrap="none" rtlCol="0">
              <a:spAutoFit/>
            </a:bodyPr>
            <a:lstStyle/>
            <a:p>
              <a:r>
                <a:rPr lang="en-US" sz="1400" dirty="0" smtClean="0"/>
                <a:t>2080s</a:t>
              </a:r>
              <a:endParaRPr lang="en-US" sz="1400" dirty="0"/>
            </a:p>
          </p:txBody>
        </p:sp>
      </p:grpSp>
    </p:spTree>
    <p:extLst>
      <p:ext uri="{BB962C8B-B14F-4D97-AF65-F5344CB8AC3E}">
        <p14:creationId xmlns:p14="http://schemas.microsoft.com/office/powerpoint/2010/main" val="127990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akima.pdf"/>
          <p:cNvPicPr>
            <a:picLocks noChangeAspect="1"/>
          </p:cNvPicPr>
          <p:nvPr/>
        </p:nvPicPr>
        <p:blipFill>
          <a:blip r:embed="rId3"/>
          <a:srcRect t="1652" r="58917" b="82810"/>
          <a:stretch>
            <a:fillRect/>
          </a:stretch>
        </p:blipFill>
        <p:spPr>
          <a:xfrm>
            <a:off x="3691484" y="733107"/>
            <a:ext cx="4050174" cy="2349954"/>
          </a:xfrm>
          <a:prstGeom prst="rect">
            <a:avLst/>
          </a:prstGeom>
        </p:spPr>
      </p:pic>
      <p:grpSp>
        <p:nvGrpSpPr>
          <p:cNvPr id="2" name="Group 3"/>
          <p:cNvGrpSpPr/>
          <p:nvPr/>
        </p:nvGrpSpPr>
        <p:grpSpPr>
          <a:xfrm>
            <a:off x="7869771" y="745449"/>
            <a:ext cx="1341981" cy="1169551"/>
            <a:chOff x="6986815" y="4399385"/>
            <a:chExt cx="1341981" cy="1169551"/>
          </a:xfrm>
        </p:grpSpPr>
        <p:sp>
          <p:nvSpPr>
            <p:cNvPr id="5" name="TextBox 4"/>
            <p:cNvSpPr txBox="1"/>
            <p:nvPr/>
          </p:nvSpPr>
          <p:spPr>
            <a:xfrm>
              <a:off x="7257757" y="4399385"/>
              <a:ext cx="1071039" cy="1169551"/>
            </a:xfrm>
            <a:prstGeom prst="rect">
              <a:avLst/>
            </a:prstGeom>
            <a:noFill/>
          </p:spPr>
          <p:txBody>
            <a:bodyPr wrap="none" rtlCol="0">
              <a:spAutoFit/>
            </a:bodyPr>
            <a:lstStyle/>
            <a:p>
              <a:r>
                <a:rPr lang="en-US" sz="1400" dirty="0" smtClean="0">
                  <a:latin typeface="+mj-lt"/>
                </a:rPr>
                <a:t>Historical</a:t>
              </a:r>
            </a:p>
            <a:p>
              <a:r>
                <a:rPr lang="en-US" sz="1400" dirty="0" smtClean="0">
                  <a:latin typeface="+mj-lt"/>
                </a:rPr>
                <a:t>2020s</a:t>
              </a:r>
            </a:p>
            <a:p>
              <a:r>
                <a:rPr lang="en-US" sz="1400" dirty="0" smtClean="0">
                  <a:latin typeface="+mj-lt"/>
                </a:rPr>
                <a:t>2020s range</a:t>
              </a:r>
            </a:p>
            <a:p>
              <a:r>
                <a:rPr lang="en-US" sz="1400" dirty="0" smtClean="0">
                  <a:latin typeface="+mj-lt"/>
                </a:rPr>
                <a:t>2040s</a:t>
              </a:r>
            </a:p>
            <a:p>
              <a:r>
                <a:rPr lang="en-US" sz="1400" dirty="0" smtClean="0">
                  <a:latin typeface="+mj-lt"/>
                </a:rPr>
                <a:t>2080s</a:t>
              </a:r>
              <a:endParaRPr lang="en-US" sz="1400" dirty="0">
                <a:latin typeface="+mj-lt"/>
              </a:endParaRPr>
            </a:p>
          </p:txBody>
        </p:sp>
        <p:cxnSp>
          <p:nvCxnSpPr>
            <p:cNvPr id="6" name="Straight Connector 5"/>
            <p:cNvCxnSpPr/>
            <p:nvPr/>
          </p:nvCxnSpPr>
          <p:spPr>
            <a:xfrm>
              <a:off x="6986815" y="4560888"/>
              <a:ext cx="239603" cy="1588"/>
            </a:xfrm>
            <a:prstGeom prst="line">
              <a:avLst/>
            </a:prstGeom>
            <a:ln>
              <a:solidFill>
                <a:srgbClr val="DA2138"/>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986815" y="4784726"/>
              <a:ext cx="239603"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986815" y="5192712"/>
              <a:ext cx="239603" cy="1588"/>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986815" y="5411707"/>
              <a:ext cx="239603" cy="1588"/>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986815" y="4927600"/>
              <a:ext cx="239603" cy="143593"/>
            </a:xfrm>
            <a:prstGeom prst="rect">
              <a:avLst/>
            </a:prstGeom>
            <a:solidFill>
              <a:srgbClr val="C8C8C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3"/>
          <p:cNvSpPr txBox="1">
            <a:spLocks noChangeArrowheads="1"/>
          </p:cNvSpPr>
          <p:nvPr/>
        </p:nvSpPr>
        <p:spPr>
          <a:xfrm>
            <a:off x="0" y="-31433"/>
            <a:ext cx="9144000" cy="713741"/>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effectLst/>
                <a:uLnTx/>
                <a:uFillTx/>
                <a:latin typeface="Arial"/>
                <a:ea typeface="+mj-ea"/>
                <a:cs typeface="Arial"/>
              </a:rPr>
              <a:t>Key Findings in Yakima Basin </a:t>
            </a:r>
            <a:endParaRPr kumimoji="0" lang="en-US" sz="4000" b="1" i="0" u="none" strike="noStrike" kern="1200" cap="none" spc="0" normalizeH="0" baseline="0" noProof="0" dirty="0">
              <a:ln>
                <a:noFill/>
              </a:ln>
              <a:effectLst/>
              <a:uLnTx/>
              <a:uFillTx/>
              <a:latin typeface="Arial"/>
              <a:ea typeface="+mj-ea"/>
              <a:cs typeface="Arial"/>
            </a:endParaRPr>
          </a:p>
        </p:txBody>
      </p:sp>
      <p:grpSp>
        <p:nvGrpSpPr>
          <p:cNvPr id="4" name="Group 49"/>
          <p:cNvGrpSpPr/>
          <p:nvPr/>
        </p:nvGrpSpPr>
        <p:grpSpPr>
          <a:xfrm>
            <a:off x="115429" y="3755866"/>
            <a:ext cx="9352308" cy="2858059"/>
            <a:chOff x="115429" y="3755866"/>
            <a:chExt cx="9352308" cy="2858059"/>
          </a:xfrm>
        </p:grpSpPr>
        <p:grpSp>
          <p:nvGrpSpPr>
            <p:cNvPr id="11" name="Group 19"/>
            <p:cNvGrpSpPr/>
            <p:nvPr/>
          </p:nvGrpSpPr>
          <p:grpSpPr>
            <a:xfrm>
              <a:off x="4895737" y="3755866"/>
              <a:ext cx="4572000" cy="2858059"/>
              <a:chOff x="5457472" y="682308"/>
              <a:chExt cx="4572000" cy="3142938"/>
            </a:xfrm>
          </p:grpSpPr>
          <p:grpSp>
            <p:nvGrpSpPr>
              <p:cNvPr id="16" name="Group 10"/>
              <p:cNvGrpSpPr/>
              <p:nvPr/>
            </p:nvGrpSpPr>
            <p:grpSpPr>
              <a:xfrm>
                <a:off x="5457472" y="682308"/>
                <a:ext cx="4572000" cy="3142938"/>
                <a:chOff x="7986822" y="3489348"/>
                <a:chExt cx="4572000" cy="3142938"/>
              </a:xfrm>
            </p:grpSpPr>
            <p:graphicFrame>
              <p:nvGraphicFramePr>
                <p:cNvPr id="12" name="Chart 11"/>
                <p:cNvGraphicFramePr/>
                <p:nvPr/>
              </p:nvGraphicFramePr>
              <p:xfrm>
                <a:off x="7986822" y="3489348"/>
                <a:ext cx="4572000" cy="3142938"/>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p:cNvCxnSpPr/>
                <p:nvPr/>
              </p:nvCxnSpPr>
              <p:spPr>
                <a:xfrm rot="16200000" flipH="1">
                  <a:off x="9489112" y="5575777"/>
                  <a:ext cx="808562" cy="1"/>
                </a:xfrm>
                <a:prstGeom prst="line">
                  <a:avLst/>
                </a:prstGeom>
                <a:ln w="254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flipV="1">
                  <a:off x="9804492" y="5980060"/>
                  <a:ext cx="190408" cy="1"/>
                </a:xfrm>
                <a:prstGeom prst="line">
                  <a:avLst/>
                </a:prstGeom>
                <a:ln w="254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flipV="1">
                  <a:off x="9798189" y="5182183"/>
                  <a:ext cx="190408" cy="1"/>
                </a:xfrm>
                <a:prstGeom prst="line">
                  <a:avLst/>
                </a:prstGeom>
                <a:ln w="254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6381466" y="1295065"/>
                <a:ext cx="2613946" cy="643032"/>
              </a:xfrm>
              <a:prstGeom prst="rect">
                <a:avLst/>
              </a:prstGeom>
              <a:noFill/>
            </p:spPr>
            <p:txBody>
              <a:bodyPr wrap="square" lIns="91412" tIns="45706" rIns="91412" bIns="45706" rtlCol="0">
                <a:spAutoFit/>
              </a:bodyPr>
              <a:lstStyle/>
              <a:p>
                <a:pPr algn="ctr"/>
                <a:r>
                  <a:rPr lang="en-US" sz="1600" dirty="0" smtClean="0"/>
                  <a:t>Water </a:t>
                </a:r>
                <a:r>
                  <a:rPr lang="en-US" sz="1600" dirty="0" err="1" smtClean="0"/>
                  <a:t>prorationing</a:t>
                </a:r>
                <a:r>
                  <a:rPr lang="en-US" sz="1600" dirty="0" smtClean="0"/>
                  <a:t> levels which damage crops (A1B)</a:t>
                </a:r>
                <a:endParaRPr lang="en-US" sz="1600" dirty="0"/>
              </a:p>
            </p:txBody>
          </p:sp>
        </p:grpSp>
        <p:sp>
          <p:nvSpPr>
            <p:cNvPr id="19" name="Rectangle 4"/>
            <p:cNvSpPr>
              <a:spLocks noChangeArrowheads="1"/>
            </p:cNvSpPr>
            <p:nvPr/>
          </p:nvSpPr>
          <p:spPr bwMode="auto">
            <a:xfrm>
              <a:off x="115429" y="4162258"/>
              <a:ext cx="4795238" cy="2092881"/>
            </a:xfrm>
            <a:prstGeom prst="rect">
              <a:avLst/>
            </a:prstGeom>
            <a:noFill/>
            <a:ln w="9525">
              <a:noFill/>
              <a:miter lim="800000"/>
              <a:headEnd/>
              <a:tailEnd/>
            </a:ln>
          </p:spPr>
          <p:txBody>
            <a:bodyPr wrap="square">
              <a:prstTxWarp prst="textNoShape">
                <a:avLst/>
              </a:prstTxWarp>
              <a:spAutoFit/>
            </a:bodyPr>
            <a:lstStyle/>
            <a:p>
              <a:pPr marL="457200" indent="-457200" eaLnBrk="1" hangingPunct="1">
                <a:buFont typeface="Times" charset="0"/>
                <a:buNone/>
              </a:pPr>
              <a:r>
                <a:rPr lang="en-US" sz="2000" b="1" dirty="0" smtClean="0">
                  <a:latin typeface="Arial"/>
                  <a:cs typeface="Arial"/>
                </a:rPr>
                <a:t>	</a:t>
              </a:r>
            </a:p>
            <a:p>
              <a:pPr marL="457200" indent="-457200" eaLnBrk="1" hangingPunct="1">
                <a:buFont typeface="Times" charset="0"/>
                <a:buNone/>
              </a:pPr>
              <a:r>
                <a:rPr lang="en-US" sz="2000" b="1" dirty="0" smtClean="0">
                  <a:latin typeface="Arial"/>
                  <a:cs typeface="Arial"/>
                </a:rPr>
                <a:t>Because of shift in timing, future </a:t>
              </a:r>
              <a:r>
                <a:rPr lang="en-US" sz="2000" b="1" dirty="0">
                  <a:latin typeface="Arial"/>
                  <a:cs typeface="Arial"/>
                </a:rPr>
                <a:t>projections indicated reservoir system will be less able to supply water to all users, especially those with junior water </a:t>
              </a:r>
              <a:r>
                <a:rPr lang="en-US" sz="2000" b="1" dirty="0" smtClean="0">
                  <a:latin typeface="Arial"/>
                  <a:cs typeface="Arial"/>
                </a:rPr>
                <a:t>rights</a:t>
              </a:r>
            </a:p>
            <a:p>
              <a:pPr marL="457200" indent="-457200" eaLnBrk="1" hangingPunct="1">
                <a:buFont typeface="Times" charset="0"/>
                <a:buNone/>
              </a:pPr>
              <a:endParaRPr lang="en-US" sz="1000" b="1" dirty="0">
                <a:latin typeface="Arial"/>
                <a:cs typeface="Arial"/>
              </a:endParaRPr>
            </a:p>
          </p:txBody>
        </p:sp>
      </p:grpSp>
      <p:sp>
        <p:nvSpPr>
          <p:cNvPr id="23" name="Rectangle 22"/>
          <p:cNvSpPr/>
          <p:nvPr/>
        </p:nvSpPr>
        <p:spPr>
          <a:xfrm>
            <a:off x="149295" y="3218295"/>
            <a:ext cx="8942193" cy="707886"/>
          </a:xfrm>
          <a:prstGeom prst="rect">
            <a:avLst/>
          </a:prstGeom>
        </p:spPr>
        <p:txBody>
          <a:bodyPr wrap="square">
            <a:spAutoFit/>
          </a:bodyPr>
          <a:lstStyle/>
          <a:p>
            <a:pPr marL="457200" indent="-457200"/>
            <a:r>
              <a:rPr lang="en-US" sz="2000" b="1" dirty="0" smtClean="0">
                <a:latin typeface="Arial"/>
                <a:cs typeface="Arial"/>
              </a:rPr>
              <a:t>Primary impacts of climate change will be a shift on average in the timing of peak river flow from late spring to winter</a:t>
            </a:r>
            <a:endParaRPr lang="en-US" sz="2000" dirty="0" smtClean="0">
              <a:latin typeface="Arial"/>
              <a:cs typeface="Arial"/>
            </a:endParaRPr>
          </a:p>
        </p:txBody>
      </p:sp>
      <p:cxnSp>
        <p:nvCxnSpPr>
          <p:cNvPr id="25" name="Straight Connector 24"/>
          <p:cNvCxnSpPr/>
          <p:nvPr/>
        </p:nvCxnSpPr>
        <p:spPr>
          <a:xfrm>
            <a:off x="115429" y="4128392"/>
            <a:ext cx="8736456" cy="15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20" name="Group 48"/>
          <p:cNvGrpSpPr/>
          <p:nvPr/>
        </p:nvGrpSpPr>
        <p:grpSpPr>
          <a:xfrm>
            <a:off x="0" y="772742"/>
            <a:ext cx="5189669" cy="2445553"/>
            <a:chOff x="0" y="772742"/>
            <a:chExt cx="5189669" cy="2174625"/>
          </a:xfrm>
        </p:grpSpPr>
        <p:graphicFrame>
          <p:nvGraphicFramePr>
            <p:cNvPr id="22" name="Chart 21"/>
            <p:cNvGraphicFramePr/>
            <p:nvPr/>
          </p:nvGraphicFramePr>
          <p:xfrm>
            <a:off x="0" y="772742"/>
            <a:ext cx="5189669" cy="2174625"/>
          </p:xfrm>
          <a:graphic>
            <a:graphicData uri="http://schemas.openxmlformats.org/drawingml/2006/chart">
              <c:chart xmlns:c="http://schemas.openxmlformats.org/drawingml/2006/chart" xmlns:r="http://schemas.openxmlformats.org/officeDocument/2006/relationships" r:id="rId5"/>
            </a:graphicData>
          </a:graphic>
        </p:graphicFrame>
        <p:grpSp>
          <p:nvGrpSpPr>
            <p:cNvPr id="21" name="Group 43"/>
            <p:cNvGrpSpPr/>
            <p:nvPr/>
          </p:nvGrpSpPr>
          <p:grpSpPr>
            <a:xfrm>
              <a:off x="1473000" y="1149740"/>
              <a:ext cx="127224" cy="781411"/>
              <a:chOff x="1473000" y="1132302"/>
              <a:chExt cx="127224" cy="798850"/>
            </a:xfrm>
          </p:grpSpPr>
          <p:cxnSp>
            <p:nvCxnSpPr>
              <p:cNvPr id="31" name="Straight Connector 30"/>
              <p:cNvCxnSpPr/>
              <p:nvPr/>
            </p:nvCxnSpPr>
            <p:spPr>
              <a:xfrm rot="16200000" flipH="1">
                <a:off x="1134246" y="1531726"/>
                <a:ext cx="798850" cy="2"/>
              </a:xfrm>
              <a:prstGeom prst="line">
                <a:avLst/>
              </a:prstGeom>
              <a:ln w="1905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10800000" flipV="1">
                <a:off x="1473024" y="1140312"/>
                <a:ext cx="127200" cy="1514"/>
              </a:xfrm>
              <a:prstGeom prst="line">
                <a:avLst/>
              </a:prstGeom>
              <a:ln w="1905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0800000" flipV="1">
                <a:off x="1473000" y="1929562"/>
                <a:ext cx="127200" cy="1589"/>
              </a:xfrm>
              <a:prstGeom prst="line">
                <a:avLst/>
              </a:prstGeom>
              <a:ln w="1905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44"/>
            <p:cNvGrpSpPr/>
            <p:nvPr/>
          </p:nvGrpSpPr>
          <p:grpSpPr>
            <a:xfrm>
              <a:off x="1292001" y="1313026"/>
              <a:ext cx="127224" cy="664298"/>
              <a:chOff x="1473000" y="1130787"/>
              <a:chExt cx="127224" cy="800365"/>
            </a:xfrm>
          </p:grpSpPr>
          <p:cxnSp>
            <p:nvCxnSpPr>
              <p:cNvPr id="46" name="Straight Connector 45"/>
              <p:cNvCxnSpPr/>
              <p:nvPr/>
            </p:nvCxnSpPr>
            <p:spPr>
              <a:xfrm rot="16200000" flipH="1">
                <a:off x="1134246" y="1531726"/>
                <a:ext cx="798850" cy="2"/>
              </a:xfrm>
              <a:prstGeom prst="line">
                <a:avLst/>
              </a:prstGeom>
              <a:ln w="1905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10800000" flipV="1">
                <a:off x="1473024" y="1130787"/>
                <a:ext cx="127200" cy="1514"/>
              </a:xfrm>
              <a:prstGeom prst="line">
                <a:avLst/>
              </a:prstGeom>
              <a:ln w="1905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10800000" flipV="1">
                <a:off x="1473000" y="1929562"/>
                <a:ext cx="127200" cy="1589"/>
              </a:xfrm>
              <a:prstGeom prst="line">
                <a:avLst/>
              </a:prstGeom>
              <a:ln w="1905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6" name="Group 40"/>
          <p:cNvGrpSpPr/>
          <p:nvPr/>
        </p:nvGrpSpPr>
        <p:grpSpPr>
          <a:xfrm>
            <a:off x="6679292" y="1107075"/>
            <a:ext cx="1049666" cy="307777"/>
            <a:chOff x="6679292" y="1107075"/>
            <a:chExt cx="1049666" cy="307777"/>
          </a:xfrm>
        </p:grpSpPr>
        <p:cxnSp>
          <p:nvCxnSpPr>
            <p:cNvPr id="34" name="Straight Arrow Connector 33"/>
            <p:cNvCxnSpPr>
              <a:stCxn id="40" idx="1"/>
            </p:cNvCxnSpPr>
            <p:nvPr/>
          </p:nvCxnSpPr>
          <p:spPr>
            <a:xfrm rot="10800000" flipV="1">
              <a:off x="6679292" y="1260964"/>
              <a:ext cx="185253" cy="25584"/>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864544" y="1107075"/>
              <a:ext cx="864414" cy="307777"/>
            </a:xfrm>
            <a:prstGeom prst="rect">
              <a:avLst/>
            </a:prstGeom>
            <a:noFill/>
          </p:spPr>
          <p:txBody>
            <a:bodyPr wrap="none" rtlCol="0">
              <a:spAutoFit/>
            </a:bodyPr>
            <a:lstStyle/>
            <a:p>
              <a:r>
                <a:rPr lang="en-US" sz="1400" dirty="0" smtClean="0"/>
                <a:t>Historical</a:t>
              </a:r>
              <a:endParaRPr lang="en-US" sz="1400" dirty="0"/>
            </a:p>
          </p:txBody>
        </p:sp>
      </p:grpSp>
      <p:grpSp>
        <p:nvGrpSpPr>
          <p:cNvPr id="27" name="Group 50"/>
          <p:cNvGrpSpPr/>
          <p:nvPr/>
        </p:nvGrpSpPr>
        <p:grpSpPr>
          <a:xfrm>
            <a:off x="4495800" y="1184948"/>
            <a:ext cx="933650" cy="330041"/>
            <a:chOff x="4495800" y="1184948"/>
            <a:chExt cx="933650" cy="330041"/>
          </a:xfrm>
        </p:grpSpPr>
        <p:cxnSp>
          <p:nvCxnSpPr>
            <p:cNvPr id="36" name="Straight Arrow Connector 35"/>
            <p:cNvCxnSpPr/>
            <p:nvPr/>
          </p:nvCxnSpPr>
          <p:spPr>
            <a:xfrm>
              <a:off x="5063867" y="1414852"/>
              <a:ext cx="365583" cy="100137"/>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495800" y="1184948"/>
              <a:ext cx="618867" cy="307777"/>
            </a:xfrm>
            <a:prstGeom prst="rect">
              <a:avLst/>
            </a:prstGeom>
            <a:noFill/>
          </p:spPr>
          <p:txBody>
            <a:bodyPr wrap="none" rtlCol="0">
              <a:spAutoFit/>
            </a:bodyPr>
            <a:lstStyle/>
            <a:p>
              <a:r>
                <a:rPr lang="en-US" sz="1400" dirty="0" smtClean="0"/>
                <a:t>2080s</a:t>
              </a:r>
              <a:endParaRPr lang="en-US" sz="1400" dirty="0"/>
            </a:p>
          </p:txBody>
        </p:sp>
      </p:grpSp>
    </p:spTree>
    <p:extLst>
      <p:ext uri="{BB962C8B-B14F-4D97-AF65-F5344CB8AC3E}">
        <p14:creationId xmlns:p14="http://schemas.microsoft.com/office/powerpoint/2010/main" val="13827931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ChangeArrowheads="1"/>
          </p:cNvSpPr>
          <p:nvPr/>
        </p:nvSpPr>
        <p:spPr bwMode="auto">
          <a:xfrm>
            <a:off x="5638800" y="3429000"/>
            <a:ext cx="3505200" cy="396875"/>
          </a:xfrm>
          <a:prstGeom prst="rect">
            <a:avLst/>
          </a:prstGeom>
          <a:noFill/>
          <a:ln w="9525">
            <a:noFill/>
            <a:miter lim="800000"/>
            <a:headEnd/>
            <a:tailEnd/>
          </a:ln>
        </p:spPr>
        <p:txBody>
          <a:bodyPr>
            <a:prstTxWarp prst="textNoShape">
              <a:avLst/>
            </a:prstTxWarp>
            <a:spAutoFit/>
          </a:bodyPr>
          <a:lstStyle/>
          <a:p>
            <a:pPr eaLnBrk="1" hangingPunct="1">
              <a:buFont typeface="Arial" charset="0"/>
              <a:buChar char="•"/>
            </a:pPr>
            <a:endParaRPr lang="en-US" sz="2000">
              <a:solidFill>
                <a:schemeClr val="bg1"/>
              </a:solidFill>
              <a:latin typeface="Arial" charset="0"/>
            </a:endParaRPr>
          </a:p>
        </p:txBody>
      </p:sp>
      <p:pic>
        <p:nvPicPr>
          <p:cNvPr id="67587" name="Picture 4" descr="1303-HydroPS2.png                                              0005712Chummock                        BFD0A86B:"/>
          <p:cNvPicPr>
            <a:picLocks noChangeAspect="1" noChangeArrowheads="1"/>
          </p:cNvPicPr>
          <p:nvPr/>
        </p:nvPicPr>
        <p:blipFill>
          <a:blip r:embed="rId3"/>
          <a:srcRect l="10001" t="6075" r="7500" b="43184"/>
          <a:stretch>
            <a:fillRect/>
          </a:stretch>
        </p:blipFill>
        <p:spPr bwMode="auto">
          <a:xfrm>
            <a:off x="76200" y="1377950"/>
            <a:ext cx="6324600" cy="5033963"/>
          </a:xfrm>
          <a:prstGeom prst="rect">
            <a:avLst/>
          </a:prstGeom>
          <a:noFill/>
          <a:ln w="9525">
            <a:noFill/>
            <a:miter lim="800000"/>
            <a:headEnd/>
            <a:tailEnd/>
          </a:ln>
        </p:spPr>
      </p:pic>
      <p:sp>
        <p:nvSpPr>
          <p:cNvPr id="67588" name="Rectangle 10"/>
          <p:cNvSpPr>
            <a:spLocks noChangeArrowheads="1"/>
          </p:cNvSpPr>
          <p:nvPr/>
        </p:nvSpPr>
        <p:spPr bwMode="auto">
          <a:xfrm>
            <a:off x="5257800" y="1524000"/>
            <a:ext cx="4038600" cy="2923877"/>
          </a:xfrm>
          <a:prstGeom prst="rect">
            <a:avLst/>
          </a:prstGeom>
          <a:noFill/>
          <a:ln w="9525">
            <a:noFill/>
            <a:miter lim="800000"/>
            <a:headEnd/>
            <a:tailEnd/>
          </a:ln>
        </p:spPr>
        <p:txBody>
          <a:bodyPr>
            <a:prstTxWarp prst="textNoShape">
              <a:avLst/>
            </a:prstTxWarp>
            <a:spAutoFit/>
          </a:bodyPr>
          <a:lstStyle/>
          <a:p>
            <a:pPr marL="236538" indent="-236538">
              <a:buFontTx/>
              <a:buChar char="•"/>
              <a:tabLst>
                <a:tab pos="461963" algn="l"/>
              </a:tabLst>
            </a:pPr>
            <a:endParaRPr lang="en-US" sz="1900" b="1" dirty="0">
              <a:solidFill>
                <a:srgbClr val="000000"/>
              </a:solidFill>
              <a:latin typeface="Arial" charset="0"/>
            </a:endParaRPr>
          </a:p>
          <a:p>
            <a:pPr marL="236538" indent="-236538">
              <a:buFontTx/>
              <a:buChar char="•"/>
              <a:tabLst>
                <a:tab pos="461963" algn="l"/>
              </a:tabLst>
            </a:pPr>
            <a:r>
              <a:rPr lang="en-US" sz="1900" b="1" dirty="0">
                <a:solidFill>
                  <a:srgbClr val="000000"/>
                </a:solidFill>
                <a:latin typeface="Arial" charset="0"/>
              </a:rPr>
              <a:t>Precipitation in fall-winter,           	water demand in summer</a:t>
            </a:r>
          </a:p>
          <a:p>
            <a:pPr marL="236538" indent="-236538">
              <a:buFontTx/>
              <a:buChar char="•"/>
              <a:tabLst>
                <a:tab pos="461963" algn="l"/>
              </a:tabLst>
            </a:pPr>
            <a:r>
              <a:rPr lang="en-US" sz="1900" b="1" dirty="0">
                <a:solidFill>
                  <a:srgbClr val="000000"/>
                </a:solidFill>
                <a:latin typeface="Arial" charset="0"/>
              </a:rPr>
              <a:t>Water management systems:</a:t>
            </a:r>
          </a:p>
          <a:p>
            <a:pPr lvl="1">
              <a:tabLst>
                <a:tab pos="461963" algn="l"/>
              </a:tabLst>
            </a:pPr>
            <a:r>
              <a:rPr lang="en-US" sz="1900" b="1" dirty="0">
                <a:solidFill>
                  <a:srgbClr val="000000"/>
                </a:solidFill>
                <a:latin typeface="Arial" charset="0"/>
              </a:rPr>
              <a:t>	</a:t>
            </a:r>
            <a:r>
              <a:rPr lang="en-US" sz="1600" b="1" dirty="0">
                <a:solidFill>
                  <a:srgbClr val="000000"/>
                </a:solidFill>
                <a:latin typeface="Arial" charset="0"/>
              </a:rPr>
              <a:t>Seattle - municipal, fish</a:t>
            </a:r>
          </a:p>
          <a:p>
            <a:pPr lvl="1">
              <a:tabLst>
                <a:tab pos="461963" algn="l"/>
              </a:tabLst>
            </a:pPr>
            <a:r>
              <a:rPr lang="en-US" sz="1600" b="1" dirty="0">
                <a:solidFill>
                  <a:srgbClr val="000000"/>
                </a:solidFill>
                <a:latin typeface="Arial" charset="0"/>
              </a:rPr>
              <a:t>	Tacoma - municipal, flood control</a:t>
            </a:r>
          </a:p>
          <a:p>
            <a:pPr lvl="1">
              <a:tabLst>
                <a:tab pos="461963" algn="l"/>
              </a:tabLst>
            </a:pPr>
            <a:r>
              <a:rPr lang="en-US" sz="1600" b="1" dirty="0">
                <a:solidFill>
                  <a:srgbClr val="000000"/>
                </a:solidFill>
                <a:latin typeface="Arial" charset="0"/>
              </a:rPr>
              <a:t>	Everett - municipal, hydropower</a:t>
            </a:r>
            <a:endParaRPr lang="en-US" sz="1900" b="1" dirty="0">
              <a:solidFill>
                <a:srgbClr val="000000"/>
              </a:solidFill>
              <a:latin typeface="Arial" charset="0"/>
            </a:endParaRPr>
          </a:p>
          <a:p>
            <a:pPr marL="236538" indent="-236538">
              <a:buFontTx/>
              <a:buChar char="•"/>
              <a:tabLst>
                <a:tab pos="461963" algn="l"/>
              </a:tabLst>
            </a:pPr>
            <a:r>
              <a:rPr lang="en-US" sz="1900" b="1" dirty="0">
                <a:solidFill>
                  <a:srgbClr val="000000"/>
                </a:solidFill>
                <a:latin typeface="Arial" charset="0"/>
              </a:rPr>
              <a:t>Reservoir capacities small 		relative to annual flow</a:t>
            </a:r>
          </a:p>
          <a:p>
            <a:pPr lvl="1">
              <a:buFontTx/>
              <a:buChar char="•"/>
              <a:tabLst>
                <a:tab pos="461963" algn="l"/>
              </a:tabLst>
            </a:pPr>
            <a:endParaRPr lang="en-US" sz="1900" b="1" dirty="0">
              <a:solidFill>
                <a:srgbClr val="000000"/>
              </a:solidFill>
              <a:latin typeface="Arial" charset="0"/>
            </a:endParaRPr>
          </a:p>
        </p:txBody>
      </p:sp>
      <p:sp>
        <p:nvSpPr>
          <p:cNvPr id="67589" name="Rectangle 12"/>
          <p:cNvSpPr>
            <a:spLocks noGrp="1" noChangeArrowheads="1"/>
          </p:cNvSpPr>
          <p:nvPr>
            <p:ph type="title" idx="4294967295"/>
          </p:nvPr>
        </p:nvSpPr>
        <p:spPr>
          <a:xfrm>
            <a:off x="0" y="0"/>
            <a:ext cx="9144000" cy="1143000"/>
          </a:xfrm>
        </p:spPr>
        <p:txBody>
          <a:bodyPr>
            <a:normAutofit/>
          </a:bodyPr>
          <a:lstStyle/>
          <a:p>
            <a:pPr eaLnBrk="1" hangingPunct="1"/>
            <a:r>
              <a:rPr lang="en-US" sz="4000" b="1" dirty="0">
                <a:solidFill>
                  <a:srgbClr val="000000"/>
                </a:solidFill>
                <a:latin typeface="Arial"/>
                <a:cs typeface="Arial"/>
              </a:rPr>
              <a:t>Case study 2: Puget Sound Basin</a:t>
            </a:r>
          </a:p>
        </p:txBody>
      </p:sp>
    </p:spTree>
    <p:extLst>
      <p:ext uri="{BB962C8B-B14F-4D97-AF65-F5344CB8AC3E}">
        <p14:creationId xmlns:p14="http://schemas.microsoft.com/office/powerpoint/2010/main" val="127974057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7869771" y="745449"/>
            <a:ext cx="1341981" cy="1169551"/>
            <a:chOff x="6986815" y="4399385"/>
            <a:chExt cx="1341981" cy="1169551"/>
          </a:xfrm>
        </p:grpSpPr>
        <p:sp>
          <p:nvSpPr>
            <p:cNvPr id="5" name="TextBox 4"/>
            <p:cNvSpPr txBox="1"/>
            <p:nvPr/>
          </p:nvSpPr>
          <p:spPr>
            <a:xfrm>
              <a:off x="7257757" y="4399385"/>
              <a:ext cx="1071039" cy="1169551"/>
            </a:xfrm>
            <a:prstGeom prst="rect">
              <a:avLst/>
            </a:prstGeom>
            <a:noFill/>
          </p:spPr>
          <p:txBody>
            <a:bodyPr wrap="none" rtlCol="0">
              <a:spAutoFit/>
            </a:bodyPr>
            <a:lstStyle/>
            <a:p>
              <a:r>
                <a:rPr lang="en-US" sz="1400" dirty="0" smtClean="0">
                  <a:latin typeface="+mj-lt"/>
                </a:rPr>
                <a:t>Historical</a:t>
              </a:r>
            </a:p>
            <a:p>
              <a:r>
                <a:rPr lang="en-US" sz="1400" dirty="0" smtClean="0">
                  <a:latin typeface="+mj-lt"/>
                </a:rPr>
                <a:t>2020s</a:t>
              </a:r>
            </a:p>
            <a:p>
              <a:r>
                <a:rPr lang="en-US" sz="1400" dirty="0" smtClean="0">
                  <a:latin typeface="+mj-lt"/>
                </a:rPr>
                <a:t>2020s range</a:t>
              </a:r>
            </a:p>
            <a:p>
              <a:r>
                <a:rPr lang="en-US" sz="1400" dirty="0" smtClean="0">
                  <a:latin typeface="+mj-lt"/>
                </a:rPr>
                <a:t>2040s</a:t>
              </a:r>
            </a:p>
            <a:p>
              <a:r>
                <a:rPr lang="en-US" sz="1400" dirty="0" smtClean="0">
                  <a:latin typeface="+mj-lt"/>
                </a:rPr>
                <a:t>2080s</a:t>
              </a:r>
              <a:endParaRPr lang="en-US" sz="1400" dirty="0">
                <a:latin typeface="+mj-lt"/>
              </a:endParaRPr>
            </a:p>
          </p:txBody>
        </p:sp>
        <p:cxnSp>
          <p:nvCxnSpPr>
            <p:cNvPr id="6" name="Straight Connector 5"/>
            <p:cNvCxnSpPr/>
            <p:nvPr/>
          </p:nvCxnSpPr>
          <p:spPr>
            <a:xfrm>
              <a:off x="6986815" y="4560888"/>
              <a:ext cx="239603" cy="1588"/>
            </a:xfrm>
            <a:prstGeom prst="line">
              <a:avLst/>
            </a:prstGeom>
            <a:ln>
              <a:solidFill>
                <a:srgbClr val="DA2138"/>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986815" y="4784726"/>
              <a:ext cx="239603"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986815" y="5192712"/>
              <a:ext cx="239603" cy="1588"/>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986815" y="5411707"/>
              <a:ext cx="239603" cy="1588"/>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986815" y="4927600"/>
              <a:ext cx="239603" cy="143593"/>
            </a:xfrm>
            <a:prstGeom prst="rect">
              <a:avLst/>
            </a:prstGeom>
            <a:solidFill>
              <a:srgbClr val="C8C8C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3"/>
          <p:cNvSpPr txBox="1">
            <a:spLocks noChangeArrowheads="1"/>
          </p:cNvSpPr>
          <p:nvPr/>
        </p:nvSpPr>
        <p:spPr>
          <a:xfrm>
            <a:off x="0" y="-31433"/>
            <a:ext cx="9144000" cy="713741"/>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effectLst/>
                <a:uLnTx/>
                <a:uFillTx/>
                <a:latin typeface="Arial"/>
                <a:ea typeface="+mj-ea"/>
                <a:cs typeface="Arial"/>
              </a:rPr>
              <a:t>Key Findings in Puget Sound</a:t>
            </a:r>
            <a:endParaRPr kumimoji="0" lang="en-US" sz="4000" b="1" i="0" u="none" strike="noStrike" kern="1200" cap="none" spc="0" normalizeH="0" baseline="0" noProof="0" dirty="0">
              <a:ln>
                <a:noFill/>
              </a:ln>
              <a:effectLst/>
              <a:uLnTx/>
              <a:uFillTx/>
              <a:latin typeface="Arial"/>
              <a:ea typeface="+mj-ea"/>
              <a:cs typeface="Arial"/>
            </a:endParaRPr>
          </a:p>
        </p:txBody>
      </p:sp>
      <p:sp>
        <p:nvSpPr>
          <p:cNvPr id="23" name="Rectangle 22"/>
          <p:cNvSpPr/>
          <p:nvPr/>
        </p:nvSpPr>
        <p:spPr>
          <a:xfrm>
            <a:off x="269559" y="2578100"/>
            <a:ext cx="8942193" cy="707886"/>
          </a:xfrm>
          <a:prstGeom prst="rect">
            <a:avLst/>
          </a:prstGeom>
        </p:spPr>
        <p:txBody>
          <a:bodyPr wrap="square">
            <a:spAutoFit/>
          </a:bodyPr>
          <a:lstStyle/>
          <a:p>
            <a:pPr marL="457200" indent="-457200"/>
            <a:r>
              <a:rPr lang="en-US" sz="2000" b="1" dirty="0" smtClean="0">
                <a:latin typeface="Arial"/>
                <a:cs typeface="Arial"/>
              </a:rPr>
              <a:t>Again, primary impacts of climate change will be a shift on average in the timing of river flow from late spring to winter</a:t>
            </a:r>
            <a:endParaRPr lang="en-US" sz="2000" dirty="0" smtClean="0">
              <a:latin typeface="Arial"/>
              <a:cs typeface="Arial"/>
            </a:endParaRPr>
          </a:p>
        </p:txBody>
      </p:sp>
      <p:pic>
        <p:nvPicPr>
          <p:cNvPr id="41" name="Picture 6" descr="seattle_future_flow_storage.gif                                0005712Chummock                        BFD0A86B:"/>
          <p:cNvPicPr>
            <a:picLocks noChangeAspect="1" noChangeArrowheads="1"/>
          </p:cNvPicPr>
          <p:nvPr/>
        </p:nvPicPr>
        <p:blipFill>
          <a:blip r:embed="rId3"/>
          <a:srcRect t="32658" r="47568" b="51158"/>
          <a:stretch>
            <a:fillRect/>
          </a:stretch>
        </p:blipFill>
        <p:spPr bwMode="auto">
          <a:xfrm>
            <a:off x="3450171" y="873779"/>
            <a:ext cx="3782366" cy="1669560"/>
          </a:xfrm>
          <a:prstGeom prst="rect">
            <a:avLst/>
          </a:prstGeom>
          <a:noFill/>
          <a:ln w="9525">
            <a:noFill/>
            <a:miter lim="800000"/>
            <a:headEnd/>
            <a:tailEnd/>
          </a:ln>
        </p:spPr>
      </p:pic>
      <p:pic>
        <p:nvPicPr>
          <p:cNvPr id="42" name="Picture 30" descr="seattle_future_flow_storage.gif                                0005712Chummock                        BFD0A86B:"/>
          <p:cNvPicPr>
            <a:picLocks noChangeAspect="1" noChangeArrowheads="1"/>
          </p:cNvPicPr>
          <p:nvPr/>
        </p:nvPicPr>
        <p:blipFill>
          <a:blip r:embed="rId3"/>
          <a:srcRect r="50745" b="83818"/>
          <a:stretch>
            <a:fillRect/>
          </a:stretch>
        </p:blipFill>
        <p:spPr bwMode="auto">
          <a:xfrm>
            <a:off x="0" y="908540"/>
            <a:ext cx="3545968" cy="1669560"/>
          </a:xfrm>
          <a:prstGeom prst="rect">
            <a:avLst/>
          </a:prstGeom>
          <a:noFill/>
          <a:ln w="9525">
            <a:noFill/>
            <a:miter lim="800000"/>
            <a:headEnd/>
            <a:tailEnd/>
          </a:ln>
        </p:spPr>
      </p:pic>
      <p:sp>
        <p:nvSpPr>
          <p:cNvPr id="61" name="Rectangle 60"/>
          <p:cNvSpPr/>
          <p:nvPr/>
        </p:nvSpPr>
        <p:spPr>
          <a:xfrm>
            <a:off x="7482290" y="3899653"/>
            <a:ext cx="1356895" cy="8179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p:cNvCxnSpPr/>
          <p:nvPr/>
        </p:nvCxnSpPr>
        <p:spPr>
          <a:xfrm rot="5400000">
            <a:off x="5787668" y="1370142"/>
            <a:ext cx="286467" cy="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a:off x="2422167" y="1226908"/>
            <a:ext cx="286467" cy="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rot="16200000" flipV="1">
            <a:off x="1207833" y="1921538"/>
            <a:ext cx="327535" cy="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6200000" flipV="1">
            <a:off x="4674933" y="1921538"/>
            <a:ext cx="327535" cy="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71" name="Picture 70" descr="yakima.pdf"/>
          <p:cNvPicPr>
            <a:picLocks noChangeAspect="1"/>
          </p:cNvPicPr>
          <p:nvPr/>
        </p:nvPicPr>
        <p:blipFill>
          <a:blip r:embed="rId4"/>
          <a:srcRect l="6945" t="14186" r="60463" b="82810"/>
          <a:stretch>
            <a:fillRect/>
          </a:stretch>
        </p:blipFill>
        <p:spPr>
          <a:xfrm>
            <a:off x="865717" y="2153392"/>
            <a:ext cx="2650596" cy="419579"/>
          </a:xfrm>
          <a:prstGeom prst="rect">
            <a:avLst/>
          </a:prstGeom>
          <a:solidFill>
            <a:schemeClr val="bg1"/>
          </a:solidFill>
        </p:spPr>
      </p:pic>
      <p:pic>
        <p:nvPicPr>
          <p:cNvPr id="72" name="Picture 71" descr="yakima.pdf"/>
          <p:cNvPicPr>
            <a:picLocks noChangeAspect="1"/>
          </p:cNvPicPr>
          <p:nvPr/>
        </p:nvPicPr>
        <p:blipFill>
          <a:blip r:embed="rId4"/>
          <a:srcRect l="6945" t="14186" r="60463" b="82810"/>
          <a:stretch>
            <a:fillRect/>
          </a:stretch>
        </p:blipFill>
        <p:spPr>
          <a:xfrm>
            <a:off x="4311650" y="2104471"/>
            <a:ext cx="2676018" cy="419579"/>
          </a:xfrm>
          <a:prstGeom prst="rect">
            <a:avLst/>
          </a:prstGeom>
          <a:solidFill>
            <a:schemeClr val="bg1"/>
          </a:solidFill>
        </p:spPr>
      </p:pic>
    </p:spTree>
    <p:extLst>
      <p:ext uri="{BB962C8B-B14F-4D97-AF65-F5344CB8AC3E}">
        <p14:creationId xmlns:p14="http://schemas.microsoft.com/office/powerpoint/2010/main" val="7934698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7869771" y="745449"/>
            <a:ext cx="1341981" cy="1169551"/>
            <a:chOff x="6986815" y="4399385"/>
            <a:chExt cx="1341981" cy="1169551"/>
          </a:xfrm>
        </p:grpSpPr>
        <p:sp>
          <p:nvSpPr>
            <p:cNvPr id="5" name="TextBox 4"/>
            <p:cNvSpPr txBox="1"/>
            <p:nvPr/>
          </p:nvSpPr>
          <p:spPr>
            <a:xfrm>
              <a:off x="7257757" y="4399385"/>
              <a:ext cx="1071039" cy="1169551"/>
            </a:xfrm>
            <a:prstGeom prst="rect">
              <a:avLst/>
            </a:prstGeom>
            <a:noFill/>
          </p:spPr>
          <p:txBody>
            <a:bodyPr wrap="none" rtlCol="0">
              <a:spAutoFit/>
            </a:bodyPr>
            <a:lstStyle/>
            <a:p>
              <a:r>
                <a:rPr lang="en-US" sz="1400" dirty="0" smtClean="0">
                  <a:latin typeface="+mj-lt"/>
                </a:rPr>
                <a:t>Historical</a:t>
              </a:r>
            </a:p>
            <a:p>
              <a:r>
                <a:rPr lang="en-US" sz="1400" dirty="0" smtClean="0">
                  <a:latin typeface="+mj-lt"/>
                </a:rPr>
                <a:t>2020s</a:t>
              </a:r>
            </a:p>
            <a:p>
              <a:r>
                <a:rPr lang="en-US" sz="1400" dirty="0" smtClean="0">
                  <a:latin typeface="+mj-lt"/>
                </a:rPr>
                <a:t>2020s range</a:t>
              </a:r>
            </a:p>
            <a:p>
              <a:r>
                <a:rPr lang="en-US" sz="1400" dirty="0" smtClean="0">
                  <a:latin typeface="+mj-lt"/>
                </a:rPr>
                <a:t>2040s</a:t>
              </a:r>
            </a:p>
            <a:p>
              <a:r>
                <a:rPr lang="en-US" sz="1400" dirty="0" smtClean="0">
                  <a:latin typeface="+mj-lt"/>
                </a:rPr>
                <a:t>2080s</a:t>
              </a:r>
              <a:endParaRPr lang="en-US" sz="1400" dirty="0">
                <a:latin typeface="+mj-lt"/>
              </a:endParaRPr>
            </a:p>
          </p:txBody>
        </p:sp>
        <p:cxnSp>
          <p:nvCxnSpPr>
            <p:cNvPr id="6" name="Straight Connector 5"/>
            <p:cNvCxnSpPr/>
            <p:nvPr/>
          </p:nvCxnSpPr>
          <p:spPr>
            <a:xfrm>
              <a:off x="6986815" y="4560888"/>
              <a:ext cx="239603" cy="1588"/>
            </a:xfrm>
            <a:prstGeom prst="line">
              <a:avLst/>
            </a:prstGeom>
            <a:ln>
              <a:solidFill>
                <a:srgbClr val="DA2138"/>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986815" y="4784726"/>
              <a:ext cx="239603"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986815" y="5192712"/>
              <a:ext cx="239603" cy="1588"/>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986815" y="5411707"/>
              <a:ext cx="239603" cy="1588"/>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986815" y="4927600"/>
              <a:ext cx="239603" cy="143593"/>
            </a:xfrm>
            <a:prstGeom prst="rect">
              <a:avLst/>
            </a:prstGeom>
            <a:solidFill>
              <a:srgbClr val="C8C8C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3"/>
          <p:cNvSpPr txBox="1">
            <a:spLocks noChangeArrowheads="1"/>
          </p:cNvSpPr>
          <p:nvPr/>
        </p:nvSpPr>
        <p:spPr>
          <a:xfrm>
            <a:off x="0" y="-31433"/>
            <a:ext cx="9144000" cy="713741"/>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effectLst/>
                <a:uLnTx/>
                <a:uFillTx/>
                <a:latin typeface="Arial"/>
                <a:ea typeface="+mj-ea"/>
                <a:cs typeface="Arial"/>
              </a:rPr>
              <a:t>Key Findings in Puget Sound</a:t>
            </a:r>
            <a:endParaRPr kumimoji="0" lang="en-US" sz="4000" b="1" i="0" u="none" strike="noStrike" kern="1200" cap="none" spc="0" normalizeH="0" baseline="0" noProof="0" dirty="0">
              <a:ln>
                <a:noFill/>
              </a:ln>
              <a:effectLst/>
              <a:uLnTx/>
              <a:uFillTx/>
              <a:latin typeface="Arial"/>
              <a:ea typeface="+mj-ea"/>
              <a:cs typeface="Arial"/>
            </a:endParaRPr>
          </a:p>
        </p:txBody>
      </p:sp>
      <p:sp>
        <p:nvSpPr>
          <p:cNvPr id="19" name="Rectangle 4"/>
          <p:cNvSpPr>
            <a:spLocks noChangeArrowheads="1"/>
          </p:cNvSpPr>
          <p:nvPr/>
        </p:nvSpPr>
        <p:spPr bwMode="auto">
          <a:xfrm>
            <a:off x="115430" y="3596637"/>
            <a:ext cx="4774056" cy="1015663"/>
          </a:xfrm>
          <a:prstGeom prst="rect">
            <a:avLst/>
          </a:prstGeom>
          <a:noFill/>
          <a:ln w="9525">
            <a:noFill/>
            <a:miter lim="800000"/>
            <a:headEnd/>
            <a:tailEnd/>
          </a:ln>
        </p:spPr>
        <p:txBody>
          <a:bodyPr wrap="square">
            <a:prstTxWarp prst="textNoShape">
              <a:avLst/>
            </a:prstTxWarp>
            <a:spAutoFit/>
          </a:bodyPr>
          <a:lstStyle/>
          <a:p>
            <a:pPr marL="457200" indent="-457200" eaLnBrk="1" hangingPunct="1">
              <a:buFont typeface="Times" charset="0"/>
              <a:buNone/>
            </a:pPr>
            <a:r>
              <a:rPr lang="en-US" sz="2000" b="1" dirty="0" smtClean="0">
                <a:latin typeface="Arial"/>
                <a:cs typeface="Arial"/>
              </a:rPr>
              <a:t>	</a:t>
            </a:r>
          </a:p>
          <a:p>
            <a:pPr marL="457200" indent="-457200" eaLnBrk="1" hangingPunct="1">
              <a:buFont typeface="Times" charset="0"/>
              <a:buNone/>
            </a:pPr>
            <a:r>
              <a:rPr lang="en-US" sz="2000" b="1" dirty="0" smtClean="0">
                <a:latin typeface="Arial"/>
                <a:cs typeface="Arial"/>
              </a:rPr>
              <a:t>With current demands, water systems accommodate changes</a:t>
            </a:r>
          </a:p>
        </p:txBody>
      </p:sp>
      <p:sp>
        <p:nvSpPr>
          <p:cNvPr id="23" name="Rectangle 22"/>
          <p:cNvSpPr/>
          <p:nvPr/>
        </p:nvSpPr>
        <p:spPr>
          <a:xfrm>
            <a:off x="269559" y="2578100"/>
            <a:ext cx="8942193" cy="707886"/>
          </a:xfrm>
          <a:prstGeom prst="rect">
            <a:avLst/>
          </a:prstGeom>
        </p:spPr>
        <p:txBody>
          <a:bodyPr wrap="square">
            <a:spAutoFit/>
          </a:bodyPr>
          <a:lstStyle/>
          <a:p>
            <a:pPr marL="457200" indent="-457200"/>
            <a:r>
              <a:rPr lang="en-US" sz="2000" b="1" dirty="0" smtClean="0">
                <a:latin typeface="Arial"/>
                <a:cs typeface="Arial"/>
              </a:rPr>
              <a:t>Again, primary impacts of climate change will be a shift on average in the timing of river flow from late spring to winter</a:t>
            </a:r>
            <a:endParaRPr lang="en-US" sz="2000" dirty="0" smtClean="0">
              <a:latin typeface="Arial"/>
              <a:cs typeface="Arial"/>
            </a:endParaRPr>
          </a:p>
        </p:txBody>
      </p:sp>
      <p:cxnSp>
        <p:nvCxnSpPr>
          <p:cNvPr id="25" name="Straight Connector 24"/>
          <p:cNvCxnSpPr/>
          <p:nvPr/>
        </p:nvCxnSpPr>
        <p:spPr>
          <a:xfrm>
            <a:off x="115429" y="3544192"/>
            <a:ext cx="8736456" cy="15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41" name="Picture 6" descr="seattle_future_flow_storage.gif                                0005712Chummock                        BFD0A86B:"/>
          <p:cNvPicPr>
            <a:picLocks noChangeAspect="1" noChangeArrowheads="1"/>
          </p:cNvPicPr>
          <p:nvPr/>
        </p:nvPicPr>
        <p:blipFill>
          <a:blip r:embed="rId3"/>
          <a:srcRect t="32658" r="47568" b="51158"/>
          <a:stretch>
            <a:fillRect/>
          </a:stretch>
        </p:blipFill>
        <p:spPr bwMode="auto">
          <a:xfrm>
            <a:off x="3450171" y="873779"/>
            <a:ext cx="3782366" cy="1669560"/>
          </a:xfrm>
          <a:prstGeom prst="rect">
            <a:avLst/>
          </a:prstGeom>
          <a:noFill/>
          <a:ln w="9525">
            <a:noFill/>
            <a:miter lim="800000"/>
            <a:headEnd/>
            <a:tailEnd/>
          </a:ln>
        </p:spPr>
      </p:pic>
      <p:pic>
        <p:nvPicPr>
          <p:cNvPr id="42" name="Picture 30" descr="seattle_future_flow_storage.gif                                0005712Chummock                        BFD0A86B:"/>
          <p:cNvPicPr>
            <a:picLocks noChangeAspect="1" noChangeArrowheads="1"/>
          </p:cNvPicPr>
          <p:nvPr/>
        </p:nvPicPr>
        <p:blipFill>
          <a:blip r:embed="rId3"/>
          <a:srcRect r="50745" b="83818"/>
          <a:stretch>
            <a:fillRect/>
          </a:stretch>
        </p:blipFill>
        <p:spPr bwMode="auto">
          <a:xfrm>
            <a:off x="0" y="908540"/>
            <a:ext cx="3545968" cy="1669560"/>
          </a:xfrm>
          <a:prstGeom prst="rect">
            <a:avLst/>
          </a:prstGeom>
          <a:noFill/>
          <a:ln w="9525">
            <a:noFill/>
            <a:miter lim="800000"/>
            <a:headEnd/>
            <a:tailEnd/>
          </a:ln>
        </p:spPr>
      </p:pic>
      <p:grpSp>
        <p:nvGrpSpPr>
          <p:cNvPr id="3" name="Group 30"/>
          <p:cNvGrpSpPr>
            <a:grpSpLocks/>
          </p:cNvGrpSpPr>
          <p:nvPr/>
        </p:nvGrpSpPr>
        <p:grpSpPr bwMode="auto">
          <a:xfrm>
            <a:off x="4889485" y="3836153"/>
            <a:ext cx="4038600" cy="2438400"/>
            <a:chOff x="2880" y="912"/>
            <a:chExt cx="2736" cy="1677"/>
          </a:xfrm>
        </p:grpSpPr>
        <p:pic>
          <p:nvPicPr>
            <p:cNvPr id="54" name="Picture 7"/>
            <p:cNvPicPr>
              <a:picLocks noChangeAspect="1" noChangeArrowheads="1"/>
            </p:cNvPicPr>
            <p:nvPr/>
          </p:nvPicPr>
          <p:blipFill>
            <a:blip r:embed="rId4"/>
            <a:srcRect/>
            <a:stretch>
              <a:fillRect/>
            </a:stretch>
          </p:blipFill>
          <p:spPr bwMode="auto">
            <a:xfrm>
              <a:off x="2880" y="912"/>
              <a:ext cx="2736" cy="1677"/>
            </a:xfrm>
            <a:prstGeom prst="rect">
              <a:avLst/>
            </a:prstGeom>
            <a:noFill/>
            <a:ln w="9525">
              <a:noFill/>
              <a:miter lim="800000"/>
              <a:headEnd/>
              <a:tailEnd/>
            </a:ln>
          </p:spPr>
        </p:pic>
        <p:sp>
          <p:nvSpPr>
            <p:cNvPr id="55" name="Text Box 20"/>
            <p:cNvSpPr txBox="1">
              <a:spLocks noChangeArrowheads="1"/>
            </p:cNvSpPr>
            <p:nvPr/>
          </p:nvSpPr>
          <p:spPr bwMode="auto">
            <a:xfrm>
              <a:off x="3312" y="2051"/>
              <a:ext cx="369" cy="238"/>
            </a:xfrm>
            <a:prstGeom prst="rect">
              <a:avLst/>
            </a:prstGeom>
            <a:solidFill>
              <a:schemeClr val="bg1"/>
            </a:solidFill>
            <a:ln w="9525">
              <a:solidFill>
                <a:schemeClr val="tx1"/>
              </a:solidFill>
              <a:miter lim="800000"/>
              <a:headEnd/>
              <a:tailEnd/>
            </a:ln>
          </p:spPr>
          <p:txBody>
            <a:bodyPr wrap="none">
              <a:prstTxWarp prst="textNoShape">
                <a:avLst/>
              </a:prstTxWarp>
              <a:spAutoFit/>
            </a:bodyPr>
            <a:lstStyle/>
            <a:p>
              <a:r>
                <a:rPr lang="en-US" sz="1600" b="1">
                  <a:solidFill>
                    <a:srgbClr val="9B0E03"/>
                  </a:solidFill>
                  <a:latin typeface="Arial" charset="0"/>
                </a:rPr>
                <a:t> 1%</a:t>
              </a:r>
            </a:p>
          </p:txBody>
        </p:sp>
        <p:sp>
          <p:nvSpPr>
            <p:cNvPr id="56" name="Text Box 21"/>
            <p:cNvSpPr txBox="1">
              <a:spLocks noChangeArrowheads="1"/>
            </p:cNvSpPr>
            <p:nvPr/>
          </p:nvSpPr>
          <p:spPr bwMode="auto">
            <a:xfrm>
              <a:off x="3888" y="2059"/>
              <a:ext cx="369" cy="238"/>
            </a:xfrm>
            <a:prstGeom prst="rect">
              <a:avLst/>
            </a:prstGeom>
            <a:solidFill>
              <a:schemeClr val="bg1"/>
            </a:solidFill>
            <a:ln w="9525">
              <a:solidFill>
                <a:schemeClr val="tx1"/>
              </a:solidFill>
              <a:miter lim="800000"/>
              <a:headEnd/>
              <a:tailEnd/>
            </a:ln>
          </p:spPr>
          <p:txBody>
            <a:bodyPr wrap="none">
              <a:prstTxWarp prst="textNoShape">
                <a:avLst/>
              </a:prstTxWarp>
              <a:spAutoFit/>
            </a:bodyPr>
            <a:lstStyle/>
            <a:p>
              <a:r>
                <a:rPr lang="en-US" sz="1600" b="1">
                  <a:solidFill>
                    <a:srgbClr val="9B0E03"/>
                  </a:solidFill>
                  <a:latin typeface="Arial" charset="0"/>
                </a:rPr>
                <a:t> 5%</a:t>
              </a:r>
            </a:p>
          </p:txBody>
        </p:sp>
        <p:sp>
          <p:nvSpPr>
            <p:cNvPr id="57" name="Text Box 22"/>
            <p:cNvSpPr txBox="1">
              <a:spLocks noChangeArrowheads="1"/>
            </p:cNvSpPr>
            <p:nvPr/>
          </p:nvSpPr>
          <p:spPr bwMode="auto">
            <a:xfrm>
              <a:off x="4486" y="2051"/>
              <a:ext cx="406" cy="238"/>
            </a:xfrm>
            <a:prstGeom prst="rect">
              <a:avLst/>
            </a:prstGeom>
            <a:solidFill>
              <a:schemeClr val="bg1"/>
            </a:solidFill>
            <a:ln w="9525">
              <a:solidFill>
                <a:schemeClr val="tx1"/>
              </a:solidFill>
              <a:miter lim="800000"/>
              <a:headEnd/>
              <a:tailEnd/>
            </a:ln>
          </p:spPr>
          <p:txBody>
            <a:bodyPr wrap="none">
              <a:prstTxWarp prst="textNoShape">
                <a:avLst/>
              </a:prstTxWarp>
              <a:spAutoFit/>
            </a:bodyPr>
            <a:lstStyle/>
            <a:p>
              <a:r>
                <a:rPr lang="en-US" sz="1600" b="1">
                  <a:solidFill>
                    <a:srgbClr val="9B0E03"/>
                  </a:solidFill>
                  <a:latin typeface="Arial" charset="0"/>
                </a:rPr>
                <a:t>23%</a:t>
              </a:r>
            </a:p>
          </p:txBody>
        </p:sp>
        <p:sp>
          <p:nvSpPr>
            <p:cNvPr id="58" name="Text Box 23"/>
            <p:cNvSpPr txBox="1">
              <a:spLocks noChangeArrowheads="1"/>
            </p:cNvSpPr>
            <p:nvPr/>
          </p:nvSpPr>
          <p:spPr bwMode="auto">
            <a:xfrm>
              <a:off x="5062" y="2051"/>
              <a:ext cx="407" cy="238"/>
            </a:xfrm>
            <a:prstGeom prst="rect">
              <a:avLst/>
            </a:prstGeom>
            <a:solidFill>
              <a:schemeClr val="bg1"/>
            </a:solidFill>
            <a:ln w="9525">
              <a:solidFill>
                <a:schemeClr val="tx1"/>
              </a:solidFill>
              <a:miter lim="800000"/>
              <a:headEnd/>
              <a:tailEnd/>
            </a:ln>
          </p:spPr>
          <p:txBody>
            <a:bodyPr wrap="none">
              <a:prstTxWarp prst="textNoShape">
                <a:avLst/>
              </a:prstTxWarp>
              <a:spAutoFit/>
            </a:bodyPr>
            <a:lstStyle/>
            <a:p>
              <a:r>
                <a:rPr lang="en-US" sz="1600" b="1">
                  <a:solidFill>
                    <a:srgbClr val="9B0E03"/>
                  </a:solidFill>
                  <a:latin typeface="Arial" charset="0"/>
                </a:rPr>
                <a:t>36%</a:t>
              </a:r>
            </a:p>
          </p:txBody>
        </p:sp>
      </p:grpSp>
      <p:sp>
        <p:nvSpPr>
          <p:cNvPr id="59" name="Rectangle 58"/>
          <p:cNvSpPr/>
          <p:nvPr/>
        </p:nvSpPr>
        <p:spPr>
          <a:xfrm>
            <a:off x="6275790" y="4356101"/>
            <a:ext cx="2474495" cy="177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0"/>
          <p:cNvPicPr>
            <a:picLocks noChangeAspect="1" noChangeArrowheads="1"/>
          </p:cNvPicPr>
          <p:nvPr/>
        </p:nvPicPr>
        <p:blipFill>
          <a:blip r:embed="rId5"/>
          <a:srcRect l="71384" t="37851" r="7272" b="39642"/>
          <a:stretch>
            <a:fillRect/>
          </a:stretch>
        </p:blipFill>
        <p:spPr bwMode="auto">
          <a:xfrm>
            <a:off x="6275790" y="4654088"/>
            <a:ext cx="1295400" cy="838200"/>
          </a:xfrm>
          <a:prstGeom prst="rect">
            <a:avLst/>
          </a:prstGeom>
          <a:noFill/>
          <a:ln w="9525">
            <a:noFill/>
            <a:miter lim="800000"/>
            <a:headEnd/>
            <a:tailEnd/>
          </a:ln>
        </p:spPr>
      </p:pic>
      <p:sp>
        <p:nvSpPr>
          <p:cNvPr id="61" name="Rectangle 60"/>
          <p:cNvSpPr/>
          <p:nvPr/>
        </p:nvSpPr>
        <p:spPr>
          <a:xfrm>
            <a:off x="7482290" y="3899653"/>
            <a:ext cx="1356895" cy="8179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yakima.pdf"/>
          <p:cNvPicPr>
            <a:picLocks noChangeAspect="1"/>
          </p:cNvPicPr>
          <p:nvPr/>
        </p:nvPicPr>
        <p:blipFill>
          <a:blip r:embed="rId6"/>
          <a:srcRect l="6945" t="14186" r="60463" b="82810"/>
          <a:stretch>
            <a:fillRect/>
          </a:stretch>
        </p:blipFill>
        <p:spPr>
          <a:xfrm>
            <a:off x="865717" y="2153392"/>
            <a:ext cx="2650596" cy="419579"/>
          </a:xfrm>
          <a:prstGeom prst="rect">
            <a:avLst/>
          </a:prstGeom>
          <a:solidFill>
            <a:schemeClr val="bg1"/>
          </a:solidFill>
        </p:spPr>
      </p:pic>
      <p:pic>
        <p:nvPicPr>
          <p:cNvPr id="28" name="Picture 27" descr="yakima.pdf"/>
          <p:cNvPicPr>
            <a:picLocks noChangeAspect="1"/>
          </p:cNvPicPr>
          <p:nvPr/>
        </p:nvPicPr>
        <p:blipFill>
          <a:blip r:embed="rId6"/>
          <a:srcRect l="6945" t="14186" r="60463" b="82810"/>
          <a:stretch>
            <a:fillRect/>
          </a:stretch>
        </p:blipFill>
        <p:spPr>
          <a:xfrm>
            <a:off x="4311650" y="2104471"/>
            <a:ext cx="2676018" cy="419579"/>
          </a:xfrm>
          <a:prstGeom prst="rect">
            <a:avLst/>
          </a:prstGeom>
          <a:solidFill>
            <a:schemeClr val="bg1"/>
          </a:solidFill>
        </p:spPr>
      </p:pic>
    </p:spTree>
    <p:extLst>
      <p:ext uri="{BB962C8B-B14F-4D97-AF65-F5344CB8AC3E}">
        <p14:creationId xmlns:p14="http://schemas.microsoft.com/office/powerpoint/2010/main" val="13620212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7869771" y="745449"/>
            <a:ext cx="1341981" cy="1169551"/>
            <a:chOff x="6986815" y="4399385"/>
            <a:chExt cx="1341981" cy="1169551"/>
          </a:xfrm>
        </p:grpSpPr>
        <p:sp>
          <p:nvSpPr>
            <p:cNvPr id="5" name="TextBox 4"/>
            <p:cNvSpPr txBox="1"/>
            <p:nvPr/>
          </p:nvSpPr>
          <p:spPr>
            <a:xfrm>
              <a:off x="7257757" y="4399385"/>
              <a:ext cx="1071039" cy="1169551"/>
            </a:xfrm>
            <a:prstGeom prst="rect">
              <a:avLst/>
            </a:prstGeom>
            <a:noFill/>
          </p:spPr>
          <p:txBody>
            <a:bodyPr wrap="none" rtlCol="0">
              <a:spAutoFit/>
            </a:bodyPr>
            <a:lstStyle/>
            <a:p>
              <a:r>
                <a:rPr lang="en-US" sz="1400" dirty="0" smtClean="0">
                  <a:latin typeface="+mj-lt"/>
                </a:rPr>
                <a:t>Historical</a:t>
              </a:r>
            </a:p>
            <a:p>
              <a:r>
                <a:rPr lang="en-US" sz="1400" dirty="0" smtClean="0">
                  <a:latin typeface="+mj-lt"/>
                </a:rPr>
                <a:t>2020s</a:t>
              </a:r>
            </a:p>
            <a:p>
              <a:r>
                <a:rPr lang="en-US" sz="1400" dirty="0" smtClean="0">
                  <a:latin typeface="+mj-lt"/>
                </a:rPr>
                <a:t>2020s range</a:t>
              </a:r>
            </a:p>
            <a:p>
              <a:r>
                <a:rPr lang="en-US" sz="1400" dirty="0" smtClean="0">
                  <a:latin typeface="+mj-lt"/>
                </a:rPr>
                <a:t>2040s</a:t>
              </a:r>
            </a:p>
            <a:p>
              <a:r>
                <a:rPr lang="en-US" sz="1400" dirty="0" smtClean="0">
                  <a:latin typeface="+mj-lt"/>
                </a:rPr>
                <a:t>2080s</a:t>
              </a:r>
              <a:endParaRPr lang="en-US" sz="1400" dirty="0">
                <a:latin typeface="+mj-lt"/>
              </a:endParaRPr>
            </a:p>
          </p:txBody>
        </p:sp>
        <p:cxnSp>
          <p:nvCxnSpPr>
            <p:cNvPr id="6" name="Straight Connector 5"/>
            <p:cNvCxnSpPr/>
            <p:nvPr/>
          </p:nvCxnSpPr>
          <p:spPr>
            <a:xfrm>
              <a:off x="6986815" y="4560888"/>
              <a:ext cx="239603" cy="1588"/>
            </a:xfrm>
            <a:prstGeom prst="line">
              <a:avLst/>
            </a:prstGeom>
            <a:ln>
              <a:solidFill>
                <a:srgbClr val="DA2138"/>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986815" y="4784726"/>
              <a:ext cx="239603"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986815" y="5192712"/>
              <a:ext cx="239603" cy="1588"/>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986815" y="5411707"/>
              <a:ext cx="239603" cy="1588"/>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986815" y="4927600"/>
              <a:ext cx="239603" cy="143593"/>
            </a:xfrm>
            <a:prstGeom prst="rect">
              <a:avLst/>
            </a:prstGeom>
            <a:solidFill>
              <a:srgbClr val="C8C8C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3"/>
          <p:cNvSpPr txBox="1">
            <a:spLocks noChangeArrowheads="1"/>
          </p:cNvSpPr>
          <p:nvPr/>
        </p:nvSpPr>
        <p:spPr>
          <a:xfrm>
            <a:off x="0" y="-31433"/>
            <a:ext cx="9144000" cy="713741"/>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effectLst/>
                <a:uLnTx/>
                <a:uFillTx/>
                <a:latin typeface="Arial"/>
                <a:ea typeface="+mj-ea"/>
                <a:cs typeface="Arial"/>
              </a:rPr>
              <a:t>Key Findings in Puget Sound</a:t>
            </a:r>
            <a:endParaRPr kumimoji="0" lang="en-US" sz="4000" b="1" i="0" u="none" strike="noStrike" kern="1200" cap="none" spc="0" normalizeH="0" baseline="0" noProof="0" dirty="0">
              <a:ln>
                <a:noFill/>
              </a:ln>
              <a:effectLst/>
              <a:uLnTx/>
              <a:uFillTx/>
              <a:latin typeface="Arial"/>
              <a:ea typeface="+mj-ea"/>
              <a:cs typeface="Arial"/>
            </a:endParaRPr>
          </a:p>
        </p:txBody>
      </p:sp>
      <p:sp>
        <p:nvSpPr>
          <p:cNvPr id="19" name="Rectangle 4"/>
          <p:cNvSpPr>
            <a:spLocks noChangeArrowheads="1"/>
          </p:cNvSpPr>
          <p:nvPr/>
        </p:nvSpPr>
        <p:spPr bwMode="auto">
          <a:xfrm>
            <a:off x="115430" y="3596637"/>
            <a:ext cx="4774056" cy="1631216"/>
          </a:xfrm>
          <a:prstGeom prst="rect">
            <a:avLst/>
          </a:prstGeom>
          <a:noFill/>
          <a:ln w="9525">
            <a:noFill/>
            <a:miter lim="800000"/>
            <a:headEnd/>
            <a:tailEnd/>
          </a:ln>
        </p:spPr>
        <p:txBody>
          <a:bodyPr wrap="square">
            <a:prstTxWarp prst="textNoShape">
              <a:avLst/>
            </a:prstTxWarp>
            <a:spAutoFit/>
          </a:bodyPr>
          <a:lstStyle/>
          <a:p>
            <a:pPr marL="457200" indent="-457200" eaLnBrk="1" hangingPunct="1">
              <a:buFont typeface="Times" charset="0"/>
              <a:buNone/>
            </a:pPr>
            <a:r>
              <a:rPr lang="en-US" sz="2000" b="1" dirty="0" smtClean="0">
                <a:latin typeface="Arial"/>
                <a:cs typeface="Arial"/>
              </a:rPr>
              <a:t>	</a:t>
            </a:r>
          </a:p>
          <a:p>
            <a:pPr marL="457200" indent="-457200" eaLnBrk="1" hangingPunct="1">
              <a:buFont typeface="Times" charset="0"/>
              <a:buNone/>
            </a:pPr>
            <a:r>
              <a:rPr lang="en-US" sz="2000" b="1" dirty="0" smtClean="0">
                <a:latin typeface="Arial"/>
                <a:cs typeface="Arial"/>
              </a:rPr>
              <a:t>With current demands, water systems accommodate changes; with demand increases, systems less able to accommodate changes</a:t>
            </a:r>
          </a:p>
        </p:txBody>
      </p:sp>
      <p:sp>
        <p:nvSpPr>
          <p:cNvPr id="23" name="Rectangle 22"/>
          <p:cNvSpPr/>
          <p:nvPr/>
        </p:nvSpPr>
        <p:spPr>
          <a:xfrm>
            <a:off x="269559" y="2578100"/>
            <a:ext cx="8942193" cy="707886"/>
          </a:xfrm>
          <a:prstGeom prst="rect">
            <a:avLst/>
          </a:prstGeom>
        </p:spPr>
        <p:txBody>
          <a:bodyPr wrap="square">
            <a:spAutoFit/>
          </a:bodyPr>
          <a:lstStyle/>
          <a:p>
            <a:pPr marL="457200" indent="-457200"/>
            <a:r>
              <a:rPr lang="en-US" sz="2000" b="1" dirty="0" smtClean="0">
                <a:latin typeface="Arial"/>
                <a:cs typeface="Arial"/>
              </a:rPr>
              <a:t>Again, primary impacts of climate change will be a shift on average in the timing of river flow from late spring to winter</a:t>
            </a:r>
            <a:endParaRPr lang="en-US" sz="2000" dirty="0" smtClean="0">
              <a:latin typeface="Arial"/>
              <a:cs typeface="Arial"/>
            </a:endParaRPr>
          </a:p>
        </p:txBody>
      </p:sp>
      <p:cxnSp>
        <p:nvCxnSpPr>
          <p:cNvPr id="25" name="Straight Connector 24"/>
          <p:cNvCxnSpPr/>
          <p:nvPr/>
        </p:nvCxnSpPr>
        <p:spPr>
          <a:xfrm>
            <a:off x="115429" y="3544192"/>
            <a:ext cx="8736456" cy="15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41" name="Picture 6" descr="seattle_future_flow_storage.gif                                0005712Chummock                        BFD0A86B:"/>
          <p:cNvPicPr>
            <a:picLocks noChangeAspect="1" noChangeArrowheads="1"/>
          </p:cNvPicPr>
          <p:nvPr/>
        </p:nvPicPr>
        <p:blipFill>
          <a:blip r:embed="rId3"/>
          <a:srcRect t="32658" r="47568" b="51158"/>
          <a:stretch>
            <a:fillRect/>
          </a:stretch>
        </p:blipFill>
        <p:spPr bwMode="auto">
          <a:xfrm>
            <a:off x="3450171" y="873779"/>
            <a:ext cx="3782366" cy="1669560"/>
          </a:xfrm>
          <a:prstGeom prst="rect">
            <a:avLst/>
          </a:prstGeom>
          <a:noFill/>
          <a:ln w="9525">
            <a:noFill/>
            <a:miter lim="800000"/>
            <a:headEnd/>
            <a:tailEnd/>
          </a:ln>
        </p:spPr>
      </p:pic>
      <p:pic>
        <p:nvPicPr>
          <p:cNvPr id="42" name="Picture 30" descr="seattle_future_flow_storage.gif                                0005712Chummock                        BFD0A86B:"/>
          <p:cNvPicPr>
            <a:picLocks noChangeAspect="1" noChangeArrowheads="1"/>
          </p:cNvPicPr>
          <p:nvPr/>
        </p:nvPicPr>
        <p:blipFill>
          <a:blip r:embed="rId3"/>
          <a:srcRect r="50745" b="83818"/>
          <a:stretch>
            <a:fillRect/>
          </a:stretch>
        </p:blipFill>
        <p:spPr bwMode="auto">
          <a:xfrm>
            <a:off x="0" y="908540"/>
            <a:ext cx="3545968" cy="1669560"/>
          </a:xfrm>
          <a:prstGeom prst="rect">
            <a:avLst/>
          </a:prstGeom>
          <a:noFill/>
          <a:ln w="9525">
            <a:noFill/>
            <a:miter lim="800000"/>
            <a:headEnd/>
            <a:tailEnd/>
          </a:ln>
        </p:spPr>
      </p:pic>
      <p:grpSp>
        <p:nvGrpSpPr>
          <p:cNvPr id="3" name="Group 30"/>
          <p:cNvGrpSpPr>
            <a:grpSpLocks/>
          </p:cNvGrpSpPr>
          <p:nvPr/>
        </p:nvGrpSpPr>
        <p:grpSpPr bwMode="auto">
          <a:xfrm>
            <a:off x="4889485" y="3836153"/>
            <a:ext cx="4038600" cy="2438400"/>
            <a:chOff x="2880" y="912"/>
            <a:chExt cx="2736" cy="1677"/>
          </a:xfrm>
        </p:grpSpPr>
        <p:pic>
          <p:nvPicPr>
            <p:cNvPr id="54" name="Picture 7"/>
            <p:cNvPicPr>
              <a:picLocks noChangeAspect="1" noChangeArrowheads="1"/>
            </p:cNvPicPr>
            <p:nvPr/>
          </p:nvPicPr>
          <p:blipFill>
            <a:blip r:embed="rId4"/>
            <a:srcRect/>
            <a:stretch>
              <a:fillRect/>
            </a:stretch>
          </p:blipFill>
          <p:spPr bwMode="auto">
            <a:xfrm>
              <a:off x="2880" y="912"/>
              <a:ext cx="2736" cy="1677"/>
            </a:xfrm>
            <a:prstGeom prst="rect">
              <a:avLst/>
            </a:prstGeom>
            <a:noFill/>
            <a:ln w="9525">
              <a:noFill/>
              <a:miter lim="800000"/>
              <a:headEnd/>
              <a:tailEnd/>
            </a:ln>
          </p:spPr>
        </p:pic>
        <p:sp>
          <p:nvSpPr>
            <p:cNvPr id="55" name="Text Box 20"/>
            <p:cNvSpPr txBox="1">
              <a:spLocks noChangeArrowheads="1"/>
            </p:cNvSpPr>
            <p:nvPr/>
          </p:nvSpPr>
          <p:spPr bwMode="auto">
            <a:xfrm>
              <a:off x="3312" y="2051"/>
              <a:ext cx="369" cy="238"/>
            </a:xfrm>
            <a:prstGeom prst="rect">
              <a:avLst/>
            </a:prstGeom>
            <a:solidFill>
              <a:schemeClr val="bg1"/>
            </a:solidFill>
            <a:ln w="9525">
              <a:solidFill>
                <a:schemeClr val="tx1"/>
              </a:solidFill>
              <a:miter lim="800000"/>
              <a:headEnd/>
              <a:tailEnd/>
            </a:ln>
          </p:spPr>
          <p:txBody>
            <a:bodyPr wrap="none">
              <a:prstTxWarp prst="textNoShape">
                <a:avLst/>
              </a:prstTxWarp>
              <a:spAutoFit/>
            </a:bodyPr>
            <a:lstStyle/>
            <a:p>
              <a:r>
                <a:rPr lang="en-US" sz="1600" b="1">
                  <a:solidFill>
                    <a:srgbClr val="9B0E03"/>
                  </a:solidFill>
                  <a:latin typeface="Arial" charset="0"/>
                </a:rPr>
                <a:t> 1%</a:t>
              </a:r>
            </a:p>
          </p:txBody>
        </p:sp>
        <p:sp>
          <p:nvSpPr>
            <p:cNvPr id="56" name="Text Box 21"/>
            <p:cNvSpPr txBox="1">
              <a:spLocks noChangeArrowheads="1"/>
            </p:cNvSpPr>
            <p:nvPr/>
          </p:nvSpPr>
          <p:spPr bwMode="auto">
            <a:xfrm>
              <a:off x="3888" y="2059"/>
              <a:ext cx="369" cy="238"/>
            </a:xfrm>
            <a:prstGeom prst="rect">
              <a:avLst/>
            </a:prstGeom>
            <a:solidFill>
              <a:schemeClr val="bg1"/>
            </a:solidFill>
            <a:ln w="9525">
              <a:solidFill>
                <a:schemeClr val="tx1"/>
              </a:solidFill>
              <a:miter lim="800000"/>
              <a:headEnd/>
              <a:tailEnd/>
            </a:ln>
          </p:spPr>
          <p:txBody>
            <a:bodyPr wrap="none">
              <a:prstTxWarp prst="textNoShape">
                <a:avLst/>
              </a:prstTxWarp>
              <a:spAutoFit/>
            </a:bodyPr>
            <a:lstStyle/>
            <a:p>
              <a:r>
                <a:rPr lang="en-US" sz="1600" b="1">
                  <a:solidFill>
                    <a:srgbClr val="9B0E03"/>
                  </a:solidFill>
                  <a:latin typeface="Arial" charset="0"/>
                </a:rPr>
                <a:t> 5%</a:t>
              </a:r>
            </a:p>
          </p:txBody>
        </p:sp>
        <p:sp>
          <p:nvSpPr>
            <p:cNvPr id="57" name="Text Box 22"/>
            <p:cNvSpPr txBox="1">
              <a:spLocks noChangeArrowheads="1"/>
            </p:cNvSpPr>
            <p:nvPr/>
          </p:nvSpPr>
          <p:spPr bwMode="auto">
            <a:xfrm>
              <a:off x="4486" y="2051"/>
              <a:ext cx="406" cy="238"/>
            </a:xfrm>
            <a:prstGeom prst="rect">
              <a:avLst/>
            </a:prstGeom>
            <a:solidFill>
              <a:schemeClr val="bg1"/>
            </a:solidFill>
            <a:ln w="9525">
              <a:solidFill>
                <a:schemeClr val="tx1"/>
              </a:solidFill>
              <a:miter lim="800000"/>
              <a:headEnd/>
              <a:tailEnd/>
            </a:ln>
          </p:spPr>
          <p:txBody>
            <a:bodyPr wrap="none">
              <a:prstTxWarp prst="textNoShape">
                <a:avLst/>
              </a:prstTxWarp>
              <a:spAutoFit/>
            </a:bodyPr>
            <a:lstStyle/>
            <a:p>
              <a:r>
                <a:rPr lang="en-US" sz="1600" b="1">
                  <a:solidFill>
                    <a:srgbClr val="9B0E03"/>
                  </a:solidFill>
                  <a:latin typeface="Arial" charset="0"/>
                </a:rPr>
                <a:t>23%</a:t>
              </a:r>
            </a:p>
          </p:txBody>
        </p:sp>
        <p:sp>
          <p:nvSpPr>
            <p:cNvPr id="58" name="Text Box 23"/>
            <p:cNvSpPr txBox="1">
              <a:spLocks noChangeArrowheads="1"/>
            </p:cNvSpPr>
            <p:nvPr/>
          </p:nvSpPr>
          <p:spPr bwMode="auto">
            <a:xfrm>
              <a:off x="5062" y="2051"/>
              <a:ext cx="407" cy="238"/>
            </a:xfrm>
            <a:prstGeom prst="rect">
              <a:avLst/>
            </a:prstGeom>
            <a:solidFill>
              <a:schemeClr val="bg1"/>
            </a:solidFill>
            <a:ln w="9525">
              <a:solidFill>
                <a:schemeClr val="tx1"/>
              </a:solidFill>
              <a:miter lim="800000"/>
              <a:headEnd/>
              <a:tailEnd/>
            </a:ln>
          </p:spPr>
          <p:txBody>
            <a:bodyPr wrap="none">
              <a:prstTxWarp prst="textNoShape">
                <a:avLst/>
              </a:prstTxWarp>
              <a:spAutoFit/>
            </a:bodyPr>
            <a:lstStyle/>
            <a:p>
              <a:r>
                <a:rPr lang="en-US" sz="1600" b="1">
                  <a:solidFill>
                    <a:srgbClr val="9B0E03"/>
                  </a:solidFill>
                  <a:latin typeface="Arial" charset="0"/>
                </a:rPr>
                <a:t>36%</a:t>
              </a:r>
            </a:p>
          </p:txBody>
        </p:sp>
      </p:grpSp>
      <p:pic>
        <p:nvPicPr>
          <p:cNvPr id="27" name="Picture 26" descr="yakima.pdf"/>
          <p:cNvPicPr>
            <a:picLocks noChangeAspect="1"/>
          </p:cNvPicPr>
          <p:nvPr/>
        </p:nvPicPr>
        <p:blipFill>
          <a:blip r:embed="rId5"/>
          <a:srcRect l="6945" t="14186" r="60463" b="82810"/>
          <a:stretch>
            <a:fillRect/>
          </a:stretch>
        </p:blipFill>
        <p:spPr>
          <a:xfrm>
            <a:off x="865717" y="2153392"/>
            <a:ext cx="2650596" cy="419579"/>
          </a:xfrm>
          <a:prstGeom prst="rect">
            <a:avLst/>
          </a:prstGeom>
          <a:solidFill>
            <a:schemeClr val="bg1"/>
          </a:solidFill>
        </p:spPr>
      </p:pic>
      <p:pic>
        <p:nvPicPr>
          <p:cNvPr id="28" name="Picture 27" descr="yakima.pdf"/>
          <p:cNvPicPr>
            <a:picLocks noChangeAspect="1"/>
          </p:cNvPicPr>
          <p:nvPr/>
        </p:nvPicPr>
        <p:blipFill>
          <a:blip r:embed="rId5"/>
          <a:srcRect l="6945" t="14186" r="60463" b="82810"/>
          <a:stretch>
            <a:fillRect/>
          </a:stretch>
        </p:blipFill>
        <p:spPr>
          <a:xfrm>
            <a:off x="4311650" y="2104471"/>
            <a:ext cx="2676018" cy="419579"/>
          </a:xfrm>
          <a:prstGeom prst="rect">
            <a:avLst/>
          </a:prstGeom>
          <a:solidFill>
            <a:schemeClr val="bg1"/>
          </a:solidFill>
        </p:spPr>
      </p:pic>
    </p:spTree>
    <p:extLst>
      <p:ext uri="{BB962C8B-B14F-4D97-AF65-F5344CB8AC3E}">
        <p14:creationId xmlns:p14="http://schemas.microsoft.com/office/powerpoint/2010/main" val="1235069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3601" y="1433909"/>
            <a:ext cx="7416800" cy="1323439"/>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algn="ctr"/>
            <a:r>
              <a:rPr lang="en-US" sz="4000" b="1" dirty="0" smtClean="0">
                <a:solidFill>
                  <a:schemeClr val="accent1"/>
                </a:solidFill>
                <a:latin typeface="+mj-lt"/>
                <a:ea typeface="Calibri" charset="0"/>
                <a:cs typeface="Calibri" charset="0"/>
              </a:rPr>
              <a:t>Climate change in water management</a:t>
            </a:r>
          </a:p>
        </p:txBody>
      </p:sp>
    </p:spTree>
    <p:extLst>
      <p:ext uri="{BB962C8B-B14F-4D97-AF65-F5344CB8AC3E}">
        <p14:creationId xmlns:p14="http://schemas.microsoft.com/office/powerpoint/2010/main" val="12002466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7869771" y="745449"/>
            <a:ext cx="1341981" cy="1169551"/>
            <a:chOff x="6986815" y="4399385"/>
            <a:chExt cx="1341981" cy="1169551"/>
          </a:xfrm>
        </p:grpSpPr>
        <p:sp>
          <p:nvSpPr>
            <p:cNvPr id="5" name="TextBox 4"/>
            <p:cNvSpPr txBox="1"/>
            <p:nvPr/>
          </p:nvSpPr>
          <p:spPr>
            <a:xfrm>
              <a:off x="7257757" y="4399385"/>
              <a:ext cx="1071039" cy="1169551"/>
            </a:xfrm>
            <a:prstGeom prst="rect">
              <a:avLst/>
            </a:prstGeom>
            <a:noFill/>
          </p:spPr>
          <p:txBody>
            <a:bodyPr wrap="none" rtlCol="0">
              <a:spAutoFit/>
            </a:bodyPr>
            <a:lstStyle/>
            <a:p>
              <a:r>
                <a:rPr lang="en-US" sz="1400" dirty="0" smtClean="0">
                  <a:latin typeface="+mj-lt"/>
                </a:rPr>
                <a:t>Historical</a:t>
              </a:r>
            </a:p>
            <a:p>
              <a:r>
                <a:rPr lang="en-US" sz="1400" dirty="0" smtClean="0">
                  <a:latin typeface="+mj-lt"/>
                </a:rPr>
                <a:t>2020s</a:t>
              </a:r>
            </a:p>
            <a:p>
              <a:r>
                <a:rPr lang="en-US" sz="1400" dirty="0" smtClean="0">
                  <a:latin typeface="+mj-lt"/>
                </a:rPr>
                <a:t>2020s range</a:t>
              </a:r>
            </a:p>
            <a:p>
              <a:r>
                <a:rPr lang="en-US" sz="1400" dirty="0" smtClean="0">
                  <a:latin typeface="+mj-lt"/>
                </a:rPr>
                <a:t>2040s</a:t>
              </a:r>
            </a:p>
            <a:p>
              <a:r>
                <a:rPr lang="en-US" sz="1400" dirty="0" smtClean="0">
                  <a:latin typeface="+mj-lt"/>
                </a:rPr>
                <a:t>2080s</a:t>
              </a:r>
              <a:endParaRPr lang="en-US" sz="1400" dirty="0">
                <a:latin typeface="+mj-lt"/>
              </a:endParaRPr>
            </a:p>
          </p:txBody>
        </p:sp>
        <p:cxnSp>
          <p:nvCxnSpPr>
            <p:cNvPr id="6" name="Straight Connector 5"/>
            <p:cNvCxnSpPr/>
            <p:nvPr/>
          </p:nvCxnSpPr>
          <p:spPr>
            <a:xfrm>
              <a:off x="6986815" y="4560888"/>
              <a:ext cx="239603" cy="1588"/>
            </a:xfrm>
            <a:prstGeom prst="line">
              <a:avLst/>
            </a:prstGeom>
            <a:ln>
              <a:solidFill>
                <a:srgbClr val="DA2138"/>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986815" y="4784726"/>
              <a:ext cx="239603"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986815" y="5192712"/>
              <a:ext cx="239603" cy="1588"/>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986815" y="5411707"/>
              <a:ext cx="239603" cy="1588"/>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986815" y="4927600"/>
              <a:ext cx="239603" cy="143593"/>
            </a:xfrm>
            <a:prstGeom prst="rect">
              <a:avLst/>
            </a:prstGeom>
            <a:solidFill>
              <a:srgbClr val="C8C8C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3"/>
          <p:cNvSpPr txBox="1">
            <a:spLocks noChangeArrowheads="1"/>
          </p:cNvSpPr>
          <p:nvPr/>
        </p:nvSpPr>
        <p:spPr>
          <a:xfrm>
            <a:off x="0" y="-31433"/>
            <a:ext cx="9144000" cy="713741"/>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effectLst/>
                <a:uLnTx/>
                <a:uFillTx/>
                <a:latin typeface="Arial"/>
                <a:ea typeface="+mj-ea"/>
                <a:cs typeface="Arial"/>
              </a:rPr>
              <a:t>Key Findings in Puget Sound</a:t>
            </a:r>
            <a:endParaRPr kumimoji="0" lang="en-US" sz="4000" b="1" i="0" u="none" strike="noStrike" kern="1200" cap="none" spc="0" normalizeH="0" baseline="0" noProof="0" dirty="0">
              <a:ln>
                <a:noFill/>
              </a:ln>
              <a:effectLst/>
              <a:uLnTx/>
              <a:uFillTx/>
              <a:latin typeface="Arial"/>
              <a:ea typeface="+mj-ea"/>
              <a:cs typeface="Arial"/>
            </a:endParaRPr>
          </a:p>
        </p:txBody>
      </p:sp>
      <p:sp>
        <p:nvSpPr>
          <p:cNvPr id="23" name="Rectangle 22"/>
          <p:cNvSpPr/>
          <p:nvPr/>
        </p:nvSpPr>
        <p:spPr>
          <a:xfrm>
            <a:off x="269559" y="2578100"/>
            <a:ext cx="8942193" cy="707886"/>
          </a:xfrm>
          <a:prstGeom prst="rect">
            <a:avLst/>
          </a:prstGeom>
        </p:spPr>
        <p:txBody>
          <a:bodyPr wrap="square">
            <a:spAutoFit/>
          </a:bodyPr>
          <a:lstStyle/>
          <a:p>
            <a:pPr marL="457200" indent="-457200"/>
            <a:r>
              <a:rPr lang="en-US" sz="2000" b="1" dirty="0" smtClean="0">
                <a:latin typeface="Arial"/>
                <a:cs typeface="Arial"/>
              </a:rPr>
              <a:t>Again, primary impacts of climate change will be a shift on average in the timing of river flow from late spring to winter</a:t>
            </a:r>
            <a:endParaRPr lang="en-US" sz="2000" dirty="0" smtClean="0">
              <a:latin typeface="Arial"/>
              <a:cs typeface="Arial"/>
            </a:endParaRPr>
          </a:p>
        </p:txBody>
      </p:sp>
      <p:cxnSp>
        <p:nvCxnSpPr>
          <p:cNvPr id="25" name="Straight Connector 24"/>
          <p:cNvCxnSpPr/>
          <p:nvPr/>
        </p:nvCxnSpPr>
        <p:spPr>
          <a:xfrm>
            <a:off x="115429" y="3544192"/>
            <a:ext cx="8736456" cy="15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41" name="Picture 6" descr="seattle_future_flow_storage.gif                                0005712Chummock                        BFD0A86B:"/>
          <p:cNvPicPr>
            <a:picLocks noChangeAspect="1" noChangeArrowheads="1"/>
          </p:cNvPicPr>
          <p:nvPr/>
        </p:nvPicPr>
        <p:blipFill>
          <a:blip r:embed="rId3"/>
          <a:srcRect t="32658" r="47568" b="51158"/>
          <a:stretch>
            <a:fillRect/>
          </a:stretch>
        </p:blipFill>
        <p:spPr bwMode="auto">
          <a:xfrm>
            <a:off x="3450171" y="873779"/>
            <a:ext cx="3782366" cy="1669560"/>
          </a:xfrm>
          <a:prstGeom prst="rect">
            <a:avLst/>
          </a:prstGeom>
          <a:noFill/>
          <a:ln w="9525">
            <a:noFill/>
            <a:miter lim="800000"/>
            <a:headEnd/>
            <a:tailEnd/>
          </a:ln>
        </p:spPr>
      </p:pic>
      <p:pic>
        <p:nvPicPr>
          <p:cNvPr id="42" name="Picture 30" descr="seattle_future_flow_storage.gif                                0005712Chummock                        BFD0A86B:"/>
          <p:cNvPicPr>
            <a:picLocks noChangeAspect="1" noChangeArrowheads="1"/>
          </p:cNvPicPr>
          <p:nvPr/>
        </p:nvPicPr>
        <p:blipFill>
          <a:blip r:embed="rId3"/>
          <a:srcRect r="50745" b="83818"/>
          <a:stretch>
            <a:fillRect/>
          </a:stretch>
        </p:blipFill>
        <p:spPr bwMode="auto">
          <a:xfrm>
            <a:off x="0" y="908540"/>
            <a:ext cx="3545968" cy="1669560"/>
          </a:xfrm>
          <a:prstGeom prst="rect">
            <a:avLst/>
          </a:prstGeom>
          <a:noFill/>
          <a:ln w="9525">
            <a:noFill/>
            <a:miter lim="800000"/>
            <a:headEnd/>
            <a:tailEnd/>
          </a:ln>
        </p:spPr>
      </p:pic>
      <p:pic>
        <p:nvPicPr>
          <p:cNvPr id="50" name="Picture 22"/>
          <p:cNvPicPr>
            <a:picLocks noChangeAspect="1" noChangeArrowheads="1"/>
          </p:cNvPicPr>
          <p:nvPr/>
        </p:nvPicPr>
        <p:blipFill>
          <a:blip r:embed="rId4"/>
          <a:srcRect r="62088" b="-2332"/>
          <a:stretch>
            <a:fillRect/>
          </a:stretch>
        </p:blipFill>
        <p:spPr bwMode="auto">
          <a:xfrm>
            <a:off x="5029187" y="3648705"/>
            <a:ext cx="1810188" cy="3006095"/>
          </a:xfrm>
          <a:prstGeom prst="rect">
            <a:avLst/>
          </a:prstGeom>
          <a:noFill/>
          <a:ln w="9525">
            <a:noFill/>
            <a:miter lim="800000"/>
            <a:headEnd/>
            <a:tailEnd/>
          </a:ln>
        </p:spPr>
      </p:pic>
      <p:pic>
        <p:nvPicPr>
          <p:cNvPr id="52" name="Picture 20"/>
          <p:cNvPicPr>
            <a:picLocks noChangeAspect="1" noChangeArrowheads="1"/>
          </p:cNvPicPr>
          <p:nvPr/>
        </p:nvPicPr>
        <p:blipFill>
          <a:blip r:embed="rId5"/>
          <a:srcRect l="71384" t="37851" r="7272" b="39642"/>
          <a:stretch>
            <a:fillRect/>
          </a:stretch>
        </p:blipFill>
        <p:spPr bwMode="auto">
          <a:xfrm>
            <a:off x="6699674" y="4422137"/>
            <a:ext cx="1295400" cy="838200"/>
          </a:xfrm>
          <a:prstGeom prst="rect">
            <a:avLst/>
          </a:prstGeom>
          <a:noFill/>
          <a:ln w="9525">
            <a:noFill/>
            <a:miter lim="800000"/>
            <a:headEnd/>
            <a:tailEnd/>
          </a:ln>
        </p:spPr>
      </p:pic>
      <p:sp>
        <p:nvSpPr>
          <p:cNvPr id="17" name="Rectangle 4"/>
          <p:cNvSpPr>
            <a:spLocks noChangeArrowheads="1"/>
          </p:cNvSpPr>
          <p:nvPr/>
        </p:nvSpPr>
        <p:spPr bwMode="auto">
          <a:xfrm>
            <a:off x="115430" y="3596637"/>
            <a:ext cx="4774056" cy="2554545"/>
          </a:xfrm>
          <a:prstGeom prst="rect">
            <a:avLst/>
          </a:prstGeom>
          <a:noFill/>
          <a:ln w="9525">
            <a:noFill/>
            <a:miter lim="800000"/>
            <a:headEnd/>
            <a:tailEnd/>
          </a:ln>
        </p:spPr>
        <p:txBody>
          <a:bodyPr wrap="square">
            <a:prstTxWarp prst="textNoShape">
              <a:avLst/>
            </a:prstTxWarp>
            <a:spAutoFit/>
          </a:bodyPr>
          <a:lstStyle/>
          <a:p>
            <a:pPr marL="457200" indent="-457200" eaLnBrk="1" hangingPunct="1">
              <a:buFont typeface="Times" charset="0"/>
              <a:buNone/>
            </a:pPr>
            <a:r>
              <a:rPr lang="en-US" sz="2000" b="1" dirty="0" smtClean="0">
                <a:latin typeface="Arial"/>
                <a:cs typeface="Arial"/>
              </a:rPr>
              <a:t>	</a:t>
            </a:r>
          </a:p>
          <a:p>
            <a:pPr marL="457200" indent="-457200" eaLnBrk="1" hangingPunct="1">
              <a:buFont typeface="Times" charset="0"/>
              <a:buNone/>
            </a:pPr>
            <a:r>
              <a:rPr lang="en-US" sz="2000" b="1" dirty="0" smtClean="0">
                <a:latin typeface="Arial"/>
                <a:cs typeface="Arial"/>
              </a:rPr>
              <a:t>With current demands, water systems accommodate changes; with demand increases, systems less able to accommodate changes</a:t>
            </a:r>
          </a:p>
          <a:p>
            <a:pPr marL="457200" indent="-457200" eaLnBrk="1" hangingPunct="1">
              <a:buFont typeface="Times" charset="0"/>
              <a:buNone/>
            </a:pPr>
            <a:r>
              <a:rPr lang="en-US" sz="2000" b="1" dirty="0" smtClean="0">
                <a:latin typeface="Arial"/>
                <a:cs typeface="Arial"/>
              </a:rPr>
              <a:t>Other aspects of system performance also effected (e.g., environmental flows, flood control, hydropower).</a:t>
            </a:r>
            <a:endParaRPr lang="en-US" sz="1000" b="1" dirty="0">
              <a:latin typeface="Arial"/>
              <a:cs typeface="Arial"/>
            </a:endParaRPr>
          </a:p>
        </p:txBody>
      </p:sp>
      <p:pic>
        <p:nvPicPr>
          <p:cNvPr id="22" name="Picture 21" descr="yakima.pdf"/>
          <p:cNvPicPr>
            <a:picLocks noChangeAspect="1"/>
          </p:cNvPicPr>
          <p:nvPr/>
        </p:nvPicPr>
        <p:blipFill>
          <a:blip r:embed="rId6"/>
          <a:srcRect l="6945" t="14186" r="60463" b="82810"/>
          <a:stretch>
            <a:fillRect/>
          </a:stretch>
        </p:blipFill>
        <p:spPr>
          <a:xfrm>
            <a:off x="865717" y="2153392"/>
            <a:ext cx="2650596" cy="419579"/>
          </a:xfrm>
          <a:prstGeom prst="rect">
            <a:avLst/>
          </a:prstGeom>
          <a:solidFill>
            <a:schemeClr val="bg1"/>
          </a:solidFill>
        </p:spPr>
      </p:pic>
      <p:pic>
        <p:nvPicPr>
          <p:cNvPr id="24" name="Picture 23" descr="yakima.pdf"/>
          <p:cNvPicPr>
            <a:picLocks noChangeAspect="1"/>
          </p:cNvPicPr>
          <p:nvPr/>
        </p:nvPicPr>
        <p:blipFill>
          <a:blip r:embed="rId6"/>
          <a:srcRect l="6945" t="14186" r="60463" b="82810"/>
          <a:stretch>
            <a:fillRect/>
          </a:stretch>
        </p:blipFill>
        <p:spPr>
          <a:xfrm>
            <a:off x="4311650" y="2104471"/>
            <a:ext cx="2676018" cy="419579"/>
          </a:xfrm>
          <a:prstGeom prst="rect">
            <a:avLst/>
          </a:prstGeom>
          <a:solidFill>
            <a:schemeClr val="bg1"/>
          </a:solidFill>
        </p:spPr>
      </p:pic>
    </p:spTree>
    <p:extLst>
      <p:ext uri="{BB962C8B-B14F-4D97-AF65-F5344CB8AC3E}">
        <p14:creationId xmlns:p14="http://schemas.microsoft.com/office/powerpoint/2010/main" val="1620373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3601" y="1433909"/>
            <a:ext cx="7416800" cy="707886"/>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algn="ctr"/>
            <a:r>
              <a:rPr lang="en-US" sz="4000" b="1" dirty="0" smtClean="0">
                <a:solidFill>
                  <a:schemeClr val="accent1"/>
                </a:solidFill>
                <a:latin typeface="+mj-lt"/>
                <a:ea typeface="Calibri" charset="0"/>
                <a:cs typeface="Calibri" charset="0"/>
              </a:rPr>
              <a:t>Colorado River basin</a:t>
            </a:r>
          </a:p>
        </p:txBody>
      </p:sp>
    </p:spTree>
    <p:extLst>
      <p:ext uri="{BB962C8B-B14F-4D97-AF65-F5344CB8AC3E}">
        <p14:creationId xmlns:p14="http://schemas.microsoft.com/office/powerpoint/2010/main" val="21312756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1-04-04 at 1.12.42 PM.png"/>
          <p:cNvPicPr>
            <a:picLocks noChangeAspect="1"/>
          </p:cNvPicPr>
          <p:nvPr/>
        </p:nvPicPr>
        <p:blipFill>
          <a:blip r:embed="rId3"/>
          <a:srcRect l="11501" t="6349" r="5744"/>
          <a:stretch>
            <a:fillRect/>
          </a:stretch>
        </p:blipFill>
        <p:spPr>
          <a:xfrm>
            <a:off x="-1" y="0"/>
            <a:ext cx="8527143" cy="6634304"/>
          </a:xfrm>
          <a:prstGeom prst="rect">
            <a:avLst/>
          </a:prstGeom>
          <a:noFill/>
        </p:spPr>
      </p:pic>
      <p:sp>
        <p:nvSpPr>
          <p:cNvPr id="3" name="Oval 2"/>
          <p:cNvSpPr/>
          <p:nvPr/>
        </p:nvSpPr>
        <p:spPr bwMode="auto">
          <a:xfrm rot="1029145">
            <a:off x="1454247" y="1372424"/>
            <a:ext cx="1623603" cy="2520351"/>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Text Box 20"/>
          <p:cNvSpPr txBox="1">
            <a:spLocks noChangeArrowheads="1"/>
          </p:cNvSpPr>
          <p:nvPr/>
        </p:nvSpPr>
        <p:spPr bwMode="auto">
          <a:xfrm>
            <a:off x="0" y="6578600"/>
            <a:ext cx="9144000" cy="276999"/>
          </a:xfrm>
          <a:prstGeom prst="rect">
            <a:avLst/>
          </a:prstGeom>
          <a:noFill/>
          <a:ln w="9525">
            <a:noFill/>
            <a:miter lim="800000"/>
            <a:headEnd/>
            <a:tailEnd/>
          </a:ln>
        </p:spPr>
        <p:txBody>
          <a:bodyPr>
            <a:spAutoFit/>
          </a:bodyPr>
          <a:lstStyle/>
          <a:p>
            <a:pPr>
              <a:spcBef>
                <a:spcPct val="50000"/>
              </a:spcBef>
              <a:defRPr/>
            </a:pPr>
            <a:r>
              <a:rPr lang="en-US" sz="1200" i="1" dirty="0" smtClean="0">
                <a:latin typeface="Book Antiqua"/>
                <a:cs typeface="Book Antiqua"/>
              </a:rPr>
              <a:t>Figure from NRC report on Colorado River Basin Water, 2007</a:t>
            </a:r>
            <a:endParaRPr lang="en-US" sz="1200" i="1" dirty="0">
              <a:latin typeface="Book Antiqua"/>
              <a:cs typeface="Book Antiqua"/>
            </a:endParaRPr>
          </a:p>
        </p:txBody>
      </p:sp>
    </p:spTree>
    <p:extLst>
      <p:ext uri="{BB962C8B-B14F-4D97-AF65-F5344CB8AC3E}">
        <p14:creationId xmlns:p14="http://schemas.microsoft.com/office/powerpoint/2010/main" val="165080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an001-2.PDF"/>
          <p:cNvPicPr>
            <a:picLocks noChangeAspect="1"/>
          </p:cNvPicPr>
          <p:nvPr/>
        </p:nvPicPr>
        <p:blipFill>
          <a:blip r:embed="rId3"/>
          <a:srcRect l="7100" t="9722" r="14050" b="6389"/>
          <a:stretch>
            <a:fillRect/>
          </a:stretch>
        </p:blipFill>
        <p:spPr>
          <a:xfrm rot="5240602">
            <a:off x="1612092" y="-1287483"/>
            <a:ext cx="6025041" cy="8295871"/>
          </a:xfrm>
          <a:prstGeom prst="rect">
            <a:avLst/>
          </a:prstGeom>
        </p:spPr>
      </p:pic>
      <p:sp>
        <p:nvSpPr>
          <p:cNvPr id="3" name="Text Box 20"/>
          <p:cNvSpPr txBox="1">
            <a:spLocks noChangeArrowheads="1"/>
          </p:cNvSpPr>
          <p:nvPr/>
        </p:nvSpPr>
        <p:spPr bwMode="auto">
          <a:xfrm>
            <a:off x="0" y="6578600"/>
            <a:ext cx="9144000" cy="276999"/>
          </a:xfrm>
          <a:prstGeom prst="rect">
            <a:avLst/>
          </a:prstGeom>
          <a:noFill/>
          <a:ln w="9525">
            <a:noFill/>
            <a:miter lim="800000"/>
            <a:headEnd/>
            <a:tailEnd/>
          </a:ln>
        </p:spPr>
        <p:txBody>
          <a:bodyPr>
            <a:spAutoFit/>
          </a:bodyPr>
          <a:lstStyle/>
          <a:p>
            <a:pPr eaLnBrk="0" hangingPunct="0">
              <a:spcBef>
                <a:spcPct val="50000"/>
              </a:spcBef>
              <a:defRPr/>
            </a:pPr>
            <a:r>
              <a:rPr lang="en-US" sz="1200" i="1" dirty="0">
                <a:latin typeface="Times New Roman"/>
                <a:cs typeface="Times New Roman"/>
              </a:rPr>
              <a:t>Figure</a:t>
            </a:r>
            <a:r>
              <a:rPr lang="en-US" sz="1200" i="1" dirty="0" smtClean="0">
                <a:latin typeface="Times New Roman"/>
                <a:cs typeface="Times New Roman"/>
              </a:rPr>
              <a:t> from Steve Burges, CEE 576, Physical Hydrology, Fall 2007 </a:t>
            </a:r>
            <a:endParaRPr lang="en-US" sz="1200" i="1" dirty="0">
              <a:latin typeface="Times New Roman"/>
              <a:cs typeface="Times New Roman"/>
            </a:endParaRPr>
          </a:p>
        </p:txBody>
      </p:sp>
      <p:grpSp>
        <p:nvGrpSpPr>
          <p:cNvPr id="6" name="Group 7"/>
          <p:cNvGrpSpPr/>
          <p:nvPr/>
        </p:nvGrpSpPr>
        <p:grpSpPr>
          <a:xfrm>
            <a:off x="243341" y="297825"/>
            <a:ext cx="7697880" cy="5993140"/>
            <a:chOff x="243341" y="297825"/>
            <a:chExt cx="7697880" cy="5993140"/>
          </a:xfrm>
        </p:grpSpPr>
        <p:sp>
          <p:nvSpPr>
            <p:cNvPr id="4" name="TextBox 3"/>
            <p:cNvSpPr txBox="1"/>
            <p:nvPr/>
          </p:nvSpPr>
          <p:spPr>
            <a:xfrm>
              <a:off x="1618607" y="5829300"/>
              <a:ext cx="6322614" cy="461665"/>
            </a:xfrm>
            <a:prstGeom prst="rect">
              <a:avLst/>
            </a:prstGeom>
            <a:noFill/>
          </p:spPr>
          <p:txBody>
            <a:bodyPr wrap="none" rtlCol="0">
              <a:spAutoFit/>
            </a:bodyPr>
            <a:lstStyle/>
            <a:p>
              <a:r>
                <a:rPr lang="en-US" b="1" dirty="0" smtClean="0">
                  <a:solidFill>
                    <a:srgbClr val="FF0000"/>
                  </a:solidFill>
                  <a:latin typeface="Book Antiqua"/>
                  <a:cs typeface="Book Antiqua"/>
                </a:rPr>
                <a:t>total storage relative to annual inflow ratios  </a:t>
              </a:r>
              <a:endParaRPr lang="en-US" b="1" dirty="0">
                <a:solidFill>
                  <a:srgbClr val="FF0000"/>
                </a:solidFill>
                <a:latin typeface="Book Antiqua"/>
                <a:cs typeface="Book Antiqua"/>
              </a:endParaRPr>
            </a:p>
          </p:txBody>
        </p:sp>
        <p:sp>
          <p:nvSpPr>
            <p:cNvPr id="5" name="Rectangle 4"/>
            <p:cNvSpPr/>
            <p:nvPr/>
          </p:nvSpPr>
          <p:spPr>
            <a:xfrm>
              <a:off x="1818454" y="3032125"/>
              <a:ext cx="380999" cy="1200329"/>
            </a:xfrm>
            <a:prstGeom prst="rect">
              <a:avLst/>
            </a:prstGeom>
          </p:spPr>
          <p:txBody>
            <a:bodyPr wrap="square">
              <a:spAutoFit/>
            </a:bodyPr>
            <a:lstStyle/>
            <a:p>
              <a:r>
                <a:rPr lang="en-US" sz="3600" b="1" dirty="0" smtClean="0">
                  <a:solidFill>
                    <a:srgbClr val="FF0000"/>
                  </a:solidFill>
                  <a:latin typeface="Book Antiqua"/>
                  <a:cs typeface="Book Antiqua"/>
                </a:rPr>
                <a:t>4 </a:t>
              </a:r>
              <a:endParaRPr lang="en-US" sz="3600" b="1" dirty="0">
                <a:solidFill>
                  <a:srgbClr val="FF0000"/>
                </a:solidFill>
                <a:latin typeface="Book Antiqua"/>
                <a:cs typeface="Book Antiqua"/>
              </a:endParaRPr>
            </a:p>
          </p:txBody>
        </p:sp>
        <p:sp>
          <p:nvSpPr>
            <p:cNvPr id="7" name="Rectangle 6"/>
            <p:cNvSpPr/>
            <p:nvPr/>
          </p:nvSpPr>
          <p:spPr>
            <a:xfrm>
              <a:off x="243341" y="297825"/>
              <a:ext cx="1739899" cy="646331"/>
            </a:xfrm>
            <a:prstGeom prst="rect">
              <a:avLst/>
            </a:prstGeom>
          </p:spPr>
          <p:txBody>
            <a:bodyPr wrap="square">
              <a:spAutoFit/>
            </a:bodyPr>
            <a:lstStyle/>
            <a:p>
              <a:r>
                <a:rPr lang="en-US" sz="3600" b="1" dirty="0" smtClean="0">
                  <a:solidFill>
                    <a:srgbClr val="FF0000"/>
                  </a:solidFill>
                  <a:latin typeface="Book Antiqua"/>
                  <a:cs typeface="Book Antiqua"/>
                </a:rPr>
                <a:t>0.3 </a:t>
              </a:r>
              <a:endParaRPr lang="en-US" sz="3600" b="1" dirty="0">
                <a:solidFill>
                  <a:srgbClr val="FF0000"/>
                </a:solidFill>
                <a:latin typeface="Book Antiqua"/>
                <a:cs typeface="Book Antiqua"/>
              </a:endParaRPr>
            </a:p>
          </p:txBody>
        </p:sp>
      </p:grpSp>
    </p:spTree>
    <p:extLst>
      <p:ext uri="{BB962C8B-B14F-4D97-AF65-F5344CB8AC3E}">
        <p14:creationId xmlns:p14="http://schemas.microsoft.com/office/powerpoint/2010/main" val="145223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1-16 at 10.39.39 AM.png"/>
          <p:cNvPicPr>
            <a:picLocks noChangeAspect="1"/>
          </p:cNvPicPr>
          <p:nvPr/>
        </p:nvPicPr>
        <p:blipFill>
          <a:blip r:embed="rId2"/>
          <a:stretch>
            <a:fillRect/>
          </a:stretch>
        </p:blipFill>
        <p:spPr>
          <a:xfrm>
            <a:off x="-84133" y="0"/>
            <a:ext cx="9228133" cy="6879446"/>
          </a:xfrm>
          <a:prstGeom prst="rect">
            <a:avLst/>
          </a:prstGeom>
        </p:spPr>
      </p:pic>
      <p:sp>
        <p:nvSpPr>
          <p:cNvPr id="5" name="TextBox 4"/>
          <p:cNvSpPr txBox="1"/>
          <p:nvPr/>
        </p:nvSpPr>
        <p:spPr>
          <a:xfrm>
            <a:off x="-33334" y="6410981"/>
            <a:ext cx="4508500" cy="461665"/>
          </a:xfrm>
          <a:prstGeom prst="rect">
            <a:avLst/>
          </a:prstGeom>
          <a:noFill/>
        </p:spPr>
        <p:txBody>
          <a:bodyPr wrap="square" rtlCol="0">
            <a:spAutoFit/>
          </a:bodyPr>
          <a:lstStyle/>
          <a:p>
            <a:r>
              <a:rPr lang="en-US" sz="1200" i="1" dirty="0" smtClean="0">
                <a:solidFill>
                  <a:schemeClr val="bg1"/>
                </a:solidFill>
                <a:latin typeface="Arial"/>
                <a:cs typeface="Arial"/>
              </a:rPr>
              <a:t>Slide from Terry </a:t>
            </a:r>
            <a:r>
              <a:rPr lang="en-US" sz="1200" i="1" dirty="0" err="1" smtClean="0">
                <a:solidFill>
                  <a:schemeClr val="bg1"/>
                </a:solidFill>
                <a:latin typeface="Arial"/>
                <a:cs typeface="Arial"/>
              </a:rPr>
              <a:t>Fulp’s</a:t>
            </a:r>
            <a:r>
              <a:rPr lang="en-US" sz="1200" i="1" dirty="0" smtClean="0">
                <a:solidFill>
                  <a:schemeClr val="bg1"/>
                </a:solidFill>
                <a:latin typeface="Arial"/>
                <a:cs typeface="Arial"/>
              </a:rPr>
              <a:t> presentation,  Collaborative Workshop Series, Arizona State Univ., April 2, 2010</a:t>
            </a:r>
            <a:endParaRPr lang="en-US" sz="1200" i="1" dirty="0">
              <a:solidFill>
                <a:schemeClr val="bg1"/>
              </a:solidFill>
              <a:latin typeface="Arial"/>
              <a:cs typeface="Arial"/>
            </a:endParaRPr>
          </a:p>
        </p:txBody>
      </p:sp>
      <p:grpSp>
        <p:nvGrpSpPr>
          <p:cNvPr id="18" name="Group 17"/>
          <p:cNvGrpSpPr/>
          <p:nvPr/>
        </p:nvGrpSpPr>
        <p:grpSpPr>
          <a:xfrm>
            <a:off x="3779462" y="4310605"/>
            <a:ext cx="3987923" cy="1019796"/>
            <a:chOff x="3779463" y="2814327"/>
            <a:chExt cx="3987923" cy="1019796"/>
          </a:xfrm>
        </p:grpSpPr>
        <p:sp>
          <p:nvSpPr>
            <p:cNvPr id="12" name="Rectangle 11"/>
            <p:cNvSpPr/>
            <p:nvPr/>
          </p:nvSpPr>
          <p:spPr>
            <a:xfrm>
              <a:off x="3779463" y="2814327"/>
              <a:ext cx="3987923" cy="1019796"/>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908847" y="3500784"/>
              <a:ext cx="436936" cy="1588"/>
            </a:xfrm>
            <a:prstGeom prst="line">
              <a:avLst/>
            </a:prstGeom>
            <a:ln>
              <a:solidFill>
                <a:srgbClr val="E830CE"/>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908847" y="3078998"/>
              <a:ext cx="436936" cy="1588"/>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321246" y="2921260"/>
              <a:ext cx="3084248" cy="307777"/>
            </a:xfrm>
            <a:prstGeom prst="rect">
              <a:avLst/>
            </a:prstGeom>
            <a:solidFill>
              <a:schemeClr val="bg1"/>
            </a:solidFill>
          </p:spPr>
          <p:txBody>
            <a:bodyPr wrap="none" rtlCol="0">
              <a:spAutoFit/>
            </a:bodyPr>
            <a:lstStyle/>
            <a:p>
              <a:r>
                <a:rPr lang="en-US" sz="1400" dirty="0" smtClean="0">
                  <a:latin typeface="Arial"/>
                  <a:cs typeface="Arial"/>
                </a:rPr>
                <a:t>10-YR RUNNING AVG WATER USE</a:t>
              </a:r>
              <a:endParaRPr lang="en-US" sz="1400" dirty="0">
                <a:latin typeface="Arial"/>
                <a:cs typeface="Arial"/>
              </a:endParaRPr>
            </a:p>
          </p:txBody>
        </p:sp>
        <p:sp>
          <p:nvSpPr>
            <p:cNvPr id="17" name="TextBox 16"/>
            <p:cNvSpPr txBox="1"/>
            <p:nvPr/>
          </p:nvSpPr>
          <p:spPr>
            <a:xfrm>
              <a:off x="4321880" y="3344622"/>
              <a:ext cx="3407027" cy="307777"/>
            </a:xfrm>
            <a:prstGeom prst="rect">
              <a:avLst/>
            </a:prstGeom>
            <a:solidFill>
              <a:schemeClr val="bg1"/>
            </a:solidFill>
          </p:spPr>
          <p:txBody>
            <a:bodyPr wrap="none" rtlCol="0">
              <a:spAutoFit/>
            </a:bodyPr>
            <a:lstStyle/>
            <a:p>
              <a:r>
                <a:rPr lang="en-US" sz="1400" dirty="0" smtClean="0">
                  <a:latin typeface="Arial"/>
                  <a:cs typeface="Arial"/>
                </a:rPr>
                <a:t>10-YR RUNNING AVG WATER SUPPLY</a:t>
              </a:r>
              <a:endParaRPr lang="en-US" sz="1400" dirty="0">
                <a:latin typeface="Arial"/>
                <a:cs typeface="Arial"/>
              </a:endParaRPr>
            </a:p>
          </p:txBody>
        </p:sp>
      </p:grpSp>
      <p:sp>
        <p:nvSpPr>
          <p:cNvPr id="20" name="TextBox 19"/>
          <p:cNvSpPr txBox="1"/>
          <p:nvPr/>
        </p:nvSpPr>
        <p:spPr>
          <a:xfrm>
            <a:off x="4098297" y="5869288"/>
            <a:ext cx="1390124" cy="307777"/>
          </a:xfrm>
          <a:prstGeom prst="rect">
            <a:avLst/>
          </a:prstGeom>
          <a:solidFill>
            <a:schemeClr val="bg1"/>
          </a:solidFill>
        </p:spPr>
        <p:txBody>
          <a:bodyPr wrap="none" rtlCol="0">
            <a:spAutoFit/>
          </a:bodyPr>
          <a:lstStyle/>
          <a:p>
            <a:r>
              <a:rPr lang="en-US" sz="1400" b="1" dirty="0" smtClean="0">
                <a:latin typeface="Arial"/>
                <a:cs typeface="Arial"/>
              </a:rPr>
              <a:t>Calendar Year</a:t>
            </a:r>
          </a:p>
        </p:txBody>
      </p:sp>
      <p:sp>
        <p:nvSpPr>
          <p:cNvPr id="21" name="TextBox 20"/>
          <p:cNvSpPr txBox="1"/>
          <p:nvPr/>
        </p:nvSpPr>
        <p:spPr>
          <a:xfrm rot="16200000">
            <a:off x="-291687" y="3503960"/>
            <a:ext cx="2366103" cy="307777"/>
          </a:xfrm>
          <a:prstGeom prst="rect">
            <a:avLst/>
          </a:prstGeom>
          <a:solidFill>
            <a:schemeClr val="bg1"/>
          </a:solidFill>
        </p:spPr>
        <p:txBody>
          <a:bodyPr wrap="none" rtlCol="0">
            <a:spAutoFit/>
          </a:bodyPr>
          <a:lstStyle/>
          <a:p>
            <a:r>
              <a:rPr lang="en-US" sz="1400" b="1" dirty="0" smtClean="0">
                <a:latin typeface="Arial"/>
                <a:cs typeface="Arial"/>
              </a:rPr>
              <a:t>Volume (million acre-feet)</a:t>
            </a:r>
          </a:p>
        </p:txBody>
      </p:sp>
    </p:spTree>
    <p:extLst>
      <p:ext uri="{BB962C8B-B14F-4D97-AF65-F5344CB8AC3E}">
        <p14:creationId xmlns:p14="http://schemas.microsoft.com/office/powerpoint/2010/main" val="2052839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p:cNvGraphicFramePr>
            <a:graphicFrameLocks noGrp="1"/>
          </p:cNvGraphicFramePr>
          <p:nvPr/>
        </p:nvGraphicFramePr>
        <p:xfrm>
          <a:off x="282091" y="966524"/>
          <a:ext cx="7687160" cy="52245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 26"/>
          <p:cNvGraphicFramePr>
            <a:graphicFrameLocks noGrp="1"/>
          </p:cNvGraphicFramePr>
          <p:nvPr/>
        </p:nvGraphicFramePr>
        <p:xfrm>
          <a:off x="288441" y="972874"/>
          <a:ext cx="7687160" cy="5224564"/>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16"/>
          <p:cNvGrpSpPr>
            <a:grpSpLocks/>
          </p:cNvGrpSpPr>
          <p:nvPr/>
        </p:nvGrpSpPr>
        <p:grpSpPr bwMode="auto">
          <a:xfrm>
            <a:off x="776384" y="3558493"/>
            <a:ext cx="8749831" cy="895350"/>
            <a:chOff x="1140" y="2219"/>
            <a:chExt cx="4838" cy="388"/>
          </a:xfrm>
        </p:grpSpPr>
        <p:sp>
          <p:nvSpPr>
            <p:cNvPr id="7" name="Line 5"/>
            <p:cNvSpPr>
              <a:spLocks noChangeShapeType="1"/>
            </p:cNvSpPr>
            <p:nvPr/>
          </p:nvSpPr>
          <p:spPr bwMode="auto">
            <a:xfrm>
              <a:off x="1140" y="2219"/>
              <a:ext cx="4495" cy="2"/>
            </a:xfrm>
            <a:prstGeom prst="line">
              <a:avLst/>
            </a:prstGeom>
            <a:noFill/>
            <a:ln w="38100" cap="sq">
              <a:solidFill>
                <a:srgbClr val="008000"/>
              </a:solidFill>
              <a:round/>
              <a:headEnd type="none" w="sm" len="sm"/>
              <a:tailEnd type="none" w="sm" len="sm"/>
            </a:ln>
          </p:spPr>
          <p:txBody>
            <a:bodyPr wrap="none" anchor="ctr">
              <a:prstTxWarp prst="textNoShape">
                <a:avLst/>
              </a:prstTxWarp>
            </a:bodyPr>
            <a:lstStyle/>
            <a:p>
              <a:endParaRPr lang="en-US"/>
            </a:p>
          </p:txBody>
        </p:sp>
        <p:sp>
          <p:nvSpPr>
            <p:cNvPr id="8" name="Rectangle 6"/>
            <p:cNvSpPr>
              <a:spLocks noChangeArrowheads="1"/>
            </p:cNvSpPr>
            <p:nvPr/>
          </p:nvSpPr>
          <p:spPr bwMode="auto">
            <a:xfrm>
              <a:off x="4778" y="2223"/>
              <a:ext cx="1200" cy="384"/>
            </a:xfrm>
            <a:prstGeom prst="rect">
              <a:avLst/>
            </a:prstGeom>
            <a:noFill/>
            <a:ln w="9525">
              <a:noFill/>
              <a:miter lim="800000"/>
              <a:headEnd/>
              <a:tailEnd/>
            </a:ln>
          </p:spPr>
          <p:txBody>
            <a:bodyPr lIns="91435" tIns="45717" rIns="91435" bIns="45717" anchor="ctr">
              <a:prstTxWarp prst="textNoShape">
                <a:avLst/>
              </a:prstTxWarp>
            </a:bodyPr>
            <a:lstStyle/>
            <a:p>
              <a:pPr algn="ctr" defTabSz="892175"/>
              <a:r>
                <a:rPr lang="en-US" sz="1800" b="1" dirty="0">
                  <a:solidFill>
                    <a:srgbClr val="008000"/>
                  </a:solidFill>
                </a:rPr>
                <a:t>currently used</a:t>
              </a:r>
            </a:p>
            <a:p>
              <a:pPr algn="ctr" defTabSz="892175"/>
              <a:r>
                <a:rPr lang="en-US" sz="1800" b="1" dirty="0">
                  <a:solidFill>
                    <a:srgbClr val="008000"/>
                  </a:solidFill>
                </a:rPr>
                <a:t>16.3 BCM </a:t>
              </a:r>
            </a:p>
            <a:p>
              <a:pPr algn="ctr" defTabSz="892175"/>
              <a:r>
                <a:rPr lang="en-US" sz="1800" b="1" dirty="0">
                  <a:solidFill>
                    <a:srgbClr val="008000"/>
                  </a:solidFill>
                </a:rPr>
                <a:t>(13.2 MAF)</a:t>
              </a:r>
              <a:endParaRPr lang="en-US" sz="1800" dirty="0">
                <a:solidFill>
                  <a:schemeClr val="tx2"/>
                </a:solidFill>
              </a:endParaRPr>
            </a:p>
          </p:txBody>
        </p:sp>
      </p:grpSp>
      <p:grpSp>
        <p:nvGrpSpPr>
          <p:cNvPr id="3" name="Group 17"/>
          <p:cNvGrpSpPr>
            <a:grpSpLocks/>
          </p:cNvGrpSpPr>
          <p:nvPr/>
        </p:nvGrpSpPr>
        <p:grpSpPr bwMode="auto">
          <a:xfrm>
            <a:off x="753542" y="2020206"/>
            <a:ext cx="8485864" cy="1008062"/>
            <a:chOff x="1055" y="1359"/>
            <a:chExt cx="4218" cy="437"/>
          </a:xfrm>
        </p:grpSpPr>
        <p:sp>
          <p:nvSpPr>
            <p:cNvPr id="10" name="Line 4"/>
            <p:cNvSpPr>
              <a:spLocks noChangeShapeType="1"/>
            </p:cNvSpPr>
            <p:nvPr/>
          </p:nvSpPr>
          <p:spPr bwMode="auto">
            <a:xfrm flipV="1">
              <a:off x="1055" y="1793"/>
              <a:ext cx="4029" cy="3"/>
            </a:xfrm>
            <a:prstGeom prst="line">
              <a:avLst/>
            </a:prstGeom>
            <a:noFill/>
            <a:ln w="38100">
              <a:solidFill>
                <a:schemeClr val="tx1"/>
              </a:solidFill>
              <a:prstDash val="dash"/>
              <a:round/>
              <a:headEnd type="none" w="sm" len="sm"/>
              <a:tailEnd type="none" w="sm" len="sm"/>
            </a:ln>
          </p:spPr>
          <p:txBody>
            <a:bodyPr wrap="none" anchor="ctr">
              <a:prstTxWarp prst="textNoShape">
                <a:avLst/>
              </a:prstTxWarp>
            </a:bodyPr>
            <a:lstStyle/>
            <a:p>
              <a:endParaRPr lang="en-US"/>
            </a:p>
          </p:txBody>
        </p:sp>
        <p:sp>
          <p:nvSpPr>
            <p:cNvPr id="11" name="Rectangle 7"/>
            <p:cNvSpPr>
              <a:spLocks noChangeArrowheads="1"/>
            </p:cNvSpPr>
            <p:nvPr/>
          </p:nvSpPr>
          <p:spPr bwMode="auto">
            <a:xfrm>
              <a:off x="4409" y="1359"/>
              <a:ext cx="864" cy="384"/>
            </a:xfrm>
            <a:prstGeom prst="rect">
              <a:avLst/>
            </a:prstGeom>
            <a:noFill/>
            <a:ln w="9525">
              <a:noFill/>
              <a:miter lim="800000"/>
              <a:headEnd/>
              <a:tailEnd/>
            </a:ln>
          </p:spPr>
          <p:txBody>
            <a:bodyPr lIns="91435" tIns="45717" rIns="91435" bIns="45717" anchor="ctr">
              <a:prstTxWarp prst="textNoShape">
                <a:avLst/>
              </a:prstTxWarp>
            </a:bodyPr>
            <a:lstStyle/>
            <a:p>
              <a:pPr algn="ctr" defTabSz="892175"/>
              <a:r>
                <a:rPr lang="en-US" sz="1800" b="1" dirty="0"/>
                <a:t>allocated</a:t>
              </a:r>
              <a:br>
                <a:rPr lang="en-US" sz="1800" b="1" dirty="0"/>
              </a:br>
              <a:r>
                <a:rPr lang="en-US" sz="1800" b="1" dirty="0"/>
                <a:t>20.4 BCM </a:t>
              </a:r>
            </a:p>
            <a:p>
              <a:pPr algn="ctr" defTabSz="892175"/>
              <a:r>
                <a:rPr lang="en-US" sz="1800" b="1" dirty="0"/>
                <a:t>(16.5 MAF)</a:t>
              </a:r>
              <a:endParaRPr lang="en-US" sz="1800" dirty="0"/>
            </a:p>
          </p:txBody>
        </p:sp>
      </p:grpSp>
      <p:sp>
        <p:nvSpPr>
          <p:cNvPr id="15" name="Rectangle 20"/>
          <p:cNvSpPr>
            <a:spLocks noChangeArrowheads="1"/>
          </p:cNvSpPr>
          <p:nvPr/>
        </p:nvSpPr>
        <p:spPr bwMode="auto">
          <a:xfrm>
            <a:off x="0" y="6581775"/>
            <a:ext cx="5727691" cy="553998"/>
          </a:xfrm>
          <a:prstGeom prst="rect">
            <a:avLst/>
          </a:prstGeom>
          <a:noFill/>
          <a:ln w="9525">
            <a:noFill/>
            <a:miter lim="800000"/>
            <a:headEnd/>
            <a:tailEnd/>
          </a:ln>
        </p:spPr>
        <p:txBody>
          <a:bodyPr wrap="none">
            <a:prstTxWarp prst="textNoShape">
              <a:avLst/>
            </a:prstTxWarp>
            <a:spAutoFit/>
          </a:bodyPr>
          <a:lstStyle/>
          <a:p>
            <a:pPr>
              <a:spcBef>
                <a:spcPct val="50000"/>
              </a:spcBef>
            </a:pPr>
            <a:r>
              <a:rPr lang="en-US" sz="1200" i="1" dirty="0">
                <a:latin typeface="Book Antiqua" charset="0"/>
              </a:rPr>
              <a:t>Figure adapted from Christensen et al., </a:t>
            </a:r>
            <a:r>
              <a:rPr lang="en-US" sz="1200" i="1" dirty="0" smtClean="0">
                <a:latin typeface="Book Antiqua" charset="0"/>
              </a:rPr>
              <a:t>2004; data from the U.S. Bureau of Reclamation.</a:t>
            </a:r>
          </a:p>
          <a:p>
            <a:pPr>
              <a:spcBef>
                <a:spcPct val="50000"/>
              </a:spcBef>
            </a:pPr>
            <a:endParaRPr lang="en-US" sz="1200" i="1" dirty="0">
              <a:latin typeface="Book Antiqua" charset="0"/>
            </a:endParaRPr>
          </a:p>
        </p:txBody>
      </p:sp>
      <p:grpSp>
        <p:nvGrpSpPr>
          <p:cNvPr id="4" name="Group 29"/>
          <p:cNvGrpSpPr/>
          <p:nvPr/>
        </p:nvGrpSpPr>
        <p:grpSpPr>
          <a:xfrm>
            <a:off x="814483" y="983816"/>
            <a:ext cx="4360985" cy="2084172"/>
            <a:chOff x="814483" y="983816"/>
            <a:chExt cx="4360985" cy="2084172"/>
          </a:xfrm>
        </p:grpSpPr>
        <p:grpSp>
          <p:nvGrpSpPr>
            <p:cNvPr id="5" name="Group 18"/>
            <p:cNvGrpSpPr>
              <a:grpSpLocks/>
            </p:cNvGrpSpPr>
            <p:nvPr/>
          </p:nvGrpSpPr>
          <p:grpSpPr bwMode="auto">
            <a:xfrm>
              <a:off x="814483" y="983816"/>
              <a:ext cx="4360985" cy="2084172"/>
              <a:chOff x="1079" y="1114"/>
              <a:chExt cx="1891" cy="904"/>
            </a:xfrm>
          </p:grpSpPr>
          <p:sp>
            <p:nvSpPr>
              <p:cNvPr id="14" name="Oval 13"/>
              <p:cNvSpPr>
                <a:spLocks noChangeArrowheads="1"/>
              </p:cNvSpPr>
              <p:nvPr/>
            </p:nvSpPr>
            <p:spPr bwMode="auto">
              <a:xfrm>
                <a:off x="1079" y="1644"/>
                <a:ext cx="748" cy="374"/>
              </a:xfrm>
              <a:prstGeom prst="ellipse">
                <a:avLst/>
              </a:prstGeom>
              <a:solidFill>
                <a:schemeClr val="bg1">
                  <a:alpha val="0"/>
                </a:schemeClr>
              </a:solidFill>
              <a:ln w="38100">
                <a:solidFill>
                  <a:srgbClr val="604A7B"/>
                </a:solidFill>
                <a:round/>
                <a:headEnd/>
                <a:tailEnd/>
              </a:ln>
            </p:spPr>
            <p:txBody>
              <a:bodyPr wrap="none" anchor="ctr">
                <a:prstTxWarp prst="textNoShape">
                  <a:avLst/>
                </a:prstTxWarp>
              </a:bodyPr>
              <a:lstStyle/>
              <a:p>
                <a:endParaRPr lang="en-US"/>
              </a:p>
            </p:txBody>
          </p:sp>
          <p:sp>
            <p:nvSpPr>
              <p:cNvPr id="13" name="Text Box 12"/>
              <p:cNvSpPr txBox="1">
                <a:spLocks noChangeArrowheads="1"/>
              </p:cNvSpPr>
              <p:nvPr/>
            </p:nvSpPr>
            <p:spPr bwMode="auto">
              <a:xfrm>
                <a:off x="1864" y="1114"/>
                <a:ext cx="1106" cy="40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800" dirty="0">
                    <a:solidFill>
                      <a:schemeClr val="accent4">
                        <a:lumMod val="75000"/>
                      </a:schemeClr>
                    </a:solidFill>
                  </a:rPr>
                  <a:t>Flow measurements for the Colorado River Compact 1922</a:t>
                </a:r>
              </a:p>
            </p:txBody>
          </p:sp>
        </p:grpSp>
        <p:cxnSp>
          <p:nvCxnSpPr>
            <p:cNvPr id="16" name="Straight Connector 15"/>
            <p:cNvCxnSpPr/>
            <p:nvPr/>
          </p:nvCxnSpPr>
          <p:spPr bwMode="auto">
            <a:xfrm rot="10800000" flipV="1">
              <a:off x="2749648" y="2016125"/>
              <a:ext cx="1060353" cy="477156"/>
            </a:xfrm>
            <a:prstGeom prst="line">
              <a:avLst/>
            </a:prstGeom>
            <a:solidFill>
              <a:schemeClr val="accent1"/>
            </a:solidFill>
            <a:ln w="63500" cap="flat" cmpd="sng" algn="ctr">
              <a:solidFill>
                <a:srgbClr val="604A7B"/>
              </a:solidFill>
              <a:prstDash val="solid"/>
              <a:round/>
              <a:headEnd type="none" w="med" len="med"/>
              <a:tailEnd type="triangle" w="med" len="med"/>
            </a:ln>
            <a:effectLst/>
          </p:spPr>
        </p:cxnSp>
      </p:grpSp>
      <p:sp>
        <p:nvSpPr>
          <p:cNvPr id="17" name="Rectangle 2"/>
          <p:cNvSpPr txBox="1">
            <a:spLocks noChangeArrowheads="1"/>
          </p:cNvSpPr>
          <p:nvPr/>
        </p:nvSpPr>
        <p:spPr bwMode="auto">
          <a:xfrm>
            <a:off x="-84665" y="190500"/>
            <a:ext cx="7540625" cy="838200"/>
          </a:xfrm>
          <a:prstGeom prst="rect">
            <a:avLst/>
          </a:prstGeom>
          <a:noFill/>
          <a:ln w="9525">
            <a:noFill/>
            <a:miter lim="800000"/>
            <a:headEnd/>
            <a:tailEnd/>
          </a:ln>
        </p:spPr>
        <p:txBody>
          <a:bodyPr lIns="91435" tIns="45717" rIns="91435" bIns="45717">
            <a:prstTxWarp prst="textNoShape">
              <a:avLst/>
            </a:prstTxWarp>
          </a:bodyPr>
          <a:lstStyle/>
          <a:p>
            <a:pPr algn="ctr" eaLnBrk="0" hangingPunct="0"/>
            <a:r>
              <a:rPr lang="en-US" sz="3200" b="1" dirty="0">
                <a:solidFill>
                  <a:srgbClr val="000000"/>
                </a:solidFill>
                <a:latin typeface="Book Antiqua"/>
                <a:cs typeface="Book Antiqua"/>
              </a:rPr>
              <a:t>Naturalized Flow at Lees Ferry, AZ</a:t>
            </a:r>
          </a:p>
        </p:txBody>
      </p:sp>
      <p:sp>
        <p:nvSpPr>
          <p:cNvPr id="18" name="TextBox 104"/>
          <p:cNvSpPr txBox="1">
            <a:spLocks noChangeArrowheads="1"/>
          </p:cNvSpPr>
          <p:nvPr/>
        </p:nvSpPr>
        <p:spPr bwMode="auto">
          <a:xfrm rot="16200000">
            <a:off x="-1346898" y="2752837"/>
            <a:ext cx="3030537" cy="460375"/>
          </a:xfrm>
          <a:prstGeom prst="rect">
            <a:avLst/>
          </a:prstGeom>
          <a:noFill/>
          <a:ln w="9525">
            <a:noFill/>
            <a:miter lim="800000"/>
            <a:headEnd/>
            <a:tailEnd/>
          </a:ln>
        </p:spPr>
        <p:txBody>
          <a:bodyPr>
            <a:prstTxWarp prst="textNoShape">
              <a:avLst/>
            </a:prstTxWarp>
            <a:spAutoFit/>
          </a:bodyPr>
          <a:lstStyle/>
          <a:p>
            <a:r>
              <a:rPr lang="en-US" sz="2400"/>
              <a:t>Annual Flow (BCM)</a:t>
            </a:r>
          </a:p>
        </p:txBody>
      </p:sp>
      <p:sp>
        <p:nvSpPr>
          <p:cNvPr id="19" name="Rectangle 106"/>
          <p:cNvSpPr>
            <a:spLocks noChangeArrowheads="1"/>
          </p:cNvSpPr>
          <p:nvPr/>
        </p:nvSpPr>
        <p:spPr bwMode="auto">
          <a:xfrm>
            <a:off x="581120" y="6142943"/>
            <a:ext cx="7340505" cy="442913"/>
          </a:xfrm>
          <a:prstGeom prst="rect">
            <a:avLst/>
          </a:prstGeom>
          <a:noFill/>
          <a:ln w="9525">
            <a:solidFill>
              <a:schemeClr val="tx1"/>
            </a:solidFill>
            <a:round/>
            <a:headEnd/>
            <a:tailEnd/>
          </a:ln>
        </p:spPr>
        <p:txBody>
          <a:bodyPr>
            <a:prstTxWarp prst="textNoShape">
              <a:avLst/>
            </a:prstTxWarp>
          </a:bodyPr>
          <a:lstStyle/>
          <a:p>
            <a:pPr defTabSz="4389438"/>
            <a:endParaRPr lang="en-US"/>
          </a:p>
        </p:txBody>
      </p:sp>
      <p:sp>
        <p:nvSpPr>
          <p:cNvPr id="20" name="TextBox 107"/>
          <p:cNvSpPr txBox="1">
            <a:spLocks noChangeArrowheads="1"/>
          </p:cNvSpPr>
          <p:nvPr/>
        </p:nvSpPr>
        <p:spPr bwMode="auto">
          <a:xfrm>
            <a:off x="1263745" y="6128656"/>
            <a:ext cx="9293225" cy="369887"/>
          </a:xfrm>
          <a:prstGeom prst="rect">
            <a:avLst/>
          </a:prstGeom>
          <a:noFill/>
          <a:ln w="9525">
            <a:noFill/>
            <a:miter lim="800000"/>
            <a:headEnd/>
            <a:tailEnd/>
          </a:ln>
        </p:spPr>
        <p:txBody>
          <a:bodyPr>
            <a:prstTxWarp prst="textNoShape">
              <a:avLst/>
            </a:prstTxWarp>
            <a:spAutoFit/>
          </a:bodyPr>
          <a:lstStyle/>
          <a:p>
            <a:r>
              <a:rPr lang="en-US" sz="1800" dirty="0"/>
              <a:t>Annual Flow               10-Year Running Mean               Running Mean</a:t>
            </a:r>
          </a:p>
        </p:txBody>
      </p:sp>
      <p:sp>
        <p:nvSpPr>
          <p:cNvPr id="21" name="Rectangle 108"/>
          <p:cNvSpPr>
            <a:spLocks noChangeArrowheads="1"/>
          </p:cNvSpPr>
          <p:nvPr/>
        </p:nvSpPr>
        <p:spPr bwMode="auto">
          <a:xfrm>
            <a:off x="733520" y="6247718"/>
            <a:ext cx="482600" cy="174625"/>
          </a:xfrm>
          <a:prstGeom prst="rect">
            <a:avLst/>
          </a:prstGeom>
          <a:solidFill>
            <a:srgbClr val="800000"/>
          </a:solidFill>
          <a:ln w="9525">
            <a:noFill/>
            <a:round/>
            <a:headEnd/>
            <a:tailEnd/>
          </a:ln>
        </p:spPr>
        <p:txBody>
          <a:bodyPr>
            <a:prstTxWarp prst="textNoShape">
              <a:avLst/>
            </a:prstTxWarp>
          </a:bodyPr>
          <a:lstStyle/>
          <a:p>
            <a:pPr defTabSz="4389438"/>
            <a:endParaRPr lang="en-US"/>
          </a:p>
        </p:txBody>
      </p:sp>
      <p:cxnSp>
        <p:nvCxnSpPr>
          <p:cNvPr id="22" name="Straight Connector 21"/>
          <p:cNvCxnSpPr/>
          <p:nvPr/>
        </p:nvCxnSpPr>
        <p:spPr bwMode="auto">
          <a:xfrm>
            <a:off x="2747249" y="6330268"/>
            <a:ext cx="469900" cy="1588"/>
          </a:xfrm>
          <a:prstGeom prst="line">
            <a:avLst/>
          </a:prstGeom>
          <a:solidFill>
            <a:schemeClr val="accent1"/>
          </a:solidFill>
          <a:ln w="19050" cap="flat" cmpd="sng" algn="ctr">
            <a:solidFill>
              <a:schemeClr val="accent1">
                <a:lumMod val="75000"/>
              </a:schemeClr>
            </a:solidFill>
            <a:prstDash val="solid"/>
            <a:round/>
            <a:headEnd type="none" w="med" len="med"/>
            <a:tailEnd type="none" w="med" len="med"/>
          </a:ln>
          <a:effectLst/>
        </p:spPr>
      </p:cxnSp>
      <p:cxnSp>
        <p:nvCxnSpPr>
          <p:cNvPr id="23" name="Straight Connector 113"/>
          <p:cNvCxnSpPr>
            <a:cxnSpLocks noChangeShapeType="1"/>
          </p:cNvCxnSpPr>
          <p:nvPr/>
        </p:nvCxnSpPr>
        <p:spPr bwMode="auto">
          <a:xfrm>
            <a:off x="5757928" y="6346143"/>
            <a:ext cx="299972" cy="1588"/>
          </a:xfrm>
          <a:prstGeom prst="line">
            <a:avLst/>
          </a:prstGeom>
          <a:noFill/>
          <a:ln w="19050">
            <a:solidFill>
              <a:srgbClr val="0000FF"/>
            </a:solidFill>
            <a:prstDash val="sysDash"/>
            <a:round/>
            <a:headEnd/>
            <a:tailEnd/>
          </a:ln>
        </p:spPr>
      </p:cxnSp>
      <p:pic>
        <p:nvPicPr>
          <p:cNvPr id="31" name="Picture 21" descr="ColBasinfinal.jpg                                              005514CEhummock                        BFD0A86B:"/>
          <p:cNvPicPr>
            <a:picLocks noChangeAspect="1" noChangeArrowheads="1"/>
          </p:cNvPicPr>
          <p:nvPr/>
        </p:nvPicPr>
        <p:blipFill>
          <a:blip r:embed="rId5"/>
          <a:srcRect t="7661" r="71441" b="77220"/>
          <a:stretch>
            <a:fillRect/>
          </a:stretch>
        </p:blipFill>
        <p:spPr bwMode="auto">
          <a:xfrm>
            <a:off x="7207250" y="0"/>
            <a:ext cx="1635125" cy="1214438"/>
          </a:xfrm>
          <a:prstGeom prst="rect">
            <a:avLst/>
          </a:prstGeom>
          <a:noFill/>
          <a:ln w="9525">
            <a:noFill/>
            <a:miter lim="800000"/>
            <a:headEnd/>
            <a:tailEnd/>
          </a:ln>
        </p:spPr>
      </p:pic>
      <p:sp>
        <p:nvSpPr>
          <p:cNvPr id="34" name="Rectangle 33"/>
          <p:cNvSpPr/>
          <p:nvPr/>
        </p:nvSpPr>
        <p:spPr>
          <a:xfrm>
            <a:off x="753542" y="5691982"/>
            <a:ext cx="7025208" cy="706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5-Point Star 31"/>
          <p:cNvSpPr/>
          <p:nvPr/>
        </p:nvSpPr>
        <p:spPr bwMode="auto">
          <a:xfrm>
            <a:off x="8231514" y="641293"/>
            <a:ext cx="96145" cy="165157"/>
          </a:xfrm>
          <a:prstGeom prst="star5">
            <a:avLst/>
          </a:prstGeom>
          <a:solidFill>
            <a:schemeClr val="accent4"/>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32301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1"/>
          <p:cNvGrpSpPr/>
          <p:nvPr/>
        </p:nvGrpSpPr>
        <p:grpSpPr>
          <a:xfrm>
            <a:off x="1234005" y="619779"/>
            <a:ext cx="6870700" cy="5705468"/>
            <a:chOff x="1115474" y="920750"/>
            <a:chExt cx="6870700" cy="5856349"/>
          </a:xfrm>
        </p:grpSpPr>
        <p:pic>
          <p:nvPicPr>
            <p:cNvPr id="2" name="Picture 1" descr="paleo_fig.eps"/>
            <p:cNvPicPr>
              <a:picLocks noChangeAspect="1"/>
            </p:cNvPicPr>
            <p:nvPr/>
          </p:nvPicPr>
          <p:blipFill>
            <a:blip r:embed="rId3"/>
            <a:stretch>
              <a:fillRect/>
            </a:stretch>
          </p:blipFill>
          <p:spPr>
            <a:xfrm>
              <a:off x="1115474" y="920750"/>
              <a:ext cx="6870700" cy="4940300"/>
            </a:xfrm>
            <a:prstGeom prst="rect">
              <a:avLst/>
            </a:prstGeom>
          </p:spPr>
        </p:pic>
        <p:grpSp>
          <p:nvGrpSpPr>
            <p:cNvPr id="8" name="Group 36"/>
            <p:cNvGrpSpPr/>
            <p:nvPr/>
          </p:nvGrpSpPr>
          <p:grpSpPr>
            <a:xfrm>
              <a:off x="1766349" y="6373654"/>
              <a:ext cx="4956175" cy="403445"/>
              <a:chOff x="2232025" y="5057001"/>
              <a:chExt cx="4956175" cy="403445"/>
            </a:xfrm>
          </p:grpSpPr>
          <p:sp>
            <p:nvSpPr>
              <p:cNvPr id="4" name="Rectangle 3"/>
              <p:cNvSpPr/>
              <p:nvPr/>
            </p:nvSpPr>
            <p:spPr>
              <a:xfrm>
                <a:off x="2232025" y="5143500"/>
                <a:ext cx="479898" cy="105489"/>
              </a:xfrm>
              <a:prstGeom prst="rect">
                <a:avLst/>
              </a:prstGeom>
              <a:solidFill>
                <a:srgbClr val="FFEBEB"/>
              </a:solidFill>
              <a:ln w="3175" cap="flat" cmpd="sng">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711922" y="5057001"/>
                <a:ext cx="4476278" cy="252732"/>
              </a:xfrm>
              <a:prstGeom prst="rect">
                <a:avLst/>
              </a:prstGeom>
              <a:noFill/>
            </p:spPr>
            <p:txBody>
              <a:bodyPr wrap="square" rtlCol="0">
                <a:spAutoFit/>
              </a:bodyPr>
              <a:lstStyle/>
              <a:p>
                <a:r>
                  <a:rPr lang="en-US" sz="1000" dirty="0" smtClean="0"/>
                  <a:t>10 most persistent droughts in PDSI record, from Table 1 in  </a:t>
                </a:r>
                <a:r>
                  <a:rPr lang="en-US" sz="1000" dirty="0" err="1" smtClean="0"/>
                  <a:t>Routson</a:t>
                </a:r>
                <a:r>
                  <a:rPr lang="en-US" sz="1000" dirty="0" smtClean="0"/>
                  <a:t> et al.’s (2011)</a:t>
                </a:r>
                <a:endParaRPr lang="en-US" sz="1000" dirty="0"/>
              </a:p>
            </p:txBody>
          </p:sp>
          <p:sp>
            <p:nvSpPr>
              <p:cNvPr id="6" name="Rectangle 5"/>
              <p:cNvSpPr/>
              <p:nvPr/>
            </p:nvSpPr>
            <p:spPr>
              <a:xfrm>
                <a:off x="2232025" y="5287863"/>
                <a:ext cx="479897" cy="110609"/>
              </a:xfrm>
              <a:prstGeom prst="rect">
                <a:avLst/>
              </a:prstGeom>
              <a:solidFill>
                <a:srgbClr val="E9E9E9"/>
              </a:solidFill>
              <a:ln w="3175" cap="flat" cmpd="sng">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718272" y="5207714"/>
                <a:ext cx="2304578" cy="252732"/>
              </a:xfrm>
              <a:prstGeom prst="rect">
                <a:avLst/>
              </a:prstGeom>
              <a:noFill/>
            </p:spPr>
            <p:txBody>
              <a:bodyPr wrap="square" rtlCol="0">
                <a:spAutoFit/>
              </a:bodyPr>
              <a:lstStyle/>
              <a:p>
                <a:r>
                  <a:rPr lang="en-US" sz="1000" dirty="0" smtClean="0">
                    <a:solidFill>
                      <a:srgbClr val="000000"/>
                    </a:solidFill>
                  </a:rPr>
                  <a:t>Observed values from USBR</a:t>
                </a:r>
                <a:endParaRPr lang="en-US" sz="1000" dirty="0">
                  <a:solidFill>
                    <a:srgbClr val="000000"/>
                  </a:solidFill>
                </a:endParaRPr>
              </a:p>
            </p:txBody>
          </p:sp>
        </p:grpSp>
        <p:grpSp>
          <p:nvGrpSpPr>
            <p:cNvPr id="11" name="Group 36"/>
            <p:cNvGrpSpPr/>
            <p:nvPr/>
          </p:nvGrpSpPr>
          <p:grpSpPr>
            <a:xfrm>
              <a:off x="2031924" y="3569732"/>
              <a:ext cx="1575140" cy="410691"/>
              <a:chOff x="674149" y="2555824"/>
              <a:chExt cx="1575140" cy="410691"/>
            </a:xfrm>
          </p:grpSpPr>
          <p:sp>
            <p:nvSpPr>
              <p:cNvPr id="9" name="TextBox 8"/>
              <p:cNvSpPr txBox="1"/>
              <p:nvPr/>
            </p:nvSpPr>
            <p:spPr>
              <a:xfrm>
                <a:off x="674149" y="2555824"/>
                <a:ext cx="1575140" cy="410691"/>
              </a:xfrm>
              <a:prstGeom prst="rect">
                <a:avLst/>
              </a:prstGeom>
              <a:noFill/>
            </p:spPr>
            <p:txBody>
              <a:bodyPr wrap="square" rtlCol="0">
                <a:spAutoFit/>
              </a:bodyPr>
              <a:lstStyle/>
              <a:p>
                <a:pPr algn="ctr"/>
                <a:r>
                  <a:rPr lang="en-US" sz="1000" dirty="0" smtClean="0">
                    <a:solidFill>
                      <a:srgbClr val="646464"/>
                    </a:solidFill>
                  </a:rPr>
                  <a:t>80% confidence </a:t>
                </a:r>
              </a:p>
              <a:p>
                <a:pPr algn="ctr"/>
                <a:r>
                  <a:rPr lang="en-US" sz="1000" dirty="0" smtClean="0">
                    <a:solidFill>
                      <a:srgbClr val="646464"/>
                    </a:solidFill>
                  </a:rPr>
                  <a:t>intervals</a:t>
                </a:r>
                <a:endParaRPr lang="en-US" sz="1000" dirty="0">
                  <a:solidFill>
                    <a:srgbClr val="646464"/>
                  </a:solidFill>
                </a:endParaRPr>
              </a:p>
            </p:txBody>
          </p:sp>
          <p:cxnSp>
            <p:nvCxnSpPr>
              <p:cNvPr id="10" name="Straight Connector 9"/>
              <p:cNvCxnSpPr/>
              <p:nvPr/>
            </p:nvCxnSpPr>
            <p:spPr>
              <a:xfrm rot="10800000" flipV="1">
                <a:off x="1872372" y="2645967"/>
                <a:ext cx="220141" cy="156636"/>
              </a:xfrm>
              <a:prstGeom prst="line">
                <a:avLst/>
              </a:prstGeom>
              <a:ln>
                <a:solidFill>
                  <a:srgbClr val="646464"/>
                </a:solidFill>
                <a:headEnd type="triangle"/>
              </a:ln>
              <a:effectLst/>
            </p:spPr>
            <p:style>
              <a:lnRef idx="2">
                <a:schemeClr val="accent1"/>
              </a:lnRef>
              <a:fillRef idx="0">
                <a:schemeClr val="accent1"/>
              </a:fillRef>
              <a:effectRef idx="1">
                <a:schemeClr val="accent1"/>
              </a:effectRef>
              <a:fontRef idx="minor">
                <a:schemeClr val="tx1"/>
              </a:fontRef>
            </p:style>
          </p:cxnSp>
        </p:grpSp>
        <p:grpSp>
          <p:nvGrpSpPr>
            <p:cNvPr id="12" name="Group 10"/>
            <p:cNvGrpSpPr/>
            <p:nvPr/>
          </p:nvGrpSpPr>
          <p:grpSpPr>
            <a:xfrm>
              <a:off x="1766349" y="5906730"/>
              <a:ext cx="4520150" cy="576067"/>
              <a:chOff x="661449" y="4874855"/>
              <a:chExt cx="4520150" cy="576067"/>
            </a:xfrm>
          </p:grpSpPr>
          <p:grpSp>
            <p:nvGrpSpPr>
              <p:cNvPr id="20" name="Group 35"/>
              <p:cNvGrpSpPr/>
              <p:nvPr/>
            </p:nvGrpSpPr>
            <p:grpSpPr>
              <a:xfrm>
                <a:off x="661449" y="5036066"/>
                <a:ext cx="4520150" cy="414856"/>
                <a:chOff x="2232025" y="5564088"/>
                <a:chExt cx="4520150" cy="414856"/>
              </a:xfrm>
            </p:grpSpPr>
            <p:cxnSp>
              <p:nvCxnSpPr>
                <p:cNvPr id="15" name="Straight Connector 14"/>
                <p:cNvCxnSpPr/>
                <p:nvPr/>
              </p:nvCxnSpPr>
              <p:spPr>
                <a:xfrm>
                  <a:off x="2232025" y="5698410"/>
                  <a:ext cx="488950"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19020" y="5564088"/>
                  <a:ext cx="4033155" cy="252733"/>
                </a:xfrm>
                <a:prstGeom prst="rect">
                  <a:avLst/>
                </a:prstGeom>
                <a:noFill/>
              </p:spPr>
              <p:txBody>
                <a:bodyPr wrap="square" rtlCol="0">
                  <a:spAutoFit/>
                </a:bodyPr>
                <a:lstStyle/>
                <a:p>
                  <a:r>
                    <a:rPr lang="en-US" sz="1000" dirty="0" smtClean="0">
                      <a:solidFill>
                        <a:srgbClr val="000000"/>
                      </a:solidFill>
                    </a:rPr>
                    <a:t>25-year running averages, </a:t>
                  </a:r>
                  <a:r>
                    <a:rPr lang="en-US" sz="1000" dirty="0" err="1" smtClean="0">
                      <a:solidFill>
                        <a:srgbClr val="000000"/>
                      </a:solidFill>
                    </a:rPr>
                    <a:t>streamflow</a:t>
                  </a:r>
                  <a:r>
                    <a:rPr lang="en-US" sz="1000" dirty="0" smtClean="0">
                      <a:solidFill>
                        <a:srgbClr val="000000"/>
                      </a:solidFill>
                    </a:rPr>
                    <a:t> reconstruction</a:t>
                  </a:r>
                  <a:endParaRPr lang="en-US" sz="1000" dirty="0">
                    <a:solidFill>
                      <a:srgbClr val="000000"/>
                    </a:solidFill>
                  </a:endParaRPr>
                </a:p>
              </p:txBody>
            </p:sp>
            <p:cxnSp>
              <p:nvCxnSpPr>
                <p:cNvPr id="17" name="Straight Connector 16"/>
                <p:cNvCxnSpPr/>
                <p:nvPr/>
              </p:nvCxnSpPr>
              <p:spPr>
                <a:xfrm>
                  <a:off x="2244725" y="5863510"/>
                  <a:ext cx="488950" cy="1588"/>
                </a:xfrm>
                <a:prstGeom prst="line">
                  <a:avLst/>
                </a:prstGeom>
                <a:ln>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13876" y="5726211"/>
                  <a:ext cx="2721724" cy="252733"/>
                </a:xfrm>
                <a:prstGeom prst="rect">
                  <a:avLst/>
                </a:prstGeom>
                <a:noFill/>
              </p:spPr>
              <p:txBody>
                <a:bodyPr wrap="square" rtlCol="0">
                  <a:spAutoFit/>
                </a:bodyPr>
                <a:lstStyle/>
                <a:p>
                  <a:r>
                    <a:rPr lang="en-US" sz="1000" dirty="0" smtClean="0">
                      <a:solidFill>
                        <a:srgbClr val="000000"/>
                      </a:solidFill>
                    </a:rPr>
                    <a:t>Allocated flows, 20.4 BCM (16.5 MAF)</a:t>
                  </a:r>
                  <a:endParaRPr lang="en-US" sz="1000" dirty="0">
                    <a:solidFill>
                      <a:srgbClr val="000000"/>
                    </a:solidFill>
                  </a:endParaRPr>
                </a:p>
              </p:txBody>
            </p:sp>
          </p:grpSp>
          <p:cxnSp>
            <p:nvCxnSpPr>
              <p:cNvPr id="13" name="Straight Connector 12"/>
              <p:cNvCxnSpPr/>
              <p:nvPr/>
            </p:nvCxnSpPr>
            <p:spPr>
              <a:xfrm>
                <a:off x="667050" y="5009177"/>
                <a:ext cx="488950" cy="1588"/>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154046" y="4874855"/>
                <a:ext cx="3024254" cy="252732"/>
              </a:xfrm>
              <a:prstGeom prst="rect">
                <a:avLst/>
              </a:prstGeom>
              <a:noFill/>
            </p:spPr>
            <p:txBody>
              <a:bodyPr wrap="square" rtlCol="0">
                <a:spAutoFit/>
              </a:bodyPr>
              <a:lstStyle/>
              <a:p>
                <a:r>
                  <a:rPr lang="en-US" sz="1000" dirty="0" smtClean="0">
                    <a:solidFill>
                      <a:srgbClr val="000000"/>
                    </a:solidFill>
                  </a:rPr>
                  <a:t>25-year running averages, instrumental record</a:t>
                </a:r>
                <a:endParaRPr lang="en-US" sz="1000" dirty="0">
                  <a:solidFill>
                    <a:srgbClr val="000000"/>
                  </a:solidFill>
                </a:endParaRPr>
              </a:p>
            </p:txBody>
          </p:sp>
        </p:grpSp>
      </p:grpSp>
      <p:sp>
        <p:nvSpPr>
          <p:cNvPr id="19" name="Rectangle 2"/>
          <p:cNvSpPr txBox="1">
            <a:spLocks noChangeArrowheads="1"/>
          </p:cNvSpPr>
          <p:nvPr/>
        </p:nvSpPr>
        <p:spPr bwMode="auto">
          <a:xfrm>
            <a:off x="0" y="17304"/>
            <a:ext cx="9144000" cy="838200"/>
          </a:xfrm>
          <a:prstGeom prst="rect">
            <a:avLst/>
          </a:prstGeom>
          <a:noFill/>
          <a:ln w="9525">
            <a:noFill/>
            <a:miter lim="800000"/>
            <a:headEnd/>
            <a:tailEnd/>
          </a:ln>
        </p:spPr>
        <p:txBody>
          <a:bodyPr lIns="91435" tIns="45717" rIns="91435" bIns="45717">
            <a:prstTxWarp prst="textNoShape">
              <a:avLst/>
            </a:prstTxWarp>
          </a:bodyPr>
          <a:lstStyle/>
          <a:p>
            <a:pPr algn="ctr" eaLnBrk="0" hangingPunct="0"/>
            <a:r>
              <a:rPr lang="en-US" sz="3600" b="1" dirty="0" err="1" smtClean="0">
                <a:latin typeface="Book Antiqua"/>
                <a:cs typeface="Book Antiqua"/>
              </a:rPr>
              <a:t>Paleoclimate</a:t>
            </a:r>
            <a:r>
              <a:rPr lang="en-US" sz="3600" b="1" dirty="0" smtClean="0">
                <a:latin typeface="Book Antiqua"/>
                <a:cs typeface="Book Antiqua"/>
              </a:rPr>
              <a:t> Records</a:t>
            </a:r>
            <a:endParaRPr lang="en-US" sz="3600" b="1" dirty="0">
              <a:latin typeface="Book Antiqua"/>
              <a:cs typeface="Book Antiqua"/>
            </a:endParaRPr>
          </a:p>
        </p:txBody>
      </p:sp>
      <p:sp>
        <p:nvSpPr>
          <p:cNvPr id="22" name="Rectangle 21"/>
          <p:cNvSpPr/>
          <p:nvPr/>
        </p:nvSpPr>
        <p:spPr>
          <a:xfrm>
            <a:off x="745067" y="2116667"/>
            <a:ext cx="8178800" cy="330983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7010" y="6419624"/>
            <a:ext cx="9151010" cy="461665"/>
          </a:xfrm>
          <a:prstGeom prst="rect">
            <a:avLst/>
          </a:prstGeom>
          <a:noFill/>
        </p:spPr>
        <p:txBody>
          <a:bodyPr wrap="square" rtlCol="0">
            <a:spAutoFit/>
          </a:bodyPr>
          <a:lstStyle/>
          <a:p>
            <a:r>
              <a:rPr lang="en-US" sz="1200" i="1" dirty="0" smtClean="0">
                <a:latin typeface="Times New Roman"/>
                <a:cs typeface="Times New Roman"/>
              </a:rPr>
              <a:t>Figure from Vano et al., BAMS, 2014; 1250-year streamflow construction data as reported by </a:t>
            </a:r>
            <a:r>
              <a:rPr lang="en-US" sz="1200" i="1" dirty="0" err="1" smtClean="0">
                <a:latin typeface="Times New Roman"/>
                <a:cs typeface="Times New Roman"/>
              </a:rPr>
              <a:t>Meko</a:t>
            </a:r>
            <a:r>
              <a:rPr lang="en-US" sz="1200" i="1" dirty="0" smtClean="0">
                <a:latin typeface="Times New Roman"/>
                <a:cs typeface="Times New Roman"/>
              </a:rPr>
              <a:t> et al. (GRL, 2007) and 2000-year North America summer PDSI reconstruction version 2a from Cook et al. (2008) as reported by </a:t>
            </a:r>
            <a:r>
              <a:rPr lang="en-US" sz="1200" i="1" dirty="0" err="1" smtClean="0">
                <a:latin typeface="Times New Roman"/>
                <a:cs typeface="Times New Roman"/>
              </a:rPr>
              <a:t>Routson</a:t>
            </a:r>
            <a:r>
              <a:rPr lang="en-US" sz="1200" i="1" dirty="0" smtClean="0">
                <a:latin typeface="Times New Roman"/>
                <a:cs typeface="Times New Roman"/>
              </a:rPr>
              <a:t> et al. (GRL, 2011)</a:t>
            </a:r>
            <a:endParaRPr lang="en-US" sz="1200" i="1" dirty="0">
              <a:latin typeface="Times New Roman"/>
              <a:cs typeface="Times New Roman"/>
            </a:endParaRPr>
          </a:p>
        </p:txBody>
      </p:sp>
    </p:spTree>
    <p:extLst>
      <p:ext uri="{BB962C8B-B14F-4D97-AF65-F5344CB8AC3E}">
        <p14:creationId xmlns:p14="http://schemas.microsoft.com/office/powerpoint/2010/main" val="1816539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1"/>
          <p:cNvGrpSpPr/>
          <p:nvPr/>
        </p:nvGrpSpPr>
        <p:grpSpPr>
          <a:xfrm>
            <a:off x="1234005" y="619779"/>
            <a:ext cx="6870700" cy="5705468"/>
            <a:chOff x="1115474" y="920750"/>
            <a:chExt cx="6870700" cy="5856349"/>
          </a:xfrm>
        </p:grpSpPr>
        <p:pic>
          <p:nvPicPr>
            <p:cNvPr id="2" name="Picture 1" descr="paleo_fig.eps"/>
            <p:cNvPicPr>
              <a:picLocks noChangeAspect="1"/>
            </p:cNvPicPr>
            <p:nvPr/>
          </p:nvPicPr>
          <p:blipFill>
            <a:blip r:embed="rId3"/>
            <a:stretch>
              <a:fillRect/>
            </a:stretch>
          </p:blipFill>
          <p:spPr>
            <a:xfrm>
              <a:off x="1115474" y="920750"/>
              <a:ext cx="6870700" cy="4940300"/>
            </a:xfrm>
            <a:prstGeom prst="rect">
              <a:avLst/>
            </a:prstGeom>
          </p:spPr>
        </p:pic>
        <p:grpSp>
          <p:nvGrpSpPr>
            <p:cNvPr id="8" name="Group 36"/>
            <p:cNvGrpSpPr/>
            <p:nvPr/>
          </p:nvGrpSpPr>
          <p:grpSpPr>
            <a:xfrm>
              <a:off x="1766349" y="6373654"/>
              <a:ext cx="4956175" cy="403445"/>
              <a:chOff x="2232025" y="5057001"/>
              <a:chExt cx="4956175" cy="403445"/>
            </a:xfrm>
          </p:grpSpPr>
          <p:sp>
            <p:nvSpPr>
              <p:cNvPr id="4" name="Rectangle 3"/>
              <p:cNvSpPr/>
              <p:nvPr/>
            </p:nvSpPr>
            <p:spPr>
              <a:xfrm>
                <a:off x="2232025" y="5143500"/>
                <a:ext cx="479898" cy="105489"/>
              </a:xfrm>
              <a:prstGeom prst="rect">
                <a:avLst/>
              </a:prstGeom>
              <a:solidFill>
                <a:srgbClr val="FFEBEB"/>
              </a:solidFill>
              <a:ln w="3175" cap="flat" cmpd="sng">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711922" y="5057001"/>
                <a:ext cx="4476278" cy="252732"/>
              </a:xfrm>
              <a:prstGeom prst="rect">
                <a:avLst/>
              </a:prstGeom>
              <a:noFill/>
            </p:spPr>
            <p:txBody>
              <a:bodyPr wrap="square" rtlCol="0">
                <a:spAutoFit/>
              </a:bodyPr>
              <a:lstStyle/>
              <a:p>
                <a:r>
                  <a:rPr lang="en-US" sz="1000" dirty="0" smtClean="0"/>
                  <a:t>10 most persistent droughts in PDSI record, from Table 1 in  </a:t>
                </a:r>
                <a:r>
                  <a:rPr lang="en-US" sz="1000" dirty="0" err="1" smtClean="0"/>
                  <a:t>Routson</a:t>
                </a:r>
                <a:r>
                  <a:rPr lang="en-US" sz="1000" dirty="0" smtClean="0"/>
                  <a:t> et al.’s (2011)</a:t>
                </a:r>
                <a:endParaRPr lang="en-US" sz="1000" dirty="0"/>
              </a:p>
            </p:txBody>
          </p:sp>
          <p:sp>
            <p:nvSpPr>
              <p:cNvPr id="6" name="Rectangle 5"/>
              <p:cNvSpPr/>
              <p:nvPr/>
            </p:nvSpPr>
            <p:spPr>
              <a:xfrm>
                <a:off x="2232025" y="5287863"/>
                <a:ext cx="479897" cy="110609"/>
              </a:xfrm>
              <a:prstGeom prst="rect">
                <a:avLst/>
              </a:prstGeom>
              <a:solidFill>
                <a:srgbClr val="E9E9E9"/>
              </a:solidFill>
              <a:ln w="3175" cap="flat" cmpd="sng">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718272" y="5207714"/>
                <a:ext cx="2304578" cy="252732"/>
              </a:xfrm>
              <a:prstGeom prst="rect">
                <a:avLst/>
              </a:prstGeom>
              <a:noFill/>
            </p:spPr>
            <p:txBody>
              <a:bodyPr wrap="square" rtlCol="0">
                <a:spAutoFit/>
              </a:bodyPr>
              <a:lstStyle/>
              <a:p>
                <a:r>
                  <a:rPr lang="en-US" sz="1000" dirty="0" smtClean="0">
                    <a:solidFill>
                      <a:srgbClr val="000000"/>
                    </a:solidFill>
                  </a:rPr>
                  <a:t>Observed values from USBR</a:t>
                </a:r>
                <a:endParaRPr lang="en-US" sz="1000" dirty="0">
                  <a:solidFill>
                    <a:srgbClr val="000000"/>
                  </a:solidFill>
                </a:endParaRPr>
              </a:p>
            </p:txBody>
          </p:sp>
        </p:grpSp>
        <p:grpSp>
          <p:nvGrpSpPr>
            <p:cNvPr id="11" name="Group 36"/>
            <p:cNvGrpSpPr/>
            <p:nvPr/>
          </p:nvGrpSpPr>
          <p:grpSpPr>
            <a:xfrm>
              <a:off x="2031924" y="3569732"/>
              <a:ext cx="1575140" cy="410691"/>
              <a:chOff x="674149" y="2555824"/>
              <a:chExt cx="1575140" cy="410691"/>
            </a:xfrm>
          </p:grpSpPr>
          <p:sp>
            <p:nvSpPr>
              <p:cNvPr id="9" name="TextBox 8"/>
              <p:cNvSpPr txBox="1"/>
              <p:nvPr/>
            </p:nvSpPr>
            <p:spPr>
              <a:xfrm>
                <a:off x="674149" y="2555824"/>
                <a:ext cx="1575140" cy="410691"/>
              </a:xfrm>
              <a:prstGeom prst="rect">
                <a:avLst/>
              </a:prstGeom>
              <a:noFill/>
            </p:spPr>
            <p:txBody>
              <a:bodyPr wrap="square" rtlCol="0">
                <a:spAutoFit/>
              </a:bodyPr>
              <a:lstStyle/>
              <a:p>
                <a:pPr algn="ctr"/>
                <a:r>
                  <a:rPr lang="en-US" sz="1000" dirty="0" smtClean="0">
                    <a:solidFill>
                      <a:srgbClr val="646464"/>
                    </a:solidFill>
                  </a:rPr>
                  <a:t>80% confidence </a:t>
                </a:r>
              </a:p>
              <a:p>
                <a:pPr algn="ctr"/>
                <a:r>
                  <a:rPr lang="en-US" sz="1000" dirty="0" smtClean="0">
                    <a:solidFill>
                      <a:srgbClr val="646464"/>
                    </a:solidFill>
                  </a:rPr>
                  <a:t>intervals</a:t>
                </a:r>
                <a:endParaRPr lang="en-US" sz="1000" dirty="0">
                  <a:solidFill>
                    <a:srgbClr val="646464"/>
                  </a:solidFill>
                </a:endParaRPr>
              </a:p>
            </p:txBody>
          </p:sp>
          <p:cxnSp>
            <p:nvCxnSpPr>
              <p:cNvPr id="10" name="Straight Connector 9"/>
              <p:cNvCxnSpPr/>
              <p:nvPr/>
            </p:nvCxnSpPr>
            <p:spPr>
              <a:xfrm rot="10800000" flipV="1">
                <a:off x="1872372" y="2645967"/>
                <a:ext cx="220141" cy="156636"/>
              </a:xfrm>
              <a:prstGeom prst="line">
                <a:avLst/>
              </a:prstGeom>
              <a:ln>
                <a:solidFill>
                  <a:srgbClr val="646464"/>
                </a:solidFill>
                <a:headEnd type="triangle"/>
              </a:ln>
              <a:effectLst/>
            </p:spPr>
            <p:style>
              <a:lnRef idx="2">
                <a:schemeClr val="accent1"/>
              </a:lnRef>
              <a:fillRef idx="0">
                <a:schemeClr val="accent1"/>
              </a:fillRef>
              <a:effectRef idx="1">
                <a:schemeClr val="accent1"/>
              </a:effectRef>
              <a:fontRef idx="minor">
                <a:schemeClr val="tx1"/>
              </a:fontRef>
            </p:style>
          </p:cxnSp>
        </p:grpSp>
        <p:grpSp>
          <p:nvGrpSpPr>
            <p:cNvPr id="12" name="Group 10"/>
            <p:cNvGrpSpPr/>
            <p:nvPr/>
          </p:nvGrpSpPr>
          <p:grpSpPr>
            <a:xfrm>
              <a:off x="1766349" y="5906730"/>
              <a:ext cx="4520150" cy="576067"/>
              <a:chOff x="661449" y="4874855"/>
              <a:chExt cx="4520150" cy="576067"/>
            </a:xfrm>
          </p:grpSpPr>
          <p:grpSp>
            <p:nvGrpSpPr>
              <p:cNvPr id="20" name="Group 35"/>
              <p:cNvGrpSpPr/>
              <p:nvPr/>
            </p:nvGrpSpPr>
            <p:grpSpPr>
              <a:xfrm>
                <a:off x="661449" y="5036066"/>
                <a:ext cx="4520150" cy="414856"/>
                <a:chOff x="2232025" y="5564088"/>
                <a:chExt cx="4520150" cy="414856"/>
              </a:xfrm>
            </p:grpSpPr>
            <p:cxnSp>
              <p:nvCxnSpPr>
                <p:cNvPr id="15" name="Straight Connector 14"/>
                <p:cNvCxnSpPr/>
                <p:nvPr/>
              </p:nvCxnSpPr>
              <p:spPr>
                <a:xfrm>
                  <a:off x="2232025" y="5698410"/>
                  <a:ext cx="488950"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19020" y="5564088"/>
                  <a:ext cx="4033155" cy="252733"/>
                </a:xfrm>
                <a:prstGeom prst="rect">
                  <a:avLst/>
                </a:prstGeom>
                <a:noFill/>
              </p:spPr>
              <p:txBody>
                <a:bodyPr wrap="square" rtlCol="0">
                  <a:spAutoFit/>
                </a:bodyPr>
                <a:lstStyle/>
                <a:p>
                  <a:r>
                    <a:rPr lang="en-US" sz="1000" dirty="0" smtClean="0">
                      <a:solidFill>
                        <a:srgbClr val="000000"/>
                      </a:solidFill>
                    </a:rPr>
                    <a:t>25-year running averages, </a:t>
                  </a:r>
                  <a:r>
                    <a:rPr lang="en-US" sz="1000" dirty="0" err="1" smtClean="0">
                      <a:solidFill>
                        <a:srgbClr val="000000"/>
                      </a:solidFill>
                    </a:rPr>
                    <a:t>streamflow</a:t>
                  </a:r>
                  <a:r>
                    <a:rPr lang="en-US" sz="1000" dirty="0" smtClean="0">
                      <a:solidFill>
                        <a:srgbClr val="000000"/>
                      </a:solidFill>
                    </a:rPr>
                    <a:t> reconstruction</a:t>
                  </a:r>
                  <a:endParaRPr lang="en-US" sz="1000" dirty="0">
                    <a:solidFill>
                      <a:srgbClr val="000000"/>
                    </a:solidFill>
                  </a:endParaRPr>
                </a:p>
              </p:txBody>
            </p:sp>
            <p:cxnSp>
              <p:nvCxnSpPr>
                <p:cNvPr id="17" name="Straight Connector 16"/>
                <p:cNvCxnSpPr/>
                <p:nvPr/>
              </p:nvCxnSpPr>
              <p:spPr>
                <a:xfrm>
                  <a:off x="2244725" y="5863510"/>
                  <a:ext cx="488950" cy="1588"/>
                </a:xfrm>
                <a:prstGeom prst="line">
                  <a:avLst/>
                </a:prstGeom>
                <a:ln>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13876" y="5726211"/>
                  <a:ext cx="2721724" cy="252733"/>
                </a:xfrm>
                <a:prstGeom prst="rect">
                  <a:avLst/>
                </a:prstGeom>
                <a:noFill/>
              </p:spPr>
              <p:txBody>
                <a:bodyPr wrap="square" rtlCol="0">
                  <a:spAutoFit/>
                </a:bodyPr>
                <a:lstStyle/>
                <a:p>
                  <a:r>
                    <a:rPr lang="en-US" sz="1000" dirty="0" smtClean="0">
                      <a:solidFill>
                        <a:srgbClr val="000000"/>
                      </a:solidFill>
                    </a:rPr>
                    <a:t>Allocated flows, 20.4 BCM (16.5 MAF)</a:t>
                  </a:r>
                  <a:endParaRPr lang="en-US" sz="1000" dirty="0">
                    <a:solidFill>
                      <a:srgbClr val="000000"/>
                    </a:solidFill>
                  </a:endParaRPr>
                </a:p>
              </p:txBody>
            </p:sp>
          </p:grpSp>
          <p:cxnSp>
            <p:nvCxnSpPr>
              <p:cNvPr id="13" name="Straight Connector 12"/>
              <p:cNvCxnSpPr/>
              <p:nvPr/>
            </p:nvCxnSpPr>
            <p:spPr>
              <a:xfrm>
                <a:off x="667050" y="5009177"/>
                <a:ext cx="488950" cy="1588"/>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154046" y="4874855"/>
                <a:ext cx="3024254" cy="252732"/>
              </a:xfrm>
              <a:prstGeom prst="rect">
                <a:avLst/>
              </a:prstGeom>
              <a:noFill/>
            </p:spPr>
            <p:txBody>
              <a:bodyPr wrap="square" rtlCol="0">
                <a:spAutoFit/>
              </a:bodyPr>
              <a:lstStyle/>
              <a:p>
                <a:r>
                  <a:rPr lang="en-US" sz="1000" dirty="0" smtClean="0">
                    <a:solidFill>
                      <a:srgbClr val="000000"/>
                    </a:solidFill>
                  </a:rPr>
                  <a:t>25-year running averages, instrumental record</a:t>
                </a:r>
                <a:endParaRPr lang="en-US" sz="1000" dirty="0">
                  <a:solidFill>
                    <a:srgbClr val="000000"/>
                  </a:solidFill>
                </a:endParaRPr>
              </a:p>
            </p:txBody>
          </p:sp>
        </p:grpSp>
      </p:grpSp>
      <p:sp>
        <p:nvSpPr>
          <p:cNvPr id="19" name="Rectangle 2"/>
          <p:cNvSpPr txBox="1">
            <a:spLocks noChangeArrowheads="1"/>
          </p:cNvSpPr>
          <p:nvPr/>
        </p:nvSpPr>
        <p:spPr bwMode="auto">
          <a:xfrm>
            <a:off x="0" y="17304"/>
            <a:ext cx="9144000" cy="838200"/>
          </a:xfrm>
          <a:prstGeom prst="rect">
            <a:avLst/>
          </a:prstGeom>
          <a:noFill/>
          <a:ln w="9525">
            <a:noFill/>
            <a:miter lim="800000"/>
            <a:headEnd/>
            <a:tailEnd/>
          </a:ln>
        </p:spPr>
        <p:txBody>
          <a:bodyPr lIns="91435" tIns="45717" rIns="91435" bIns="45717">
            <a:prstTxWarp prst="textNoShape">
              <a:avLst/>
            </a:prstTxWarp>
          </a:bodyPr>
          <a:lstStyle/>
          <a:p>
            <a:pPr algn="ctr" eaLnBrk="0" hangingPunct="0"/>
            <a:r>
              <a:rPr lang="en-US" sz="3600" b="1" dirty="0" err="1" smtClean="0">
                <a:latin typeface="Book Antiqua"/>
                <a:cs typeface="Book Antiqua"/>
              </a:rPr>
              <a:t>Paleoclimate</a:t>
            </a:r>
            <a:r>
              <a:rPr lang="en-US" sz="3600" b="1" dirty="0" smtClean="0">
                <a:latin typeface="Book Antiqua"/>
                <a:cs typeface="Book Antiqua"/>
              </a:rPr>
              <a:t> Records</a:t>
            </a:r>
            <a:endParaRPr lang="en-US" sz="3600" b="1" dirty="0">
              <a:latin typeface="Book Antiqua"/>
              <a:cs typeface="Book Antiqua"/>
            </a:endParaRPr>
          </a:p>
        </p:txBody>
      </p:sp>
      <p:sp>
        <p:nvSpPr>
          <p:cNvPr id="22" name="Rectangle 21"/>
          <p:cNvSpPr/>
          <p:nvPr/>
        </p:nvSpPr>
        <p:spPr>
          <a:xfrm>
            <a:off x="745067" y="3860800"/>
            <a:ext cx="8178800" cy="15657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7010" y="6419624"/>
            <a:ext cx="9151010" cy="461665"/>
          </a:xfrm>
          <a:prstGeom prst="rect">
            <a:avLst/>
          </a:prstGeom>
          <a:noFill/>
        </p:spPr>
        <p:txBody>
          <a:bodyPr wrap="square" rtlCol="0">
            <a:spAutoFit/>
          </a:bodyPr>
          <a:lstStyle/>
          <a:p>
            <a:r>
              <a:rPr lang="en-US" sz="1200" i="1" dirty="0" smtClean="0">
                <a:latin typeface="Times New Roman"/>
                <a:cs typeface="Times New Roman"/>
              </a:rPr>
              <a:t>Figure from Vano et al., BAMS, 2014; 1250-year streamflow construction data as reported by </a:t>
            </a:r>
            <a:r>
              <a:rPr lang="en-US" sz="1200" i="1" dirty="0" err="1" smtClean="0">
                <a:latin typeface="Times New Roman"/>
                <a:cs typeface="Times New Roman"/>
              </a:rPr>
              <a:t>Meko</a:t>
            </a:r>
            <a:r>
              <a:rPr lang="en-US" sz="1200" i="1" dirty="0" smtClean="0">
                <a:latin typeface="Times New Roman"/>
                <a:cs typeface="Times New Roman"/>
              </a:rPr>
              <a:t> et al. (GRL, 2007) and 2000-year North America summer PDSI reconstruction version 2a from Cook et al. (2008) as reported by </a:t>
            </a:r>
            <a:r>
              <a:rPr lang="en-US" sz="1200" i="1" dirty="0" err="1" smtClean="0">
                <a:latin typeface="Times New Roman"/>
                <a:cs typeface="Times New Roman"/>
              </a:rPr>
              <a:t>Routson</a:t>
            </a:r>
            <a:r>
              <a:rPr lang="en-US" sz="1200" i="1" dirty="0" smtClean="0">
                <a:latin typeface="Times New Roman"/>
                <a:cs typeface="Times New Roman"/>
              </a:rPr>
              <a:t> et al. (GRL, 2011)</a:t>
            </a:r>
            <a:endParaRPr lang="en-US" sz="1200" i="1" dirty="0">
              <a:latin typeface="Times New Roman"/>
              <a:cs typeface="Times New Roman"/>
            </a:endParaRPr>
          </a:p>
        </p:txBody>
      </p:sp>
    </p:spTree>
    <p:extLst>
      <p:ext uri="{BB962C8B-B14F-4D97-AF65-F5344CB8AC3E}">
        <p14:creationId xmlns:p14="http://schemas.microsoft.com/office/powerpoint/2010/main" val="17450472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1"/>
          <p:cNvGrpSpPr/>
          <p:nvPr/>
        </p:nvGrpSpPr>
        <p:grpSpPr>
          <a:xfrm>
            <a:off x="1234005" y="619779"/>
            <a:ext cx="6870700" cy="5705468"/>
            <a:chOff x="1115474" y="920750"/>
            <a:chExt cx="6870700" cy="5856349"/>
          </a:xfrm>
        </p:grpSpPr>
        <p:pic>
          <p:nvPicPr>
            <p:cNvPr id="2" name="Picture 1" descr="paleo_fig.eps"/>
            <p:cNvPicPr>
              <a:picLocks noChangeAspect="1"/>
            </p:cNvPicPr>
            <p:nvPr/>
          </p:nvPicPr>
          <p:blipFill>
            <a:blip r:embed="rId3"/>
            <a:stretch>
              <a:fillRect/>
            </a:stretch>
          </p:blipFill>
          <p:spPr>
            <a:xfrm>
              <a:off x="1115474" y="920750"/>
              <a:ext cx="6870700" cy="4940300"/>
            </a:xfrm>
            <a:prstGeom prst="rect">
              <a:avLst/>
            </a:prstGeom>
          </p:spPr>
        </p:pic>
        <p:grpSp>
          <p:nvGrpSpPr>
            <p:cNvPr id="8" name="Group 36"/>
            <p:cNvGrpSpPr/>
            <p:nvPr/>
          </p:nvGrpSpPr>
          <p:grpSpPr>
            <a:xfrm>
              <a:off x="1766349" y="6373654"/>
              <a:ext cx="4956175" cy="403445"/>
              <a:chOff x="2232025" y="5057001"/>
              <a:chExt cx="4956175" cy="403445"/>
            </a:xfrm>
          </p:grpSpPr>
          <p:sp>
            <p:nvSpPr>
              <p:cNvPr id="4" name="Rectangle 3"/>
              <p:cNvSpPr/>
              <p:nvPr/>
            </p:nvSpPr>
            <p:spPr>
              <a:xfrm>
                <a:off x="2232025" y="5143500"/>
                <a:ext cx="479898" cy="105489"/>
              </a:xfrm>
              <a:prstGeom prst="rect">
                <a:avLst/>
              </a:prstGeom>
              <a:solidFill>
                <a:srgbClr val="FFEBEB"/>
              </a:solidFill>
              <a:ln w="3175" cap="flat" cmpd="sng">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711922" y="5057001"/>
                <a:ext cx="4476278" cy="252732"/>
              </a:xfrm>
              <a:prstGeom prst="rect">
                <a:avLst/>
              </a:prstGeom>
              <a:noFill/>
            </p:spPr>
            <p:txBody>
              <a:bodyPr wrap="square" rtlCol="0">
                <a:spAutoFit/>
              </a:bodyPr>
              <a:lstStyle/>
              <a:p>
                <a:r>
                  <a:rPr lang="en-US" sz="1000" dirty="0" smtClean="0"/>
                  <a:t>10 most persistent droughts in PDSI record, from Table 1 in  </a:t>
                </a:r>
                <a:r>
                  <a:rPr lang="en-US" sz="1000" dirty="0" err="1" smtClean="0"/>
                  <a:t>Routson</a:t>
                </a:r>
                <a:r>
                  <a:rPr lang="en-US" sz="1000" dirty="0" smtClean="0"/>
                  <a:t> et al.’s (2011)</a:t>
                </a:r>
                <a:endParaRPr lang="en-US" sz="1000" dirty="0"/>
              </a:p>
            </p:txBody>
          </p:sp>
          <p:sp>
            <p:nvSpPr>
              <p:cNvPr id="6" name="Rectangle 5"/>
              <p:cNvSpPr/>
              <p:nvPr/>
            </p:nvSpPr>
            <p:spPr>
              <a:xfrm>
                <a:off x="2232025" y="5287863"/>
                <a:ext cx="479897" cy="110609"/>
              </a:xfrm>
              <a:prstGeom prst="rect">
                <a:avLst/>
              </a:prstGeom>
              <a:solidFill>
                <a:srgbClr val="E9E9E9"/>
              </a:solidFill>
              <a:ln w="3175" cap="flat" cmpd="sng">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718272" y="5207714"/>
                <a:ext cx="2304578" cy="252732"/>
              </a:xfrm>
              <a:prstGeom prst="rect">
                <a:avLst/>
              </a:prstGeom>
              <a:noFill/>
            </p:spPr>
            <p:txBody>
              <a:bodyPr wrap="square" rtlCol="0">
                <a:spAutoFit/>
              </a:bodyPr>
              <a:lstStyle/>
              <a:p>
                <a:r>
                  <a:rPr lang="en-US" sz="1000" dirty="0" smtClean="0">
                    <a:solidFill>
                      <a:srgbClr val="000000"/>
                    </a:solidFill>
                  </a:rPr>
                  <a:t>Observed values from USBR</a:t>
                </a:r>
                <a:endParaRPr lang="en-US" sz="1000" dirty="0">
                  <a:solidFill>
                    <a:srgbClr val="000000"/>
                  </a:solidFill>
                </a:endParaRPr>
              </a:p>
            </p:txBody>
          </p:sp>
        </p:grpSp>
        <p:grpSp>
          <p:nvGrpSpPr>
            <p:cNvPr id="11" name="Group 36"/>
            <p:cNvGrpSpPr/>
            <p:nvPr/>
          </p:nvGrpSpPr>
          <p:grpSpPr>
            <a:xfrm>
              <a:off x="2031924" y="3569732"/>
              <a:ext cx="1575140" cy="410691"/>
              <a:chOff x="674149" y="2555824"/>
              <a:chExt cx="1575140" cy="410691"/>
            </a:xfrm>
          </p:grpSpPr>
          <p:sp>
            <p:nvSpPr>
              <p:cNvPr id="9" name="TextBox 8"/>
              <p:cNvSpPr txBox="1"/>
              <p:nvPr/>
            </p:nvSpPr>
            <p:spPr>
              <a:xfrm>
                <a:off x="674149" y="2555824"/>
                <a:ext cx="1575140" cy="410691"/>
              </a:xfrm>
              <a:prstGeom prst="rect">
                <a:avLst/>
              </a:prstGeom>
              <a:noFill/>
            </p:spPr>
            <p:txBody>
              <a:bodyPr wrap="square" rtlCol="0">
                <a:spAutoFit/>
              </a:bodyPr>
              <a:lstStyle/>
              <a:p>
                <a:pPr algn="ctr"/>
                <a:r>
                  <a:rPr lang="en-US" sz="1000" dirty="0" smtClean="0">
                    <a:solidFill>
                      <a:srgbClr val="646464"/>
                    </a:solidFill>
                  </a:rPr>
                  <a:t>80% confidence </a:t>
                </a:r>
              </a:p>
              <a:p>
                <a:pPr algn="ctr"/>
                <a:r>
                  <a:rPr lang="en-US" sz="1000" dirty="0" smtClean="0">
                    <a:solidFill>
                      <a:srgbClr val="646464"/>
                    </a:solidFill>
                  </a:rPr>
                  <a:t>intervals</a:t>
                </a:r>
                <a:endParaRPr lang="en-US" sz="1000" dirty="0">
                  <a:solidFill>
                    <a:srgbClr val="646464"/>
                  </a:solidFill>
                </a:endParaRPr>
              </a:p>
            </p:txBody>
          </p:sp>
          <p:cxnSp>
            <p:nvCxnSpPr>
              <p:cNvPr id="10" name="Straight Connector 9"/>
              <p:cNvCxnSpPr/>
              <p:nvPr/>
            </p:nvCxnSpPr>
            <p:spPr>
              <a:xfrm rot="10800000" flipV="1">
                <a:off x="1872372" y="2645967"/>
                <a:ext cx="220141" cy="156636"/>
              </a:xfrm>
              <a:prstGeom prst="line">
                <a:avLst/>
              </a:prstGeom>
              <a:ln>
                <a:solidFill>
                  <a:srgbClr val="646464"/>
                </a:solidFill>
                <a:headEnd type="triangle"/>
              </a:ln>
              <a:effectLst/>
            </p:spPr>
            <p:style>
              <a:lnRef idx="2">
                <a:schemeClr val="accent1"/>
              </a:lnRef>
              <a:fillRef idx="0">
                <a:schemeClr val="accent1"/>
              </a:fillRef>
              <a:effectRef idx="1">
                <a:schemeClr val="accent1"/>
              </a:effectRef>
              <a:fontRef idx="minor">
                <a:schemeClr val="tx1"/>
              </a:fontRef>
            </p:style>
          </p:cxnSp>
        </p:grpSp>
        <p:grpSp>
          <p:nvGrpSpPr>
            <p:cNvPr id="12" name="Group 10"/>
            <p:cNvGrpSpPr/>
            <p:nvPr/>
          </p:nvGrpSpPr>
          <p:grpSpPr>
            <a:xfrm>
              <a:off x="1766349" y="5906730"/>
              <a:ext cx="4520150" cy="576067"/>
              <a:chOff x="661449" y="4874855"/>
              <a:chExt cx="4520150" cy="576067"/>
            </a:xfrm>
          </p:grpSpPr>
          <p:grpSp>
            <p:nvGrpSpPr>
              <p:cNvPr id="20" name="Group 35"/>
              <p:cNvGrpSpPr/>
              <p:nvPr/>
            </p:nvGrpSpPr>
            <p:grpSpPr>
              <a:xfrm>
                <a:off x="661449" y="5036066"/>
                <a:ext cx="4520150" cy="414856"/>
                <a:chOff x="2232025" y="5564088"/>
                <a:chExt cx="4520150" cy="414856"/>
              </a:xfrm>
            </p:grpSpPr>
            <p:cxnSp>
              <p:nvCxnSpPr>
                <p:cNvPr id="15" name="Straight Connector 14"/>
                <p:cNvCxnSpPr/>
                <p:nvPr/>
              </p:nvCxnSpPr>
              <p:spPr>
                <a:xfrm>
                  <a:off x="2232025" y="5698410"/>
                  <a:ext cx="488950"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19020" y="5564088"/>
                  <a:ext cx="4033155" cy="252733"/>
                </a:xfrm>
                <a:prstGeom prst="rect">
                  <a:avLst/>
                </a:prstGeom>
                <a:noFill/>
              </p:spPr>
              <p:txBody>
                <a:bodyPr wrap="square" rtlCol="0">
                  <a:spAutoFit/>
                </a:bodyPr>
                <a:lstStyle/>
                <a:p>
                  <a:r>
                    <a:rPr lang="en-US" sz="1000" dirty="0" smtClean="0">
                      <a:solidFill>
                        <a:srgbClr val="000000"/>
                      </a:solidFill>
                    </a:rPr>
                    <a:t>25-year running averages, </a:t>
                  </a:r>
                  <a:r>
                    <a:rPr lang="en-US" sz="1000" dirty="0" err="1" smtClean="0">
                      <a:solidFill>
                        <a:srgbClr val="000000"/>
                      </a:solidFill>
                    </a:rPr>
                    <a:t>streamflow</a:t>
                  </a:r>
                  <a:r>
                    <a:rPr lang="en-US" sz="1000" dirty="0" smtClean="0">
                      <a:solidFill>
                        <a:srgbClr val="000000"/>
                      </a:solidFill>
                    </a:rPr>
                    <a:t> reconstruction</a:t>
                  </a:r>
                  <a:endParaRPr lang="en-US" sz="1000" dirty="0">
                    <a:solidFill>
                      <a:srgbClr val="000000"/>
                    </a:solidFill>
                  </a:endParaRPr>
                </a:p>
              </p:txBody>
            </p:sp>
            <p:cxnSp>
              <p:nvCxnSpPr>
                <p:cNvPr id="17" name="Straight Connector 16"/>
                <p:cNvCxnSpPr/>
                <p:nvPr/>
              </p:nvCxnSpPr>
              <p:spPr>
                <a:xfrm>
                  <a:off x="2244725" y="5863510"/>
                  <a:ext cx="488950" cy="1588"/>
                </a:xfrm>
                <a:prstGeom prst="line">
                  <a:avLst/>
                </a:prstGeom>
                <a:ln>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13876" y="5726211"/>
                  <a:ext cx="2721724" cy="252733"/>
                </a:xfrm>
                <a:prstGeom prst="rect">
                  <a:avLst/>
                </a:prstGeom>
                <a:noFill/>
              </p:spPr>
              <p:txBody>
                <a:bodyPr wrap="square" rtlCol="0">
                  <a:spAutoFit/>
                </a:bodyPr>
                <a:lstStyle/>
                <a:p>
                  <a:r>
                    <a:rPr lang="en-US" sz="1000" dirty="0" smtClean="0">
                      <a:solidFill>
                        <a:srgbClr val="000000"/>
                      </a:solidFill>
                    </a:rPr>
                    <a:t>Allocated flows, 20.4 BCM (16.5 MAF)</a:t>
                  </a:r>
                  <a:endParaRPr lang="en-US" sz="1000" dirty="0">
                    <a:solidFill>
                      <a:srgbClr val="000000"/>
                    </a:solidFill>
                  </a:endParaRPr>
                </a:p>
              </p:txBody>
            </p:sp>
          </p:grpSp>
          <p:cxnSp>
            <p:nvCxnSpPr>
              <p:cNvPr id="13" name="Straight Connector 12"/>
              <p:cNvCxnSpPr/>
              <p:nvPr/>
            </p:nvCxnSpPr>
            <p:spPr>
              <a:xfrm>
                <a:off x="667050" y="5009177"/>
                <a:ext cx="488950" cy="1588"/>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154046" y="4874855"/>
                <a:ext cx="3024254" cy="252732"/>
              </a:xfrm>
              <a:prstGeom prst="rect">
                <a:avLst/>
              </a:prstGeom>
              <a:noFill/>
            </p:spPr>
            <p:txBody>
              <a:bodyPr wrap="square" rtlCol="0">
                <a:spAutoFit/>
              </a:bodyPr>
              <a:lstStyle/>
              <a:p>
                <a:r>
                  <a:rPr lang="en-US" sz="1000" dirty="0" smtClean="0">
                    <a:solidFill>
                      <a:srgbClr val="000000"/>
                    </a:solidFill>
                  </a:rPr>
                  <a:t>25-year running averages, instrumental record</a:t>
                </a:r>
                <a:endParaRPr lang="en-US" sz="1000" dirty="0">
                  <a:solidFill>
                    <a:srgbClr val="000000"/>
                  </a:solidFill>
                </a:endParaRPr>
              </a:p>
            </p:txBody>
          </p:sp>
        </p:grpSp>
      </p:grpSp>
      <p:sp>
        <p:nvSpPr>
          <p:cNvPr id="19" name="Rectangle 2"/>
          <p:cNvSpPr txBox="1">
            <a:spLocks noChangeArrowheads="1"/>
          </p:cNvSpPr>
          <p:nvPr/>
        </p:nvSpPr>
        <p:spPr bwMode="auto">
          <a:xfrm>
            <a:off x="0" y="17304"/>
            <a:ext cx="9144000" cy="838200"/>
          </a:xfrm>
          <a:prstGeom prst="rect">
            <a:avLst/>
          </a:prstGeom>
          <a:noFill/>
          <a:ln w="9525">
            <a:noFill/>
            <a:miter lim="800000"/>
            <a:headEnd/>
            <a:tailEnd/>
          </a:ln>
        </p:spPr>
        <p:txBody>
          <a:bodyPr lIns="91435" tIns="45717" rIns="91435" bIns="45717">
            <a:prstTxWarp prst="textNoShape">
              <a:avLst/>
            </a:prstTxWarp>
          </a:bodyPr>
          <a:lstStyle/>
          <a:p>
            <a:pPr algn="ctr" eaLnBrk="0" hangingPunct="0"/>
            <a:r>
              <a:rPr lang="en-US" sz="3600" b="1" dirty="0" err="1" smtClean="0">
                <a:latin typeface="Book Antiqua"/>
                <a:cs typeface="Book Antiqua"/>
              </a:rPr>
              <a:t>Paleoclimate</a:t>
            </a:r>
            <a:r>
              <a:rPr lang="en-US" sz="3600" b="1" dirty="0" smtClean="0">
                <a:latin typeface="Book Antiqua"/>
                <a:cs typeface="Book Antiqua"/>
              </a:rPr>
              <a:t> Records</a:t>
            </a:r>
            <a:endParaRPr lang="en-US" sz="3600" b="1" dirty="0">
              <a:latin typeface="Book Antiqua"/>
              <a:cs typeface="Book Antiqua"/>
            </a:endParaRPr>
          </a:p>
        </p:txBody>
      </p:sp>
      <p:sp>
        <p:nvSpPr>
          <p:cNvPr id="24" name="TextBox 23"/>
          <p:cNvSpPr txBox="1"/>
          <p:nvPr/>
        </p:nvSpPr>
        <p:spPr>
          <a:xfrm>
            <a:off x="-7010" y="6419624"/>
            <a:ext cx="9151010" cy="461665"/>
          </a:xfrm>
          <a:prstGeom prst="rect">
            <a:avLst/>
          </a:prstGeom>
          <a:noFill/>
        </p:spPr>
        <p:txBody>
          <a:bodyPr wrap="square" rtlCol="0">
            <a:spAutoFit/>
          </a:bodyPr>
          <a:lstStyle/>
          <a:p>
            <a:r>
              <a:rPr lang="en-US" sz="1200" i="1" dirty="0" smtClean="0">
                <a:latin typeface="Times New Roman"/>
                <a:cs typeface="Times New Roman"/>
              </a:rPr>
              <a:t>Figure from Vano et al., BAMS, 2014; 1250-year streamflow construction data as reported by </a:t>
            </a:r>
            <a:r>
              <a:rPr lang="en-US" sz="1200" i="1" dirty="0" err="1" smtClean="0">
                <a:latin typeface="Times New Roman"/>
                <a:cs typeface="Times New Roman"/>
              </a:rPr>
              <a:t>Meko</a:t>
            </a:r>
            <a:r>
              <a:rPr lang="en-US" sz="1200" i="1" dirty="0" smtClean="0">
                <a:latin typeface="Times New Roman"/>
                <a:cs typeface="Times New Roman"/>
              </a:rPr>
              <a:t> et al. (GRL, 2007) and 2000-year North America summer PDSI reconstruction version 2a from Cook et al. (2008) as reported by </a:t>
            </a:r>
            <a:r>
              <a:rPr lang="en-US" sz="1200" i="1" dirty="0" err="1" smtClean="0">
                <a:latin typeface="Times New Roman"/>
                <a:cs typeface="Times New Roman"/>
              </a:rPr>
              <a:t>Routson</a:t>
            </a:r>
            <a:r>
              <a:rPr lang="en-US" sz="1200" i="1" dirty="0" smtClean="0">
                <a:latin typeface="Times New Roman"/>
                <a:cs typeface="Times New Roman"/>
              </a:rPr>
              <a:t> et al. (GRL, 2011)</a:t>
            </a:r>
            <a:endParaRPr lang="en-US" sz="1200" i="1" dirty="0">
              <a:latin typeface="Times New Roman"/>
              <a:cs typeface="Times New Roman"/>
            </a:endParaRPr>
          </a:p>
        </p:txBody>
      </p:sp>
    </p:spTree>
    <p:extLst>
      <p:ext uri="{BB962C8B-B14F-4D97-AF65-F5344CB8AC3E}">
        <p14:creationId xmlns:p14="http://schemas.microsoft.com/office/powerpoint/2010/main" val="11835091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3601" y="1433909"/>
            <a:ext cx="7416800" cy="707886"/>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algn="ctr"/>
            <a:r>
              <a:rPr lang="en-US" sz="4000" b="1" dirty="0" smtClean="0">
                <a:solidFill>
                  <a:schemeClr val="accent1"/>
                </a:solidFill>
                <a:latin typeface="+mj-lt"/>
                <a:ea typeface="Calibri" charset="0"/>
                <a:cs typeface="Calibri" charset="0"/>
              </a:rPr>
              <a:t>Climate exercise case study</a:t>
            </a:r>
          </a:p>
        </p:txBody>
      </p:sp>
    </p:spTree>
    <p:extLst>
      <p:ext uri="{BB962C8B-B14F-4D97-AF65-F5344CB8AC3E}">
        <p14:creationId xmlns:p14="http://schemas.microsoft.com/office/powerpoint/2010/main" val="1598711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5" name="Rectangle 14"/>
          <p:cNvSpPr/>
          <p:nvPr/>
        </p:nvSpPr>
        <p:spPr>
          <a:xfrm>
            <a:off x="685799" y="1751015"/>
            <a:ext cx="7857067" cy="263683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pic>
        <p:nvPicPr>
          <p:cNvPr id="13" name="Picture 2"/>
          <p:cNvPicPr>
            <a:picLocks noChangeAspect="1" noChangeArrowheads="1"/>
          </p:cNvPicPr>
          <p:nvPr/>
        </p:nvPicPr>
        <p:blipFill>
          <a:blip r:embed="rId3"/>
          <a:srcRect l="85060" t="38972" r="8125" b="35938"/>
          <a:stretch>
            <a:fillRect/>
          </a:stretch>
        </p:blipFill>
        <p:spPr bwMode="auto">
          <a:xfrm>
            <a:off x="7645400" y="2020095"/>
            <a:ext cx="723900" cy="2132011"/>
          </a:xfrm>
          <a:prstGeom prst="rect">
            <a:avLst/>
          </a:prstGeom>
          <a:noFill/>
          <a:ln w="9525">
            <a:noFill/>
            <a:miter lim="800000"/>
            <a:headEnd/>
            <a:tailEnd/>
          </a:ln>
        </p:spPr>
      </p:pic>
      <p:pic>
        <p:nvPicPr>
          <p:cNvPr id="14" name="Picture 2"/>
          <p:cNvPicPr>
            <a:picLocks noChangeAspect="1" noChangeArrowheads="1"/>
          </p:cNvPicPr>
          <p:nvPr/>
        </p:nvPicPr>
        <p:blipFill>
          <a:blip r:embed="rId3"/>
          <a:srcRect l="9375" t="37832" r="62168" b="35938"/>
          <a:stretch>
            <a:fillRect/>
          </a:stretch>
        </p:blipFill>
        <p:spPr bwMode="auto">
          <a:xfrm>
            <a:off x="4724400" y="1931195"/>
            <a:ext cx="3022600" cy="2228852"/>
          </a:xfrm>
          <a:prstGeom prst="rect">
            <a:avLst/>
          </a:prstGeom>
          <a:noFill/>
          <a:ln w="9525">
            <a:noFill/>
            <a:miter lim="800000"/>
            <a:headEnd/>
            <a:tailEnd/>
          </a:ln>
        </p:spPr>
      </p:pic>
      <p:pic>
        <p:nvPicPr>
          <p:cNvPr id="12" name="Picture 2"/>
          <p:cNvPicPr>
            <a:picLocks noChangeAspect="1" noChangeArrowheads="1"/>
          </p:cNvPicPr>
          <p:nvPr/>
        </p:nvPicPr>
        <p:blipFill>
          <a:blip r:embed="rId3"/>
          <a:srcRect l="9375" t="10714" r="62168" b="63055"/>
          <a:stretch>
            <a:fillRect/>
          </a:stretch>
        </p:blipFill>
        <p:spPr bwMode="auto">
          <a:xfrm>
            <a:off x="850900" y="1931195"/>
            <a:ext cx="3022600" cy="2228852"/>
          </a:xfrm>
          <a:prstGeom prst="rect">
            <a:avLst/>
          </a:prstGeom>
          <a:noFill/>
          <a:ln w="9525">
            <a:noFill/>
            <a:miter lim="800000"/>
            <a:headEnd/>
            <a:tailEnd/>
          </a:ln>
        </p:spPr>
      </p:pic>
      <p:pic>
        <p:nvPicPr>
          <p:cNvPr id="63490" name="Picture 2"/>
          <p:cNvPicPr>
            <a:picLocks noChangeAspect="1" noChangeArrowheads="1"/>
          </p:cNvPicPr>
          <p:nvPr/>
        </p:nvPicPr>
        <p:blipFill>
          <a:blip r:embed="rId3"/>
          <a:srcRect l="85060" t="8594" r="8125" b="63055"/>
          <a:stretch>
            <a:fillRect/>
          </a:stretch>
        </p:blipFill>
        <p:spPr bwMode="auto">
          <a:xfrm>
            <a:off x="3797300" y="1751015"/>
            <a:ext cx="723900" cy="2409032"/>
          </a:xfrm>
          <a:prstGeom prst="rect">
            <a:avLst/>
          </a:prstGeom>
          <a:noFill/>
          <a:ln w="9525">
            <a:noFill/>
            <a:miter lim="800000"/>
            <a:headEnd/>
            <a:tailEnd/>
          </a:ln>
        </p:spPr>
      </p:pic>
      <p:sp>
        <p:nvSpPr>
          <p:cNvPr id="63491" name="Text Box 3"/>
          <p:cNvSpPr txBox="1">
            <a:spLocks noChangeArrowheads="1"/>
          </p:cNvSpPr>
          <p:nvPr/>
        </p:nvSpPr>
        <p:spPr bwMode="auto">
          <a:xfrm>
            <a:off x="33996" y="6126164"/>
            <a:ext cx="9136333" cy="1200329"/>
          </a:xfrm>
          <a:prstGeom prst="rect">
            <a:avLst/>
          </a:prstGeom>
          <a:noFill/>
          <a:ln w="9525">
            <a:noFill/>
            <a:miter lim="800000"/>
            <a:headEnd/>
            <a:tailEnd/>
          </a:ln>
        </p:spPr>
        <p:txBody>
          <a:bodyPr wrap="square">
            <a:prstTxWarp prst="textNoShape">
              <a:avLst/>
            </a:prstTxWarp>
            <a:spAutoFit/>
          </a:bodyPr>
          <a:lstStyle/>
          <a:p>
            <a:pPr algn="ctr"/>
            <a:r>
              <a:rPr lang="en-US" sz="1800" dirty="0">
                <a:solidFill>
                  <a:srgbClr val="FFEEBE"/>
                </a:solidFill>
                <a:latin typeface="Arial"/>
                <a:cs typeface="Arial"/>
              </a:rPr>
              <a:t>Consensus Forecasts of Temperature and Precipitation Changes from IPCC AR4 </a:t>
            </a:r>
            <a:r>
              <a:rPr lang="en-US" sz="1800" dirty="0" err="1" smtClean="0">
                <a:solidFill>
                  <a:srgbClr val="FFEEBE"/>
                </a:solidFill>
                <a:latin typeface="Arial"/>
                <a:cs typeface="Arial"/>
              </a:rPr>
              <a:t>GCMs</a:t>
            </a:r>
            <a:r>
              <a:rPr lang="en-US" dirty="0" smtClean="0">
                <a:solidFill>
                  <a:srgbClr val="FFEEBE"/>
                </a:solidFill>
                <a:latin typeface="Arial"/>
                <a:cs typeface="Arial"/>
              </a:rPr>
              <a:t> </a:t>
            </a:r>
            <a:r>
              <a:rPr lang="en-US" sz="1600" dirty="0" smtClean="0">
                <a:solidFill>
                  <a:srgbClr val="FFEEBE"/>
                </a:solidFill>
                <a:latin typeface="Arial"/>
                <a:cs typeface="Arial"/>
              </a:rPr>
              <a:t>(changes between 1980 to 1999 and 2080 to 2099, averaged over 21 models for A1B)</a:t>
            </a:r>
          </a:p>
          <a:p>
            <a:pPr algn="ctr" eaLnBrk="1" hangingPunct="1"/>
            <a:endParaRPr lang="en-US" sz="1800" dirty="0" smtClean="0">
              <a:solidFill>
                <a:srgbClr val="FFEEBE"/>
              </a:solidFill>
              <a:latin typeface="Arial"/>
              <a:cs typeface="Arial"/>
            </a:endParaRPr>
          </a:p>
          <a:p>
            <a:pPr algn="ctr" eaLnBrk="1" hangingPunct="1"/>
            <a:endParaRPr lang="en-US" sz="1800" dirty="0">
              <a:solidFill>
                <a:srgbClr val="FFEEBE"/>
              </a:solidFill>
              <a:latin typeface="Arial"/>
              <a:cs typeface="Arial"/>
            </a:endParaRPr>
          </a:p>
        </p:txBody>
      </p:sp>
      <p:sp>
        <p:nvSpPr>
          <p:cNvPr id="63492" name="Rectangle 4"/>
          <p:cNvSpPr>
            <a:spLocks noGrp="1" noChangeArrowheads="1"/>
          </p:cNvSpPr>
          <p:nvPr>
            <p:ph type="title" idx="4294967295"/>
          </p:nvPr>
        </p:nvSpPr>
        <p:spPr>
          <a:xfrm>
            <a:off x="685800" y="317500"/>
            <a:ext cx="7772400" cy="1143000"/>
          </a:xfrm>
        </p:spPr>
        <p:txBody>
          <a:bodyPr>
            <a:normAutofit fontScale="90000"/>
          </a:bodyPr>
          <a:lstStyle/>
          <a:p>
            <a:r>
              <a:rPr lang="en-US" b="1" dirty="0">
                <a:solidFill>
                  <a:srgbClr val="FFEEBE"/>
                </a:solidFill>
                <a:latin typeface="Arial"/>
                <a:cs typeface="Arial"/>
              </a:rPr>
              <a:t>Intergovernmental Panel on Climate Change (IPCC) 2007</a:t>
            </a:r>
          </a:p>
        </p:txBody>
      </p:sp>
      <p:grpSp>
        <p:nvGrpSpPr>
          <p:cNvPr id="2" name="Group 15"/>
          <p:cNvGrpSpPr>
            <a:grpSpLocks/>
          </p:cNvGrpSpPr>
          <p:nvPr/>
        </p:nvGrpSpPr>
        <p:grpSpPr bwMode="auto">
          <a:xfrm>
            <a:off x="2486026" y="3024189"/>
            <a:ext cx="4116390" cy="2974976"/>
            <a:chOff x="1270" y="1833"/>
            <a:chExt cx="2593" cy="1874"/>
          </a:xfrm>
        </p:grpSpPr>
        <p:sp>
          <p:nvSpPr>
            <p:cNvPr id="63494" name="Oval 8"/>
            <p:cNvSpPr>
              <a:spLocks noChangeArrowheads="1"/>
            </p:cNvSpPr>
            <p:nvPr/>
          </p:nvSpPr>
          <p:spPr bwMode="auto">
            <a:xfrm>
              <a:off x="3719" y="1833"/>
              <a:ext cx="144" cy="192"/>
            </a:xfrm>
            <a:prstGeom prst="ellipse">
              <a:avLst/>
            </a:prstGeom>
            <a:noFill/>
            <a:ln w="2857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63495" name="Oval 11"/>
            <p:cNvSpPr>
              <a:spLocks noChangeArrowheads="1"/>
            </p:cNvSpPr>
            <p:nvPr/>
          </p:nvSpPr>
          <p:spPr bwMode="auto">
            <a:xfrm>
              <a:off x="1270" y="1842"/>
              <a:ext cx="144" cy="192"/>
            </a:xfrm>
            <a:prstGeom prst="ellipse">
              <a:avLst/>
            </a:prstGeom>
            <a:noFill/>
            <a:ln w="28575">
              <a:solidFill>
                <a:schemeClr val="tx1"/>
              </a:solidFill>
              <a:round/>
              <a:headEnd/>
              <a:tailEnd/>
            </a:ln>
          </p:spPr>
          <p:txBody>
            <a:bodyPr wrap="none" anchor="ctr">
              <a:prstTxWarp prst="textNoShape">
                <a:avLst/>
              </a:prstTxWarp>
            </a:bodyPr>
            <a:lstStyle/>
            <a:p>
              <a:endParaRPr lang="en-US">
                <a:latin typeface="Arial"/>
                <a:cs typeface="Arial"/>
              </a:endParaRPr>
            </a:p>
          </p:txBody>
        </p:sp>
        <p:grpSp>
          <p:nvGrpSpPr>
            <p:cNvPr id="3" name="Group 14"/>
            <p:cNvGrpSpPr>
              <a:grpSpLocks/>
            </p:cNvGrpSpPr>
            <p:nvPr/>
          </p:nvGrpSpPr>
          <p:grpSpPr bwMode="auto">
            <a:xfrm>
              <a:off x="1414" y="2088"/>
              <a:ext cx="2274" cy="1619"/>
              <a:chOff x="1414" y="2088"/>
              <a:chExt cx="2274" cy="1619"/>
            </a:xfrm>
          </p:grpSpPr>
          <p:sp>
            <p:nvSpPr>
              <p:cNvPr id="63497" name="Line 6"/>
              <p:cNvSpPr>
                <a:spLocks noChangeShapeType="1"/>
              </p:cNvSpPr>
              <p:nvPr/>
            </p:nvSpPr>
            <p:spPr bwMode="auto">
              <a:xfrm flipH="1">
                <a:off x="3131" y="2112"/>
                <a:ext cx="557" cy="816"/>
              </a:xfrm>
              <a:prstGeom prst="line">
                <a:avLst/>
              </a:prstGeom>
              <a:noFill/>
              <a:ln w="76200">
                <a:solidFill>
                  <a:srgbClr val="000000"/>
                </a:solidFill>
                <a:round/>
                <a:headEnd type="triangle" w="med" len="med"/>
                <a:tailEnd/>
              </a:ln>
            </p:spPr>
            <p:txBody>
              <a:bodyPr wrap="none" anchor="ctr">
                <a:prstTxWarp prst="textNoShape">
                  <a:avLst/>
                </a:prstTxWarp>
              </a:bodyPr>
              <a:lstStyle/>
              <a:p>
                <a:endParaRPr lang="en-US">
                  <a:latin typeface="Arial"/>
                  <a:cs typeface="Arial"/>
                </a:endParaRPr>
              </a:p>
            </p:txBody>
          </p:sp>
          <p:sp>
            <p:nvSpPr>
              <p:cNvPr id="63498" name="Line 10"/>
              <p:cNvSpPr>
                <a:spLocks noChangeShapeType="1"/>
              </p:cNvSpPr>
              <p:nvPr/>
            </p:nvSpPr>
            <p:spPr bwMode="auto">
              <a:xfrm>
                <a:off x="1414" y="2088"/>
                <a:ext cx="588" cy="840"/>
              </a:xfrm>
              <a:prstGeom prst="line">
                <a:avLst/>
              </a:prstGeom>
              <a:noFill/>
              <a:ln w="76200">
                <a:solidFill>
                  <a:srgbClr val="000000"/>
                </a:solidFill>
                <a:round/>
                <a:headEnd type="triangle" w="med" len="med"/>
                <a:tailEnd/>
              </a:ln>
            </p:spPr>
            <p:txBody>
              <a:bodyPr wrap="none" anchor="ctr">
                <a:prstTxWarp prst="textNoShape">
                  <a:avLst/>
                </a:prstTxWarp>
              </a:bodyPr>
              <a:lstStyle/>
              <a:p>
                <a:endParaRPr lang="en-US">
                  <a:latin typeface="Arial"/>
                  <a:cs typeface="Arial"/>
                </a:endParaRPr>
              </a:p>
            </p:txBody>
          </p:sp>
          <p:sp>
            <p:nvSpPr>
              <p:cNvPr id="63499" name="Text Box 13"/>
              <p:cNvSpPr txBox="1">
                <a:spLocks noChangeArrowheads="1"/>
              </p:cNvSpPr>
              <p:nvPr/>
            </p:nvSpPr>
            <p:spPr bwMode="auto">
              <a:xfrm>
                <a:off x="1632" y="2864"/>
                <a:ext cx="1960" cy="843"/>
              </a:xfrm>
              <a:prstGeom prst="rect">
                <a:avLst/>
              </a:prstGeom>
              <a:solidFill>
                <a:schemeClr val="accent3">
                  <a:lumMod val="60000"/>
                  <a:lumOff val="40000"/>
                </a:schemeClr>
              </a:solidFill>
              <a:ln w="28575">
                <a:solidFill>
                  <a:schemeClr val="tx1"/>
                </a:solidFill>
                <a:miter lim="800000"/>
                <a:headEnd/>
                <a:tailEnd/>
              </a:ln>
            </p:spPr>
            <p:txBody>
              <a:bodyPr wrap="square">
                <a:prstTxWarp prst="textNoShape">
                  <a:avLst/>
                </a:prstTxWarp>
                <a:spAutoFit/>
              </a:bodyPr>
              <a:lstStyle/>
              <a:p>
                <a:pPr>
                  <a:spcBef>
                    <a:spcPct val="50000"/>
                  </a:spcBef>
                </a:pPr>
                <a:r>
                  <a:rPr lang="en-US" dirty="0">
                    <a:latin typeface="Arial"/>
                    <a:cs typeface="Arial"/>
                  </a:rPr>
                  <a:t>What are </a:t>
                </a:r>
                <a:r>
                  <a:rPr lang="en-US" dirty="0" smtClean="0">
                    <a:latin typeface="Arial"/>
                    <a:cs typeface="Arial"/>
                  </a:rPr>
                  <a:t>trends </a:t>
                </a:r>
                <a:r>
                  <a:rPr lang="en-US" dirty="0">
                    <a:latin typeface="Arial"/>
                    <a:cs typeface="Arial"/>
                  </a:rPr>
                  <a:t>for </a:t>
                </a:r>
                <a:r>
                  <a:rPr lang="en-US" dirty="0" smtClean="0">
                    <a:latin typeface="Arial"/>
                    <a:cs typeface="Arial"/>
                  </a:rPr>
                  <a:t>local watersheds?</a:t>
                </a:r>
                <a:endParaRPr lang="en-US" dirty="0">
                  <a:latin typeface="Arial"/>
                  <a:cs typeface="Arial"/>
                </a:endParaRPr>
              </a:p>
              <a:p>
                <a:pPr>
                  <a:spcBef>
                    <a:spcPct val="50000"/>
                  </a:spcBef>
                </a:pPr>
                <a:r>
                  <a:rPr lang="en-US" dirty="0">
                    <a:latin typeface="Arial"/>
                    <a:cs typeface="Arial"/>
                  </a:rPr>
                  <a:t>AND, how does this relate to </a:t>
                </a:r>
                <a:r>
                  <a:rPr lang="en-US" dirty="0" err="1">
                    <a:latin typeface="Arial"/>
                    <a:cs typeface="Arial"/>
                  </a:rPr>
                  <a:t>streamflow</a:t>
                </a:r>
                <a:r>
                  <a:rPr lang="en-US" dirty="0">
                    <a:latin typeface="Arial"/>
                    <a:cs typeface="Arial"/>
                  </a:rPr>
                  <a:t>?</a:t>
                </a:r>
              </a:p>
            </p:txBody>
          </p:sp>
        </p:grpSp>
      </p:grpSp>
      <p:sp>
        <p:nvSpPr>
          <p:cNvPr id="16" name="TextBox 15"/>
          <p:cNvSpPr txBox="1"/>
          <p:nvPr/>
        </p:nvSpPr>
        <p:spPr>
          <a:xfrm>
            <a:off x="2215097" y="1726963"/>
            <a:ext cx="823563" cy="338554"/>
          </a:xfrm>
          <a:prstGeom prst="rect">
            <a:avLst/>
          </a:prstGeom>
          <a:noFill/>
        </p:spPr>
        <p:txBody>
          <a:bodyPr wrap="none" rtlCol="0">
            <a:spAutoFit/>
          </a:bodyPr>
          <a:lstStyle/>
          <a:p>
            <a:r>
              <a:rPr lang="en-US" sz="1600" dirty="0" smtClean="0">
                <a:latin typeface="Arial"/>
                <a:cs typeface="Arial"/>
              </a:rPr>
              <a:t>Annual</a:t>
            </a:r>
            <a:endParaRPr lang="en-US" sz="1600" dirty="0">
              <a:latin typeface="Arial"/>
              <a:cs typeface="Arial"/>
            </a:endParaRPr>
          </a:p>
        </p:txBody>
      </p:sp>
      <p:sp>
        <p:nvSpPr>
          <p:cNvPr id="17" name="TextBox 16"/>
          <p:cNvSpPr txBox="1"/>
          <p:nvPr/>
        </p:nvSpPr>
        <p:spPr>
          <a:xfrm>
            <a:off x="6172202" y="1738315"/>
            <a:ext cx="823563" cy="338554"/>
          </a:xfrm>
          <a:prstGeom prst="rect">
            <a:avLst/>
          </a:prstGeom>
          <a:noFill/>
        </p:spPr>
        <p:txBody>
          <a:bodyPr wrap="none" rtlCol="0">
            <a:spAutoFit/>
          </a:bodyPr>
          <a:lstStyle/>
          <a:p>
            <a:r>
              <a:rPr lang="en-US" sz="1600" dirty="0" smtClean="0">
                <a:latin typeface="Arial"/>
                <a:cs typeface="Arial"/>
              </a:rPr>
              <a:t>Annual</a:t>
            </a:r>
            <a:endParaRPr lang="en-US" sz="1600" dirty="0">
              <a:latin typeface="Arial"/>
              <a:cs typeface="Arial"/>
            </a:endParaRPr>
          </a:p>
        </p:txBody>
      </p:sp>
    </p:spTree>
    <p:extLst>
      <p:ext uri="{BB962C8B-B14F-4D97-AF65-F5344CB8AC3E}">
        <p14:creationId xmlns:p14="http://schemas.microsoft.com/office/powerpoint/2010/main" val="856927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0" y="1128713"/>
            <a:ext cx="8372475" cy="4214811"/>
          </a:xfrm>
          <a:prstGeom prst="rect">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471613" y="471488"/>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19" y="2143126"/>
            <a:ext cx="7594844" cy="2965260"/>
          </a:xfrm>
          <a:prstGeom prst="rect">
            <a:avLst/>
          </a:prstGeom>
        </p:spPr>
      </p:pic>
      <p:sp>
        <p:nvSpPr>
          <p:cNvPr id="6" name="TextBox 5"/>
          <p:cNvSpPr txBox="1"/>
          <p:nvPr/>
        </p:nvSpPr>
        <p:spPr>
          <a:xfrm>
            <a:off x="700088" y="1372655"/>
            <a:ext cx="4549451" cy="584775"/>
          </a:xfrm>
          <a:prstGeom prst="rect">
            <a:avLst/>
          </a:prstGeom>
          <a:noFill/>
        </p:spPr>
        <p:txBody>
          <a:bodyPr wrap="none" rtlCol="0">
            <a:spAutoFit/>
          </a:bodyPr>
          <a:lstStyle/>
          <a:p>
            <a:r>
              <a:rPr lang="en-US" sz="3200" b="1" dirty="0" smtClean="0"/>
              <a:t>Projected Climate Change</a:t>
            </a:r>
            <a:endParaRPr lang="en-US" sz="3200" b="1" dirty="0"/>
          </a:p>
        </p:txBody>
      </p:sp>
    </p:spTree>
    <p:extLst>
      <p:ext uri="{BB962C8B-B14F-4D97-AF65-F5344CB8AC3E}">
        <p14:creationId xmlns:p14="http://schemas.microsoft.com/office/powerpoint/2010/main" val="5721867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Data Online</a:t>
            </a:r>
            <a:endParaRPr lang="en-US" dirty="0"/>
          </a:p>
        </p:txBody>
      </p:sp>
      <p:sp>
        <p:nvSpPr>
          <p:cNvPr id="3" name="Content Placeholder 2"/>
          <p:cNvSpPr>
            <a:spLocks noGrp="1"/>
          </p:cNvSpPr>
          <p:nvPr>
            <p:ph idx="1"/>
          </p:nvPr>
        </p:nvSpPr>
        <p:spPr>
          <a:xfrm>
            <a:off x="285750" y="1571625"/>
            <a:ext cx="9272588" cy="4525963"/>
          </a:xfrm>
        </p:spPr>
        <p:txBody>
          <a:bodyPr>
            <a:noAutofit/>
          </a:bodyPr>
          <a:lstStyle/>
          <a:p>
            <a:pPr marL="0" indent="0">
              <a:buNone/>
            </a:pPr>
            <a:r>
              <a:rPr lang="en-US" sz="2400" i="1" dirty="0"/>
              <a:t>Group 1 (last names A-K)</a:t>
            </a:r>
            <a:endParaRPr lang="en-US" sz="2400" dirty="0"/>
          </a:p>
          <a:p>
            <a:r>
              <a:rPr lang="en-US" sz="2400" u="sng" dirty="0">
                <a:hlinkClick r:id="rId2"/>
              </a:rPr>
              <a:t>http://www.climatewizard.org</a:t>
            </a:r>
            <a:r>
              <a:rPr lang="en-US" sz="2400" dirty="0"/>
              <a:t> </a:t>
            </a:r>
          </a:p>
          <a:p>
            <a:r>
              <a:rPr lang="en-US" sz="2400" u="sng" dirty="0">
                <a:hlinkClick r:id="rId3"/>
              </a:rPr>
              <a:t>https://www.esrl.noaa.gov/psd/ipcc/</a:t>
            </a:r>
            <a:endParaRPr lang="en-US" sz="2400" dirty="0"/>
          </a:p>
          <a:p>
            <a:r>
              <a:rPr lang="en-US" sz="2400" u="sng" dirty="0">
                <a:hlinkClick r:id="rId4"/>
              </a:rPr>
              <a:t>https://www2.usgs.gov/climate_landuse/clu_rd/nccv.asp</a:t>
            </a:r>
            <a:endParaRPr lang="en-US" sz="2400" dirty="0"/>
          </a:p>
          <a:p>
            <a:r>
              <a:rPr lang="en-US" sz="2400" u="sng" dirty="0">
                <a:hlinkClick r:id="rId5"/>
              </a:rPr>
              <a:t>http://maca.northwestknowledge.net/tool_summarymaps2.php</a:t>
            </a:r>
            <a:endParaRPr lang="en-US" sz="2400" dirty="0"/>
          </a:p>
          <a:p>
            <a:pPr marL="0" indent="0">
              <a:buNone/>
            </a:pPr>
            <a:endParaRPr lang="en-US" sz="2400" dirty="0"/>
          </a:p>
          <a:p>
            <a:pPr marL="0" indent="0">
              <a:buNone/>
            </a:pPr>
            <a:r>
              <a:rPr lang="en-US" sz="2400" i="1" dirty="0"/>
              <a:t>Group 2 (last name L-Z)</a:t>
            </a:r>
            <a:endParaRPr lang="en-US" sz="2400" dirty="0"/>
          </a:p>
          <a:p>
            <a:r>
              <a:rPr lang="en-US" sz="2400" u="sng" dirty="0">
                <a:hlinkClick r:id="rId6"/>
              </a:rPr>
              <a:t>http://gdo-dcp.ucllnl.org</a:t>
            </a:r>
            <a:endParaRPr lang="en-US" sz="2400" dirty="0"/>
          </a:p>
          <a:p>
            <a:r>
              <a:rPr lang="en-US" sz="2400" u="sng" dirty="0">
                <a:hlinkClick r:id="rId7"/>
              </a:rPr>
              <a:t>https://toolkit.climate.gov/climate-explorer2</a:t>
            </a:r>
            <a:endParaRPr lang="en-US" sz="2400" dirty="0"/>
          </a:p>
          <a:p>
            <a:r>
              <a:rPr lang="en-US" sz="2400" u="sng" dirty="0">
                <a:hlinkClick r:id="rId8"/>
              </a:rPr>
              <a:t>http://climexp.knmi.nl/plot_atlas_form.py</a:t>
            </a:r>
            <a:endParaRPr lang="en-US" sz="2400" dirty="0"/>
          </a:p>
          <a:p>
            <a:r>
              <a:rPr lang="en-US" sz="2400" u="sng" dirty="0">
                <a:hlinkClick r:id="rId9"/>
              </a:rPr>
              <a:t>https://gisclimatechange.ucar.edu/inspector</a:t>
            </a:r>
            <a:endParaRPr lang="en-US" sz="2400" dirty="0"/>
          </a:p>
          <a:p>
            <a:pPr marL="0" indent="0">
              <a:buNone/>
            </a:pPr>
            <a:endParaRPr lang="en-US" sz="2400" dirty="0"/>
          </a:p>
        </p:txBody>
      </p:sp>
    </p:spTree>
    <p:extLst>
      <p:ext uri="{BB962C8B-B14F-4D97-AF65-F5344CB8AC3E}">
        <p14:creationId xmlns:p14="http://schemas.microsoft.com/office/powerpoint/2010/main" val="11097151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436" y="0"/>
            <a:ext cx="6715127" cy="5682610"/>
          </a:xfrm>
          <a:prstGeom prst="rect">
            <a:avLst/>
          </a:prstGeom>
        </p:spPr>
      </p:pic>
      <p:sp>
        <p:nvSpPr>
          <p:cNvPr id="5" name="TextBox 4"/>
          <p:cNvSpPr txBox="1"/>
          <p:nvPr/>
        </p:nvSpPr>
        <p:spPr>
          <a:xfrm>
            <a:off x="1543051" y="5682610"/>
            <a:ext cx="6386512" cy="923330"/>
          </a:xfrm>
          <a:prstGeom prst="rect">
            <a:avLst/>
          </a:prstGeom>
          <a:noFill/>
        </p:spPr>
        <p:txBody>
          <a:bodyPr wrap="square" rtlCol="0">
            <a:spAutoFit/>
          </a:bodyPr>
          <a:lstStyle/>
          <a:p>
            <a:r>
              <a:rPr lang="en-US" dirty="0" smtClean="0"/>
              <a:t>Reporting top elevation.  </a:t>
            </a:r>
          </a:p>
          <a:p>
            <a:r>
              <a:rPr lang="en-US" dirty="0" smtClean="0"/>
              <a:t>In Washington: </a:t>
            </a:r>
            <a:r>
              <a:rPr lang="en-US" dirty="0"/>
              <a:t>Mt. Baker 5,089 </a:t>
            </a:r>
            <a:r>
              <a:rPr lang="en-US" dirty="0" err="1"/>
              <a:t>ft</a:t>
            </a:r>
            <a:r>
              <a:rPr lang="en-US" dirty="0"/>
              <a:t>; </a:t>
            </a:r>
            <a:r>
              <a:rPr lang="en-US" dirty="0" smtClean="0"/>
              <a:t>Snoqualmie 5,420 </a:t>
            </a:r>
            <a:r>
              <a:rPr lang="en-US" dirty="0" err="1" smtClean="0"/>
              <a:t>ft</a:t>
            </a:r>
            <a:r>
              <a:rPr lang="en-US" dirty="0" smtClean="0"/>
              <a:t> (</a:t>
            </a:r>
            <a:r>
              <a:rPr lang="en-US" dirty="0" err="1" smtClean="0"/>
              <a:t>Alpental</a:t>
            </a:r>
            <a:r>
              <a:rPr lang="en-US" dirty="0" smtClean="0"/>
              <a:t>); Crystal 7,012 </a:t>
            </a:r>
            <a:r>
              <a:rPr lang="en-US" dirty="0" err="1" smtClean="0"/>
              <a:t>ft</a:t>
            </a:r>
            <a:r>
              <a:rPr lang="en-US" dirty="0" smtClean="0"/>
              <a:t>; Stevens Pass 5,845 </a:t>
            </a:r>
            <a:r>
              <a:rPr lang="en-US" dirty="0" err="1" smtClean="0"/>
              <a:t>ft</a:t>
            </a:r>
            <a:endParaRPr lang="en-US" dirty="0"/>
          </a:p>
        </p:txBody>
      </p:sp>
    </p:spTree>
    <p:extLst>
      <p:ext uri="{BB962C8B-B14F-4D97-AF65-F5344CB8AC3E}">
        <p14:creationId xmlns:p14="http://schemas.microsoft.com/office/powerpoint/2010/main" val="284950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3601" y="1433909"/>
            <a:ext cx="7416800" cy="707886"/>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algn="ctr"/>
            <a:r>
              <a:rPr lang="en-US" sz="4000" b="1" dirty="0">
                <a:solidFill>
                  <a:schemeClr val="accent1"/>
                </a:solidFill>
                <a:latin typeface="+mj-lt"/>
                <a:ea typeface="Calibri" charset="0"/>
                <a:cs typeface="Calibri" charset="0"/>
              </a:rPr>
              <a:t>P</a:t>
            </a:r>
            <a:r>
              <a:rPr lang="en-US" sz="4000" b="1" dirty="0" smtClean="0">
                <a:solidFill>
                  <a:schemeClr val="accent1"/>
                </a:solidFill>
                <a:latin typeface="+mj-lt"/>
                <a:ea typeface="Calibri" charset="0"/>
                <a:cs typeface="Calibri" charset="0"/>
              </a:rPr>
              <a:t>ast studies in the Colorado basin</a:t>
            </a:r>
          </a:p>
        </p:txBody>
      </p:sp>
    </p:spTree>
    <p:extLst>
      <p:ext uri="{BB962C8B-B14F-4D97-AF65-F5344CB8AC3E}">
        <p14:creationId xmlns:p14="http://schemas.microsoft.com/office/powerpoint/2010/main" val="2722423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idx="4294967295"/>
          </p:nvPr>
        </p:nvSpPr>
        <p:spPr>
          <a:xfrm>
            <a:off x="-766763" y="1146175"/>
            <a:ext cx="7772401" cy="1143000"/>
          </a:xfrm>
        </p:spPr>
        <p:txBody>
          <a:bodyPr/>
          <a:lstStyle/>
          <a:p>
            <a:pPr>
              <a:defRPr/>
            </a:pPr>
            <a:r>
              <a:rPr lang="en-US" sz="4800" b="1">
                <a:solidFill>
                  <a:srgbClr val="FFFF66"/>
                </a:solidFill>
                <a:effectLst>
                  <a:outerShdw blurRad="38100" dist="38100" dir="2700000" algn="tl">
                    <a:srgbClr val="000000"/>
                  </a:outerShdw>
                </a:effectLst>
                <a:latin typeface="Book Antiqua" charset="0"/>
              </a:rPr>
              <a:t>Motivation</a:t>
            </a:r>
          </a:p>
        </p:txBody>
      </p:sp>
      <p:pic>
        <p:nvPicPr>
          <p:cNvPr id="21507" name="Picture 4"/>
          <p:cNvPicPr>
            <a:picLocks noChangeAspect="1" noChangeArrowheads="1"/>
          </p:cNvPicPr>
          <p:nvPr/>
        </p:nvPicPr>
        <p:blipFill>
          <a:blip r:embed="rId3"/>
          <a:srcRect l="36015" t="9918" r="35291" b="29857"/>
          <a:stretch>
            <a:fillRect/>
          </a:stretch>
        </p:blipFill>
        <p:spPr bwMode="auto">
          <a:xfrm>
            <a:off x="252413" y="211138"/>
            <a:ext cx="4905375" cy="6435725"/>
          </a:xfrm>
          <a:prstGeom prst="rect">
            <a:avLst/>
          </a:prstGeom>
          <a:noFill/>
          <a:ln w="25400">
            <a:noFill/>
            <a:miter lim="800000"/>
            <a:headEnd/>
            <a:tailEnd/>
          </a:ln>
        </p:spPr>
      </p:pic>
      <p:pic>
        <p:nvPicPr>
          <p:cNvPr id="259078" name="Picture 6" descr="&#10;Picture 6.png                                                  0005712Chummock                        BFD0A86B:"/>
          <p:cNvPicPr>
            <a:picLocks noChangeAspect="1" noChangeArrowheads="1"/>
          </p:cNvPicPr>
          <p:nvPr/>
        </p:nvPicPr>
        <p:blipFill>
          <a:blip r:embed="rId4"/>
          <a:srcRect/>
          <a:stretch>
            <a:fillRect/>
          </a:stretch>
        </p:blipFill>
        <p:spPr bwMode="auto">
          <a:xfrm>
            <a:off x="4343400" y="752311"/>
            <a:ext cx="4195762" cy="1944534"/>
          </a:xfrm>
          <a:prstGeom prst="rect">
            <a:avLst/>
          </a:prstGeom>
          <a:noFill/>
          <a:ln w="9525">
            <a:noFill/>
            <a:miter lim="800000"/>
            <a:headEnd/>
            <a:tailEnd/>
          </a:ln>
        </p:spPr>
      </p:pic>
      <p:pic>
        <p:nvPicPr>
          <p:cNvPr id="6" name="Picture 5" descr="Screen shot 2013-01-16 at 10.35.40 AM.png"/>
          <p:cNvPicPr>
            <a:picLocks noChangeAspect="1"/>
          </p:cNvPicPr>
          <p:nvPr/>
        </p:nvPicPr>
        <p:blipFill>
          <a:blip r:embed="rId5"/>
          <a:stretch>
            <a:fillRect/>
          </a:stretch>
        </p:blipFill>
        <p:spPr>
          <a:xfrm>
            <a:off x="3657600" y="2696845"/>
            <a:ext cx="5486400" cy="3051810"/>
          </a:xfrm>
          <a:prstGeom prst="rect">
            <a:avLst/>
          </a:prstGeom>
        </p:spPr>
      </p:pic>
      <p:pic>
        <p:nvPicPr>
          <p:cNvPr id="7" name="Picture 7" descr="&#10;Picture 3.png                                                  0005712Chummock                        BFD0A86B:"/>
          <p:cNvPicPr>
            <a:picLocks noChangeAspect="1" noChangeArrowheads="1"/>
          </p:cNvPicPr>
          <p:nvPr/>
        </p:nvPicPr>
        <p:blipFill>
          <a:blip r:embed="rId6"/>
          <a:srcRect/>
          <a:stretch>
            <a:fillRect/>
          </a:stretch>
        </p:blipFill>
        <p:spPr bwMode="auto">
          <a:xfrm>
            <a:off x="1020763" y="3314548"/>
            <a:ext cx="2801937" cy="2043743"/>
          </a:xfrm>
          <a:prstGeom prst="rect">
            <a:avLst/>
          </a:prstGeom>
          <a:noFill/>
          <a:ln w="9525">
            <a:noFill/>
            <a:miter lim="800000"/>
            <a:headEnd/>
            <a:tailEnd/>
          </a:ln>
        </p:spPr>
      </p:pic>
    </p:spTree>
    <p:extLst>
      <p:ext uri="{BB962C8B-B14F-4D97-AF65-F5344CB8AC3E}">
        <p14:creationId xmlns:p14="http://schemas.microsoft.com/office/powerpoint/2010/main" val="16704842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9" name="Rectangle 8"/>
          <p:cNvSpPr/>
          <p:nvPr/>
        </p:nvSpPr>
        <p:spPr bwMode="auto">
          <a:xfrm>
            <a:off x="304800" y="1291167"/>
            <a:ext cx="8343900" cy="48895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554" name="Rectangle 3"/>
          <p:cNvSpPr>
            <a:spLocks noGrp="1" noChangeArrowheads="1"/>
          </p:cNvSpPr>
          <p:nvPr>
            <p:ph type="title" idx="4294967295"/>
          </p:nvPr>
        </p:nvSpPr>
        <p:spPr>
          <a:xfrm>
            <a:off x="186264" y="152400"/>
            <a:ext cx="8648700" cy="1143000"/>
          </a:xfrm>
        </p:spPr>
        <p:txBody>
          <a:bodyPr>
            <a:normAutofit/>
          </a:bodyPr>
          <a:lstStyle/>
          <a:p>
            <a:r>
              <a:rPr lang="en-US" sz="3600" b="1" dirty="0">
                <a:solidFill>
                  <a:srgbClr val="FEEEBA"/>
                </a:solidFill>
                <a:latin typeface="+mn-lt"/>
                <a:cs typeface="Arial"/>
              </a:rPr>
              <a:t>Past </a:t>
            </a:r>
            <a:r>
              <a:rPr lang="en-US" sz="3600" b="1" dirty="0" smtClean="0">
                <a:solidFill>
                  <a:srgbClr val="FEEEBA"/>
                </a:solidFill>
                <a:latin typeface="+mn-lt"/>
                <a:cs typeface="Arial"/>
              </a:rPr>
              <a:t>Studies of Future Runoff at Lees Ferry</a:t>
            </a:r>
            <a:endParaRPr lang="en-US" sz="3600" b="1" dirty="0">
              <a:solidFill>
                <a:srgbClr val="FEEEBA"/>
              </a:solidFill>
              <a:latin typeface="+mn-lt"/>
              <a:cs typeface="Arial"/>
            </a:endParaRPr>
          </a:p>
        </p:txBody>
      </p:sp>
      <p:sp>
        <p:nvSpPr>
          <p:cNvPr id="23555" name="Rectangle 4"/>
          <p:cNvSpPr>
            <a:spLocks noChangeArrowheads="1"/>
          </p:cNvSpPr>
          <p:nvPr/>
        </p:nvSpPr>
        <p:spPr bwMode="auto">
          <a:xfrm>
            <a:off x="319088" y="6266923"/>
            <a:ext cx="8556625" cy="553998"/>
          </a:xfrm>
          <a:prstGeom prst="rect">
            <a:avLst/>
          </a:prstGeom>
          <a:noFill/>
          <a:ln w="9525">
            <a:noFill/>
            <a:miter lim="800000"/>
            <a:headEnd/>
            <a:tailEnd/>
          </a:ln>
        </p:spPr>
        <p:txBody>
          <a:bodyPr>
            <a:prstTxWarp prst="textNoShape">
              <a:avLst/>
            </a:prstTxWarp>
            <a:spAutoFit/>
          </a:bodyPr>
          <a:lstStyle/>
          <a:p>
            <a:pPr>
              <a:spcBef>
                <a:spcPct val="50000"/>
              </a:spcBef>
            </a:pPr>
            <a:r>
              <a:rPr lang="en-US" sz="1000" i="1" dirty="0" smtClean="0">
                <a:solidFill>
                  <a:schemeClr val="bg1"/>
                </a:solidFill>
                <a:cs typeface="Arial"/>
              </a:rPr>
              <a:t>Information </a:t>
            </a:r>
            <a:r>
              <a:rPr lang="en-US" sz="1000" i="1" dirty="0">
                <a:solidFill>
                  <a:schemeClr val="bg1"/>
                </a:solidFill>
                <a:cs typeface="Arial"/>
              </a:rPr>
              <a:t>from</a:t>
            </a:r>
            <a:r>
              <a:rPr lang="en-US" sz="1000" i="1" dirty="0" smtClean="0">
                <a:solidFill>
                  <a:schemeClr val="bg1"/>
                </a:solidFill>
                <a:cs typeface="Arial"/>
              </a:rPr>
              <a:t> Table 5-1 in Western Water Assessment (WWA)  report for Colorado Water Conservation Board  “Colorado </a:t>
            </a:r>
            <a:r>
              <a:rPr lang="en-US" sz="1000" i="1" dirty="0">
                <a:solidFill>
                  <a:schemeClr val="bg1"/>
                </a:solidFill>
                <a:cs typeface="Arial"/>
              </a:rPr>
              <a:t>Climate Change: A Synthesis to Support Water Resource Management and Adaptation.”  Oct 2008 (available online at: http://cwcb.state.co.us/NR/rdonlyres/8118BBDB-4E54-4189-A354-3885EEF778A8/0/CCSection5.pdf) </a:t>
            </a:r>
          </a:p>
        </p:txBody>
      </p:sp>
      <p:pic>
        <p:nvPicPr>
          <p:cNvPr id="7" name="Picture 6" descr="Screen shot 2011-01-24 at 11.13.06 AM.png"/>
          <p:cNvPicPr>
            <a:picLocks noChangeAspect="1"/>
          </p:cNvPicPr>
          <p:nvPr/>
        </p:nvPicPr>
        <p:blipFill>
          <a:blip r:embed="rId3"/>
          <a:stretch>
            <a:fillRect/>
          </a:stretch>
        </p:blipFill>
        <p:spPr>
          <a:xfrm>
            <a:off x="5897301" y="1331580"/>
            <a:ext cx="2350289" cy="4740079"/>
          </a:xfrm>
          <a:prstGeom prst="rect">
            <a:avLst/>
          </a:prstGeom>
        </p:spPr>
      </p:pic>
      <p:pic>
        <p:nvPicPr>
          <p:cNvPr id="8" name="Picture 7" descr="Screen shot 2011-01-24 at 11.12.49 AM.png"/>
          <p:cNvPicPr>
            <a:picLocks noChangeAspect="1"/>
          </p:cNvPicPr>
          <p:nvPr/>
        </p:nvPicPr>
        <p:blipFill>
          <a:blip r:embed="rId4"/>
          <a:stretch>
            <a:fillRect/>
          </a:stretch>
        </p:blipFill>
        <p:spPr>
          <a:xfrm>
            <a:off x="346074" y="1338989"/>
            <a:ext cx="5560814" cy="4740078"/>
          </a:xfrm>
          <a:prstGeom prst="rect">
            <a:avLst/>
          </a:prstGeom>
        </p:spPr>
      </p:pic>
      <p:sp>
        <p:nvSpPr>
          <p:cNvPr id="13" name="TextBox 12"/>
          <p:cNvSpPr txBox="1"/>
          <p:nvPr/>
        </p:nvSpPr>
        <p:spPr>
          <a:xfrm>
            <a:off x="5918201" y="1474800"/>
            <a:ext cx="2730500" cy="323165"/>
          </a:xfrm>
          <a:prstGeom prst="rect">
            <a:avLst/>
          </a:prstGeom>
          <a:solidFill>
            <a:schemeClr val="bg1"/>
          </a:solidFill>
        </p:spPr>
        <p:txBody>
          <a:bodyPr wrap="square" rtlCol="0">
            <a:spAutoFit/>
          </a:bodyPr>
          <a:lstStyle/>
          <a:p>
            <a:r>
              <a:rPr lang="en-US" sz="1500" b="1" i="1" dirty="0" smtClean="0"/>
              <a:t>Runoff  (Mid-21</a:t>
            </a:r>
            <a:r>
              <a:rPr lang="en-US" sz="1500" b="1" i="1" baseline="30000" dirty="0" smtClean="0"/>
              <a:t>st</a:t>
            </a:r>
            <a:r>
              <a:rPr lang="en-US" sz="1500" b="1" i="1" dirty="0" smtClean="0"/>
              <a:t> Century)</a:t>
            </a:r>
            <a:endParaRPr lang="en-US" sz="1500" b="1" i="1" dirty="0"/>
          </a:p>
        </p:txBody>
      </p:sp>
      <p:sp>
        <p:nvSpPr>
          <p:cNvPr id="14" name="Rectangle 8"/>
          <p:cNvSpPr>
            <a:spLocks noChangeArrowheads="1"/>
          </p:cNvSpPr>
          <p:nvPr/>
        </p:nvSpPr>
        <p:spPr bwMode="auto">
          <a:xfrm>
            <a:off x="5891213" y="1406525"/>
            <a:ext cx="2566987" cy="4689475"/>
          </a:xfrm>
          <a:prstGeom prst="rect">
            <a:avLst/>
          </a:prstGeom>
          <a:noFill/>
          <a:ln w="28575">
            <a:solidFill>
              <a:srgbClr val="800000"/>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205435013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noetal2014_BAMS_CO_Uncert.pdf"/>
          <p:cNvPicPr>
            <a:picLocks noChangeAspect="1"/>
          </p:cNvPicPr>
          <p:nvPr/>
        </p:nvPicPr>
        <p:blipFill>
          <a:blip r:embed="rId3"/>
          <a:srcRect r="795"/>
          <a:stretch>
            <a:fillRect/>
          </a:stretch>
        </p:blipFill>
        <p:spPr>
          <a:xfrm>
            <a:off x="0" y="0"/>
            <a:ext cx="4806527" cy="6400800"/>
          </a:xfrm>
          <a:prstGeom prst="rect">
            <a:avLst/>
          </a:prstGeom>
        </p:spPr>
      </p:pic>
      <p:pic>
        <p:nvPicPr>
          <p:cNvPr id="4" name="Picture 3" descr="Screen shot 2014-04-14 at 1.41.14 PM.png"/>
          <p:cNvPicPr>
            <a:picLocks noChangeAspect="1"/>
          </p:cNvPicPr>
          <p:nvPr/>
        </p:nvPicPr>
        <p:blipFill>
          <a:blip r:embed="rId4"/>
          <a:stretch>
            <a:fillRect/>
          </a:stretch>
        </p:blipFill>
        <p:spPr>
          <a:xfrm>
            <a:off x="2393004" y="4612488"/>
            <a:ext cx="6560495" cy="2107103"/>
          </a:xfrm>
          <a:prstGeom prst="rect">
            <a:avLst/>
          </a:prstGeom>
          <a:ln>
            <a:solidFill>
              <a:schemeClr val="tx1"/>
            </a:solidFill>
          </a:ln>
        </p:spPr>
      </p:pic>
      <p:grpSp>
        <p:nvGrpSpPr>
          <p:cNvPr id="3" name="Group 22"/>
          <p:cNvGrpSpPr/>
          <p:nvPr/>
        </p:nvGrpSpPr>
        <p:grpSpPr>
          <a:xfrm>
            <a:off x="4860266" y="126999"/>
            <a:ext cx="4137440" cy="4101850"/>
            <a:chOff x="4746211" y="2580387"/>
            <a:chExt cx="4137440" cy="4101850"/>
          </a:xfrm>
        </p:grpSpPr>
        <p:pic>
          <p:nvPicPr>
            <p:cNvPr id="15" name="Picture 14" descr="Screen shot 2013-07-09 at 11.10.01 AM.png"/>
            <p:cNvPicPr>
              <a:picLocks noChangeAspect="1"/>
            </p:cNvPicPr>
            <p:nvPr/>
          </p:nvPicPr>
          <p:blipFill>
            <a:blip r:embed="rId5"/>
            <a:stretch>
              <a:fillRect/>
            </a:stretch>
          </p:blipFill>
          <p:spPr>
            <a:xfrm>
              <a:off x="7237103" y="2580387"/>
              <a:ext cx="1279835" cy="1288183"/>
            </a:xfrm>
            <a:prstGeom prst="rect">
              <a:avLst/>
            </a:prstGeom>
          </p:spPr>
        </p:pic>
        <p:pic>
          <p:nvPicPr>
            <p:cNvPr id="16" name="Picture 15" descr="Screen shot 2013-07-09 at 11.11.27 AM.png"/>
            <p:cNvPicPr>
              <a:picLocks noChangeAspect="1"/>
            </p:cNvPicPr>
            <p:nvPr/>
          </p:nvPicPr>
          <p:blipFill>
            <a:blip r:embed="rId6"/>
            <a:stretch>
              <a:fillRect/>
            </a:stretch>
          </p:blipFill>
          <p:spPr>
            <a:xfrm>
              <a:off x="4746211" y="4068616"/>
              <a:ext cx="2336800" cy="650450"/>
            </a:xfrm>
            <a:prstGeom prst="rect">
              <a:avLst/>
            </a:prstGeom>
          </p:spPr>
        </p:pic>
        <p:pic>
          <p:nvPicPr>
            <p:cNvPr id="17" name="Picture 16" descr="Screen shot 2013-07-09 at 11.17.01 AM.png"/>
            <p:cNvPicPr>
              <a:picLocks noChangeAspect="1"/>
            </p:cNvPicPr>
            <p:nvPr/>
          </p:nvPicPr>
          <p:blipFill>
            <a:blip r:embed="rId7"/>
            <a:srcRect r="24370"/>
            <a:stretch>
              <a:fillRect/>
            </a:stretch>
          </p:blipFill>
          <p:spPr>
            <a:xfrm>
              <a:off x="4748253" y="3375970"/>
              <a:ext cx="2334758" cy="603746"/>
            </a:xfrm>
            <a:prstGeom prst="rect">
              <a:avLst/>
            </a:prstGeom>
          </p:spPr>
        </p:pic>
        <p:pic>
          <p:nvPicPr>
            <p:cNvPr id="18" name="Picture 17" descr="nwsright.jpg"/>
            <p:cNvPicPr>
              <a:picLocks noChangeAspect="1"/>
            </p:cNvPicPr>
            <p:nvPr/>
          </p:nvPicPr>
          <p:blipFill>
            <a:blip r:embed="rId8"/>
            <a:srcRect l="7571" b="6188"/>
            <a:stretch>
              <a:fillRect/>
            </a:stretch>
          </p:blipFill>
          <p:spPr>
            <a:xfrm>
              <a:off x="7225867" y="3873051"/>
              <a:ext cx="1085186" cy="1010713"/>
            </a:xfrm>
            <a:prstGeom prst="rect">
              <a:avLst/>
            </a:prstGeom>
          </p:spPr>
        </p:pic>
        <p:pic>
          <p:nvPicPr>
            <p:cNvPr id="19" name="Picture 18" descr="usgs_logo.png"/>
            <p:cNvPicPr>
              <a:picLocks noChangeAspect="1"/>
            </p:cNvPicPr>
            <p:nvPr/>
          </p:nvPicPr>
          <p:blipFill>
            <a:blip r:embed="rId9"/>
            <a:stretch>
              <a:fillRect/>
            </a:stretch>
          </p:blipFill>
          <p:spPr>
            <a:xfrm>
              <a:off x="7225867" y="4972664"/>
              <a:ext cx="1657784" cy="650450"/>
            </a:xfrm>
            <a:prstGeom prst="rect">
              <a:avLst/>
            </a:prstGeom>
            <a:solidFill>
              <a:schemeClr val="bg1"/>
            </a:solidFill>
          </p:spPr>
        </p:pic>
        <p:pic>
          <p:nvPicPr>
            <p:cNvPr id="20" name="Picture 19" descr="720px-US-DOI-BureauOfReclamation-Seal.svg.png"/>
            <p:cNvPicPr>
              <a:picLocks noChangeAspect="1"/>
            </p:cNvPicPr>
            <p:nvPr/>
          </p:nvPicPr>
          <p:blipFill>
            <a:blip r:embed="rId10"/>
            <a:stretch>
              <a:fillRect/>
            </a:stretch>
          </p:blipFill>
          <p:spPr>
            <a:xfrm>
              <a:off x="6827641" y="5774132"/>
              <a:ext cx="2011803" cy="908105"/>
            </a:xfrm>
            <a:prstGeom prst="rect">
              <a:avLst/>
            </a:prstGeom>
            <a:solidFill>
              <a:schemeClr val="bg1"/>
            </a:solidFill>
          </p:spPr>
        </p:pic>
        <p:pic>
          <p:nvPicPr>
            <p:cNvPr id="21" name="Picture 20" descr="Screen shot 2013-07-09 at 11.32.28 AM.png"/>
            <p:cNvPicPr>
              <a:picLocks noChangeAspect="1"/>
            </p:cNvPicPr>
            <p:nvPr/>
          </p:nvPicPr>
          <p:blipFill>
            <a:blip r:embed="rId11"/>
            <a:stretch>
              <a:fillRect/>
            </a:stretch>
          </p:blipFill>
          <p:spPr>
            <a:xfrm>
              <a:off x="4753904" y="4822702"/>
              <a:ext cx="2329107" cy="825812"/>
            </a:xfrm>
            <a:prstGeom prst="rect">
              <a:avLst/>
            </a:prstGeom>
            <a:ln>
              <a:solidFill>
                <a:schemeClr val="tx1"/>
              </a:solidFill>
            </a:ln>
          </p:spPr>
        </p:pic>
        <p:pic>
          <p:nvPicPr>
            <p:cNvPr id="22" name="Picture 21" descr="OAR_Logo.png"/>
            <p:cNvPicPr>
              <a:picLocks noChangeAspect="1"/>
            </p:cNvPicPr>
            <p:nvPr/>
          </p:nvPicPr>
          <p:blipFill>
            <a:blip r:embed="rId12"/>
            <a:stretch>
              <a:fillRect/>
            </a:stretch>
          </p:blipFill>
          <p:spPr>
            <a:xfrm>
              <a:off x="4926610" y="5875733"/>
              <a:ext cx="1741757" cy="744206"/>
            </a:xfrm>
            <a:prstGeom prst="rect">
              <a:avLst/>
            </a:prstGeom>
            <a:solidFill>
              <a:schemeClr val="bg1"/>
            </a:solidFill>
          </p:spPr>
        </p:pic>
      </p:grpSp>
      <p:pic>
        <p:nvPicPr>
          <p:cNvPr id="23" name="Picture 17"/>
          <p:cNvPicPr preferRelativeResize="0">
            <a:picLocks noChangeAspect="1" noChangeArrowheads="1"/>
          </p:cNvPicPr>
          <p:nvPr/>
        </p:nvPicPr>
        <p:blipFill>
          <a:blip r:embed="rId13"/>
          <a:srcRect l="10001" t="37047" r="53999" b="51524"/>
          <a:stretch>
            <a:fillRect/>
          </a:stretch>
        </p:blipFill>
        <p:spPr bwMode="auto">
          <a:xfrm>
            <a:off x="4860266" y="174033"/>
            <a:ext cx="2317296" cy="652201"/>
          </a:xfrm>
          <a:prstGeom prst="rect">
            <a:avLst/>
          </a:prstGeom>
          <a:noFill/>
          <a:ln w="9525">
            <a:solidFill>
              <a:srgbClr val="333333"/>
            </a:solidFill>
            <a:miter lim="800000"/>
            <a:headEnd/>
            <a:tailEnd/>
          </a:ln>
        </p:spPr>
      </p:pic>
    </p:spTree>
    <p:extLst>
      <p:ext uri="{BB962C8B-B14F-4D97-AF65-F5344CB8AC3E}">
        <p14:creationId xmlns:p14="http://schemas.microsoft.com/office/powerpoint/2010/main" val="12887257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Box 256"/>
          <p:cNvSpPr txBox="1"/>
          <p:nvPr/>
        </p:nvSpPr>
        <p:spPr>
          <a:xfrm>
            <a:off x="5383998" y="697885"/>
            <a:ext cx="3438997" cy="5047535"/>
          </a:xfrm>
          <a:prstGeom prst="rect">
            <a:avLst/>
          </a:prstGeom>
          <a:noFill/>
        </p:spPr>
        <p:txBody>
          <a:bodyPr wrap="square" rtlCol="0">
            <a:spAutoFit/>
          </a:bodyPr>
          <a:lstStyle/>
          <a:p>
            <a:pPr marL="342900" indent="-342900"/>
            <a:r>
              <a:rPr lang="en-US" sz="1400" dirty="0" smtClean="0"/>
              <a:t>Studies using various approaches:</a:t>
            </a:r>
          </a:p>
          <a:p>
            <a:pPr marL="342900" indent="-342900">
              <a:buAutoNum type="arabicPeriod"/>
            </a:pPr>
            <a:r>
              <a:rPr lang="en-US" sz="1400" dirty="0" err="1" smtClean="0"/>
              <a:t>Seager</a:t>
            </a:r>
            <a:r>
              <a:rPr lang="en-US" sz="1400" dirty="0" smtClean="0"/>
              <a:t> et al. 2007; </a:t>
            </a:r>
            <a:r>
              <a:rPr lang="en-US" sz="1400" dirty="0" err="1" smtClean="0"/>
              <a:t>Seager</a:t>
            </a:r>
            <a:r>
              <a:rPr lang="en-US" sz="1400" dirty="0" smtClean="0"/>
              <a:t> et al. 2013</a:t>
            </a:r>
          </a:p>
          <a:p>
            <a:pPr marL="342900" indent="-342900">
              <a:buFontTx/>
              <a:buAutoNum type="arabicPeriod"/>
            </a:pPr>
            <a:r>
              <a:rPr lang="en-US" sz="1400" dirty="0" err="1" smtClean="0"/>
              <a:t>Milly</a:t>
            </a:r>
            <a:r>
              <a:rPr lang="en-US" sz="1400" dirty="0" smtClean="0"/>
              <a:t> et al. 2005</a:t>
            </a:r>
          </a:p>
          <a:p>
            <a:pPr marL="342900" indent="-342900">
              <a:buAutoNum type="arabicPeriod"/>
            </a:pPr>
            <a:r>
              <a:rPr lang="en-US" sz="1400" dirty="0" smtClean="0"/>
              <a:t>Christensen et al. 2004; Christensen and </a:t>
            </a:r>
            <a:r>
              <a:rPr lang="en-US" sz="1400" dirty="0" err="1" smtClean="0"/>
              <a:t>Lettenmaier</a:t>
            </a:r>
            <a:r>
              <a:rPr lang="en-US" sz="1400" dirty="0" smtClean="0"/>
              <a:t>, 2007; </a:t>
            </a:r>
            <a:r>
              <a:rPr lang="en-US" sz="1400" dirty="0" err="1" smtClean="0"/>
              <a:t>Cayan</a:t>
            </a:r>
            <a:r>
              <a:rPr lang="en-US" sz="1400" dirty="0" smtClean="0"/>
              <a:t> et al. 2010; USBR 2011</a:t>
            </a:r>
          </a:p>
          <a:p>
            <a:pPr marL="342900" indent="-342900">
              <a:buAutoNum type="arabicPeriod"/>
            </a:pPr>
            <a:r>
              <a:rPr lang="en-US" sz="1400" dirty="0" err="1" smtClean="0"/>
              <a:t>Gao</a:t>
            </a:r>
            <a:r>
              <a:rPr lang="en-US" sz="1400" dirty="0" smtClean="0"/>
              <a:t> et al. 2011; Rasmussen et al. 2011</a:t>
            </a:r>
          </a:p>
          <a:p>
            <a:pPr marL="342900" indent="-342900">
              <a:buAutoNum type="arabicPeriod"/>
            </a:pPr>
            <a:r>
              <a:rPr lang="en-US" sz="1400" dirty="0" err="1" smtClean="0"/>
              <a:t>Gao</a:t>
            </a:r>
            <a:r>
              <a:rPr lang="en-US" sz="1400" dirty="0" smtClean="0"/>
              <a:t> et al. 2012</a:t>
            </a:r>
          </a:p>
          <a:p>
            <a:pPr marL="342900" indent="-342900">
              <a:buAutoNum type="arabicPeriod"/>
            </a:pPr>
            <a:r>
              <a:rPr lang="en-US" sz="1400" dirty="0" err="1" smtClean="0"/>
              <a:t>Hoerling</a:t>
            </a:r>
            <a:r>
              <a:rPr lang="en-US" sz="1400" dirty="0" smtClean="0"/>
              <a:t> and </a:t>
            </a:r>
            <a:r>
              <a:rPr lang="en-US" sz="1400" dirty="0" err="1" smtClean="0"/>
              <a:t>Eischeid</a:t>
            </a:r>
            <a:r>
              <a:rPr lang="en-US" sz="1400" dirty="0" smtClean="0"/>
              <a:t> 2007</a:t>
            </a:r>
          </a:p>
          <a:p>
            <a:pPr marL="342900" indent="-342900">
              <a:buFontTx/>
              <a:buAutoNum type="arabicPeriod"/>
            </a:pPr>
            <a:r>
              <a:rPr lang="en-US" sz="1400" dirty="0" smtClean="0"/>
              <a:t>Cook et al. 2004</a:t>
            </a:r>
          </a:p>
          <a:p>
            <a:pPr marL="342900" indent="-342900">
              <a:buAutoNum type="arabicPeriod"/>
            </a:pPr>
            <a:r>
              <a:rPr lang="en-US" sz="1400" dirty="0" smtClean="0"/>
              <a:t>Woodhouse et al. 2006; McCabe and </a:t>
            </a:r>
            <a:r>
              <a:rPr lang="en-US" sz="1400" dirty="0" err="1" smtClean="0"/>
              <a:t>Wolock</a:t>
            </a:r>
            <a:r>
              <a:rPr lang="en-US" sz="1400" dirty="0" smtClean="0"/>
              <a:t> 2007; </a:t>
            </a:r>
            <a:r>
              <a:rPr lang="en-US" sz="1400" dirty="0" err="1" smtClean="0"/>
              <a:t>Meko</a:t>
            </a:r>
            <a:r>
              <a:rPr lang="en-US" sz="1400" dirty="0" smtClean="0"/>
              <a:t> et al. 2007; USBR 2011</a:t>
            </a:r>
          </a:p>
          <a:p>
            <a:pPr marL="342900" indent="-342900"/>
            <a:endParaRPr lang="en-US" sz="800" dirty="0" smtClean="0"/>
          </a:p>
          <a:p>
            <a:pPr marL="342900" indent="-342900"/>
            <a:r>
              <a:rPr lang="en-US" sz="1400" dirty="0" smtClean="0"/>
              <a:t>Abbreviations:</a:t>
            </a:r>
          </a:p>
          <a:p>
            <a:pPr marL="342900" indent="-342900"/>
            <a:r>
              <a:rPr lang="en-US" sz="1400" dirty="0" smtClean="0"/>
              <a:t>GCM – Global Climate Model</a:t>
            </a:r>
          </a:p>
          <a:p>
            <a:pPr marL="342900" indent="-342900"/>
            <a:r>
              <a:rPr lang="en-US" sz="1400" dirty="0" smtClean="0"/>
              <a:t>RCM – Regional Climate Model</a:t>
            </a:r>
          </a:p>
          <a:p>
            <a:pPr marL="342900" indent="-342900"/>
            <a:r>
              <a:rPr lang="en-US" sz="1400" dirty="0" smtClean="0"/>
              <a:t>PDSI – Palmer Drought Severity Index</a:t>
            </a:r>
          </a:p>
          <a:p>
            <a:pPr marL="342900" indent="-342900"/>
            <a:r>
              <a:rPr lang="en-US" sz="1400" dirty="0" smtClean="0"/>
              <a:t>P – Precipitation</a:t>
            </a:r>
          </a:p>
          <a:p>
            <a:pPr marL="342900" indent="-342900"/>
            <a:r>
              <a:rPr lang="en-US" sz="1400" dirty="0" smtClean="0"/>
              <a:t>T – Temperature</a:t>
            </a:r>
          </a:p>
          <a:p>
            <a:pPr marL="342900" indent="-342900"/>
            <a:r>
              <a:rPr lang="en-US" sz="1400" dirty="0" smtClean="0"/>
              <a:t>R – Runoff</a:t>
            </a:r>
          </a:p>
          <a:p>
            <a:pPr marL="342900" indent="-342900"/>
            <a:r>
              <a:rPr lang="en-US" sz="1400" dirty="0" smtClean="0"/>
              <a:t>E – Evaporation</a:t>
            </a:r>
          </a:p>
          <a:p>
            <a:pPr marL="342900" indent="-342900"/>
            <a:r>
              <a:rPr lang="en-US" sz="1400" dirty="0" smtClean="0"/>
              <a:t>S. downscaling – statistical downscaling </a:t>
            </a:r>
          </a:p>
        </p:txBody>
      </p:sp>
      <p:sp>
        <p:nvSpPr>
          <p:cNvPr id="86" name="Rectangle 85"/>
          <p:cNvSpPr/>
          <p:nvPr/>
        </p:nvSpPr>
        <p:spPr>
          <a:xfrm>
            <a:off x="5422098" y="5770820"/>
            <a:ext cx="3280271" cy="923330"/>
          </a:xfrm>
          <a:prstGeom prst="rect">
            <a:avLst/>
          </a:prstGeom>
          <a:ln>
            <a:solidFill>
              <a:schemeClr val="tx1"/>
            </a:solidFill>
          </a:ln>
        </p:spPr>
        <p:txBody>
          <a:bodyPr wrap="square">
            <a:spAutoFit/>
          </a:bodyPr>
          <a:lstStyle/>
          <a:p>
            <a:r>
              <a:rPr lang="en-US" b="1" dirty="0" err="1" smtClean="0"/>
              <a:t>GCMs</a:t>
            </a:r>
            <a:r>
              <a:rPr lang="en-US" b="1" dirty="0" smtClean="0"/>
              <a:t>, Emission scenarios,</a:t>
            </a:r>
          </a:p>
          <a:p>
            <a:r>
              <a:rPr lang="en-US" b="1" dirty="0" smtClean="0"/>
              <a:t>Spatial resolution,</a:t>
            </a:r>
          </a:p>
          <a:p>
            <a:r>
              <a:rPr lang="en-US" b="1" dirty="0" smtClean="0"/>
              <a:t>Land surface representation</a:t>
            </a:r>
          </a:p>
        </p:txBody>
      </p:sp>
      <p:sp>
        <p:nvSpPr>
          <p:cNvPr id="87" name="TextBox 86"/>
          <p:cNvSpPr txBox="1"/>
          <p:nvPr/>
        </p:nvSpPr>
        <p:spPr>
          <a:xfrm>
            <a:off x="-3506" y="159825"/>
            <a:ext cx="9147505"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600" b="1" dirty="0" smtClean="0">
                <a:cs typeface="Book Antiqua"/>
              </a:rPr>
              <a:t>Approaches to generating future </a:t>
            </a:r>
            <a:r>
              <a:rPr lang="en-US" sz="2600" b="1" dirty="0" err="1" smtClean="0">
                <a:cs typeface="Book Antiqua"/>
              </a:rPr>
              <a:t>streamflow</a:t>
            </a:r>
            <a:r>
              <a:rPr lang="en-US" sz="2600" b="1" dirty="0" smtClean="0">
                <a:cs typeface="Book Antiqua"/>
              </a:rPr>
              <a:t> projections</a:t>
            </a:r>
            <a:endParaRPr lang="en-US" sz="2600" dirty="0">
              <a:cs typeface="Book Antiqua"/>
            </a:endParaRPr>
          </a:p>
        </p:txBody>
      </p:sp>
      <p:pic>
        <p:nvPicPr>
          <p:cNvPr id="91" name="Picture 90" descr="Screen shot 2013-02-19 at 2.40.32 PM.png"/>
          <p:cNvPicPr>
            <a:picLocks noChangeAspect="1"/>
          </p:cNvPicPr>
          <p:nvPr/>
        </p:nvPicPr>
        <p:blipFill>
          <a:blip r:embed="rId3"/>
          <a:stretch>
            <a:fillRect/>
          </a:stretch>
        </p:blipFill>
        <p:spPr>
          <a:xfrm>
            <a:off x="315884" y="824885"/>
            <a:ext cx="4912696" cy="5500997"/>
          </a:xfrm>
          <a:prstGeom prst="rect">
            <a:avLst/>
          </a:prstGeom>
        </p:spPr>
      </p:pic>
      <p:sp>
        <p:nvSpPr>
          <p:cNvPr id="8" name="TextBox 7"/>
          <p:cNvSpPr txBox="1"/>
          <p:nvPr/>
        </p:nvSpPr>
        <p:spPr>
          <a:xfrm>
            <a:off x="-7010" y="6552778"/>
            <a:ext cx="3063601" cy="276999"/>
          </a:xfrm>
          <a:prstGeom prst="rect">
            <a:avLst/>
          </a:prstGeom>
          <a:noFill/>
        </p:spPr>
        <p:txBody>
          <a:bodyPr wrap="none" rtlCol="0">
            <a:spAutoFit/>
          </a:bodyPr>
          <a:lstStyle/>
          <a:p>
            <a:r>
              <a:rPr lang="en-US" sz="1200" i="1" dirty="0" smtClean="0">
                <a:cs typeface="Times New Roman"/>
              </a:rPr>
              <a:t>Figure from Vano et al., BAMS, January 2014</a:t>
            </a:r>
            <a:endParaRPr lang="en-US" sz="1200" i="1" dirty="0">
              <a:cs typeface="Times New Roman"/>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311837" y="813298"/>
            <a:ext cx="6536267" cy="4401205"/>
          </a:xfrm>
          <a:prstGeom prst="rect">
            <a:avLst/>
          </a:prstGeom>
          <a:noFill/>
          <a:ln w="25400">
            <a:noFill/>
            <a:miter lim="800000"/>
            <a:headEnd/>
            <a:tailEnd/>
          </a:ln>
        </p:spPr>
        <p:txBody>
          <a:bodyPr wrap="square">
            <a:prstTxWarp prst="textNoShape">
              <a:avLst/>
            </a:prstTxWarp>
            <a:spAutoFit/>
          </a:bodyPr>
          <a:lstStyle/>
          <a:p>
            <a:pPr algn="ctr">
              <a:defRPr/>
            </a:pPr>
            <a:r>
              <a:rPr lang="en-US" sz="4000" u="sng" dirty="0" smtClean="0">
                <a:latin typeface="Calibri"/>
                <a:cs typeface="Calibri"/>
              </a:rPr>
              <a:t>Why</a:t>
            </a:r>
            <a:r>
              <a:rPr lang="en-US" sz="4000" dirty="0" smtClean="0">
                <a:latin typeface="Calibri"/>
                <a:cs typeface="Calibri"/>
              </a:rPr>
              <a:t> is there such a wide range of projections of impacts of future climate change on Colorado River </a:t>
            </a:r>
            <a:r>
              <a:rPr lang="en-US" sz="4000" dirty="0" err="1" smtClean="0">
                <a:latin typeface="Calibri"/>
                <a:cs typeface="Calibri"/>
              </a:rPr>
              <a:t>streamflow</a:t>
            </a:r>
            <a:r>
              <a:rPr lang="en-US" sz="4000" dirty="0" smtClean="0">
                <a:latin typeface="Calibri"/>
                <a:cs typeface="Calibri"/>
              </a:rPr>
              <a:t>, and </a:t>
            </a:r>
            <a:r>
              <a:rPr lang="en-US" sz="4000" u="sng" dirty="0" smtClean="0">
                <a:latin typeface="Calibri"/>
                <a:cs typeface="Calibri"/>
              </a:rPr>
              <a:t>how</a:t>
            </a:r>
            <a:r>
              <a:rPr lang="en-US" sz="4000" dirty="0" smtClean="0">
                <a:latin typeface="Calibri"/>
                <a:cs typeface="Calibri"/>
              </a:rPr>
              <a:t> should this uncertainty be interpreted?</a:t>
            </a:r>
            <a:endParaRPr lang="en-US" sz="4000" i="1" dirty="0">
              <a:latin typeface="Calibri"/>
              <a:cs typeface="Calibri"/>
            </a:endParaRPr>
          </a:p>
        </p:txBody>
      </p:sp>
    </p:spTree>
    <p:extLst>
      <p:ext uri="{BB962C8B-B14F-4D97-AF65-F5344CB8AC3E}">
        <p14:creationId xmlns:p14="http://schemas.microsoft.com/office/powerpoint/2010/main" val="559704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2" y="0"/>
            <a:ext cx="5281611" cy="6153025"/>
            <a:chOff x="3862389" y="31875"/>
            <a:chExt cx="5281611" cy="6153025"/>
          </a:xfrm>
        </p:grpSpPr>
        <p:pic>
          <p:nvPicPr>
            <p:cNvPr id="5" name="Picture 4" descr="Screen shot 2011-04-20 at 3.20.06 PM.png"/>
            <p:cNvPicPr>
              <a:picLocks noChangeAspect="1"/>
            </p:cNvPicPr>
            <p:nvPr/>
          </p:nvPicPr>
          <p:blipFill>
            <a:blip r:embed="rId3"/>
            <a:stretch>
              <a:fillRect/>
            </a:stretch>
          </p:blipFill>
          <p:spPr>
            <a:xfrm>
              <a:off x="3974472" y="606425"/>
              <a:ext cx="5169528" cy="1828800"/>
            </a:xfrm>
            <a:prstGeom prst="rect">
              <a:avLst/>
            </a:prstGeom>
          </p:spPr>
        </p:pic>
        <p:pic>
          <p:nvPicPr>
            <p:cNvPr id="6" name="Picture 5" descr="Screen shot 2011-04-20 at 3.20.19 PM.png"/>
            <p:cNvPicPr>
              <a:picLocks noChangeAspect="1"/>
            </p:cNvPicPr>
            <p:nvPr/>
          </p:nvPicPr>
          <p:blipFill>
            <a:blip r:embed="rId4"/>
            <a:stretch>
              <a:fillRect/>
            </a:stretch>
          </p:blipFill>
          <p:spPr>
            <a:xfrm>
              <a:off x="3974472" y="31875"/>
              <a:ext cx="5169528" cy="552200"/>
            </a:xfrm>
            <a:prstGeom prst="rect">
              <a:avLst/>
            </a:prstGeom>
          </p:spPr>
        </p:pic>
        <p:pic>
          <p:nvPicPr>
            <p:cNvPr id="8" name="Picture 7" descr="Screen shot 2011-04-20 at 3.20.37 PM.png"/>
            <p:cNvPicPr>
              <a:picLocks noChangeAspect="1"/>
            </p:cNvPicPr>
            <p:nvPr/>
          </p:nvPicPr>
          <p:blipFill>
            <a:blip r:embed="rId5"/>
            <a:stretch>
              <a:fillRect/>
            </a:stretch>
          </p:blipFill>
          <p:spPr>
            <a:xfrm>
              <a:off x="3862389" y="2613025"/>
              <a:ext cx="5265755" cy="3571875"/>
            </a:xfrm>
            <a:prstGeom prst="rect">
              <a:avLst/>
            </a:prstGeom>
          </p:spPr>
        </p:pic>
      </p:grpSp>
      <p:sp>
        <p:nvSpPr>
          <p:cNvPr id="12" name="TextBox 11"/>
          <p:cNvSpPr txBox="1"/>
          <p:nvPr/>
        </p:nvSpPr>
        <p:spPr>
          <a:xfrm>
            <a:off x="5937454" y="5168835"/>
            <a:ext cx="2038146" cy="646331"/>
          </a:xfrm>
          <a:prstGeom prst="rect">
            <a:avLst/>
          </a:prstGeom>
          <a:solidFill>
            <a:schemeClr val="bg1"/>
          </a:solidFill>
          <a:ln w="38100">
            <a:solidFill>
              <a:srgbClr val="FF0000"/>
            </a:solidFill>
          </a:ln>
        </p:spPr>
        <p:txBody>
          <a:bodyPr wrap="square" rtlCol="0">
            <a:spAutoFit/>
          </a:bodyPr>
          <a:lstStyle/>
          <a:p>
            <a:r>
              <a:rPr lang="en-US" b="1" dirty="0" smtClean="0">
                <a:latin typeface="Book Antiqua"/>
                <a:cs typeface="Book Antiqua"/>
              </a:rPr>
              <a:t>estimate:</a:t>
            </a:r>
          </a:p>
          <a:p>
            <a:r>
              <a:rPr lang="en-US" b="1" dirty="0" smtClean="0">
                <a:latin typeface="Book Antiqua"/>
                <a:cs typeface="Book Antiqua"/>
              </a:rPr>
              <a:t> -16% (-8 to -25%)</a:t>
            </a:r>
            <a:endParaRPr lang="en-US" b="1" dirty="0">
              <a:latin typeface="Book Antiqua"/>
              <a:cs typeface="Book Antiqua"/>
            </a:endParaRPr>
          </a:p>
        </p:txBody>
      </p:sp>
      <p:sp>
        <p:nvSpPr>
          <p:cNvPr id="9" name="TextBox 8"/>
          <p:cNvSpPr txBox="1"/>
          <p:nvPr/>
        </p:nvSpPr>
        <p:spPr>
          <a:xfrm>
            <a:off x="5605465" y="3886201"/>
            <a:ext cx="4129145" cy="1477328"/>
          </a:xfrm>
          <a:prstGeom prst="rect">
            <a:avLst/>
          </a:prstGeom>
          <a:noFill/>
        </p:spPr>
        <p:txBody>
          <a:bodyPr wrap="square" rtlCol="0">
            <a:spAutoFit/>
          </a:bodyPr>
          <a:lstStyle/>
          <a:p>
            <a:r>
              <a:rPr lang="en-US" u="sng" dirty="0" err="1" smtClean="0"/>
              <a:t>GCMs</a:t>
            </a:r>
            <a:r>
              <a:rPr lang="en-US" dirty="0" smtClean="0"/>
              <a:t>: 19</a:t>
            </a:r>
          </a:p>
          <a:p>
            <a:r>
              <a:rPr lang="en-US" u="sng" dirty="0" smtClean="0"/>
              <a:t>Emission scenarios</a:t>
            </a:r>
            <a:r>
              <a:rPr lang="en-US" dirty="0" smtClean="0"/>
              <a:t>: A1B</a:t>
            </a:r>
          </a:p>
          <a:p>
            <a:r>
              <a:rPr lang="en-US" u="sng" dirty="0" smtClean="0"/>
              <a:t>Spatial resolution</a:t>
            </a:r>
            <a:r>
              <a:rPr lang="en-US" dirty="0" smtClean="0"/>
              <a:t>: 2° (~200 km)</a:t>
            </a:r>
          </a:p>
          <a:p>
            <a:r>
              <a:rPr lang="en-US" u="sng" dirty="0" smtClean="0"/>
              <a:t>Land surface</a:t>
            </a:r>
            <a:r>
              <a:rPr lang="en-US" dirty="0" smtClean="0"/>
              <a:t>: GCM (P-E)</a:t>
            </a:r>
          </a:p>
          <a:p>
            <a:endParaRPr lang="en-US" dirty="0"/>
          </a:p>
        </p:txBody>
      </p:sp>
      <p:pic>
        <p:nvPicPr>
          <p:cNvPr id="10" name="Picture 9" descr="Screen shot 2013-02-19 at 2.32.55 PM.png"/>
          <p:cNvPicPr>
            <a:picLocks noChangeAspect="1"/>
          </p:cNvPicPr>
          <p:nvPr/>
        </p:nvPicPr>
        <p:blipFill>
          <a:blip r:embed="rId6"/>
          <a:stretch>
            <a:fillRect/>
          </a:stretch>
        </p:blipFill>
        <p:spPr>
          <a:xfrm>
            <a:off x="5618163" y="238781"/>
            <a:ext cx="2997200" cy="361566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tmosphericModelSchematic.png"/>
          <p:cNvPicPr>
            <a:picLocks noChangeAspect="1"/>
          </p:cNvPicPr>
          <p:nvPr/>
        </p:nvPicPr>
        <p:blipFill>
          <a:blip r:embed="rId3"/>
          <a:stretch>
            <a:fillRect/>
          </a:stretch>
        </p:blipFill>
        <p:spPr>
          <a:xfrm>
            <a:off x="2702981" y="1259795"/>
            <a:ext cx="5232400" cy="4961091"/>
          </a:xfrm>
          <a:prstGeom prst="rect">
            <a:avLst/>
          </a:prstGeom>
        </p:spPr>
      </p:pic>
      <p:sp>
        <p:nvSpPr>
          <p:cNvPr id="3" name="Slide Number Placeholder 2"/>
          <p:cNvSpPr>
            <a:spLocks noGrp="1"/>
          </p:cNvSpPr>
          <p:nvPr>
            <p:ph type="sldNum" sz="quarter" idx="12"/>
          </p:nvPr>
        </p:nvSpPr>
        <p:spPr/>
        <p:txBody>
          <a:bodyPr/>
          <a:lstStyle/>
          <a:p>
            <a:pPr>
              <a:defRPr/>
            </a:pPr>
            <a:fld id="{785378A6-8158-8E4E-B07C-807312FC342B}" type="slidenum">
              <a:rPr lang="en-US" smtClean="0"/>
              <a:pPr>
                <a:defRPr/>
              </a:pPr>
              <a:t>4</a:t>
            </a:fld>
            <a:endParaRPr lang="en-US"/>
          </a:p>
        </p:txBody>
      </p:sp>
      <p:pic>
        <p:nvPicPr>
          <p:cNvPr id="5" name="Picture 8"/>
          <p:cNvPicPr>
            <a:picLocks noChangeAspect="1"/>
          </p:cNvPicPr>
          <p:nvPr/>
        </p:nvPicPr>
        <p:blipFill>
          <a:blip r:embed="rId4"/>
          <a:srcRect/>
          <a:stretch>
            <a:fillRect/>
          </a:stretch>
        </p:blipFill>
        <p:spPr bwMode="auto">
          <a:xfrm>
            <a:off x="798580" y="1395259"/>
            <a:ext cx="1361685" cy="4565650"/>
          </a:xfrm>
          <a:prstGeom prst="rect">
            <a:avLst/>
          </a:prstGeom>
          <a:noFill/>
          <a:ln w="25400">
            <a:noFill/>
            <a:miter lim="800000"/>
            <a:headEnd/>
            <a:tailEnd/>
          </a:ln>
          <a:effectLst/>
        </p:spPr>
      </p:pic>
      <p:sp>
        <p:nvSpPr>
          <p:cNvPr id="6" name="Text Box 20"/>
          <p:cNvSpPr txBox="1">
            <a:spLocks noChangeArrowheads="1"/>
          </p:cNvSpPr>
          <p:nvPr/>
        </p:nvSpPr>
        <p:spPr bwMode="auto">
          <a:xfrm>
            <a:off x="0" y="6582975"/>
            <a:ext cx="9144000" cy="276999"/>
          </a:xfrm>
          <a:prstGeom prst="rect">
            <a:avLst/>
          </a:prstGeom>
          <a:noFill/>
          <a:ln w="9525">
            <a:noFill/>
            <a:miter lim="800000"/>
            <a:headEnd/>
            <a:tailEnd/>
          </a:ln>
        </p:spPr>
        <p:txBody>
          <a:bodyPr>
            <a:spAutoFit/>
          </a:bodyPr>
          <a:lstStyle/>
          <a:p>
            <a:pPr eaLnBrk="0" hangingPunct="0">
              <a:spcBef>
                <a:spcPct val="50000"/>
              </a:spcBef>
              <a:defRPr/>
            </a:pPr>
            <a:r>
              <a:rPr lang="en-US" sz="1200" i="1" dirty="0" smtClean="0">
                <a:latin typeface="Times New Roman"/>
                <a:cs typeface="Times New Roman"/>
              </a:rPr>
              <a:t>Figures from Mote et al. (2008) and </a:t>
            </a:r>
            <a:r>
              <a:rPr lang="en-US" sz="1200" i="1" dirty="0">
                <a:latin typeface="Times New Roman"/>
                <a:cs typeface="Times New Roman"/>
              </a:rPr>
              <a:t>http://celebrating200years.noaa.gov/breakthroughs/climate_model/modeling_schematic.html  </a:t>
            </a:r>
          </a:p>
        </p:txBody>
      </p:sp>
      <p:sp>
        <p:nvSpPr>
          <p:cNvPr id="7" name="Rectangle 4"/>
          <p:cNvSpPr>
            <a:spLocks noGrp="1" noChangeArrowheads="1"/>
          </p:cNvSpPr>
          <p:nvPr>
            <p:ph type="title" idx="4294967295"/>
          </p:nvPr>
        </p:nvSpPr>
        <p:spPr>
          <a:xfrm>
            <a:off x="685800" y="50800"/>
            <a:ext cx="7772400" cy="1143000"/>
          </a:xfrm>
        </p:spPr>
        <p:txBody>
          <a:bodyPr>
            <a:normAutofit fontScale="90000"/>
          </a:bodyPr>
          <a:lstStyle/>
          <a:p>
            <a:r>
              <a:rPr lang="en-US" b="1" dirty="0" smtClean="0">
                <a:solidFill>
                  <a:srgbClr val="000000"/>
                </a:solidFill>
                <a:latin typeface="Book Antiqua" charset="0"/>
              </a:rPr>
              <a:t>Global Climate Models (</a:t>
            </a:r>
            <a:r>
              <a:rPr lang="en-US" b="1" dirty="0" err="1" smtClean="0">
                <a:solidFill>
                  <a:srgbClr val="000000"/>
                </a:solidFill>
                <a:latin typeface="Book Antiqua" charset="0"/>
              </a:rPr>
              <a:t>GCMs</a:t>
            </a:r>
            <a:r>
              <a:rPr lang="en-US" b="1" dirty="0" smtClean="0">
                <a:solidFill>
                  <a:srgbClr val="000000"/>
                </a:solidFill>
                <a:latin typeface="Book Antiqua" charset="0"/>
              </a:rPr>
              <a:t>)</a:t>
            </a:r>
            <a:br>
              <a:rPr lang="en-US" b="1" dirty="0" smtClean="0">
                <a:solidFill>
                  <a:srgbClr val="000000"/>
                </a:solidFill>
                <a:latin typeface="Book Antiqua" charset="0"/>
              </a:rPr>
            </a:br>
            <a:r>
              <a:rPr lang="en-US" sz="2222" b="1" dirty="0" smtClean="0">
                <a:solidFill>
                  <a:srgbClr val="000000"/>
                </a:solidFill>
                <a:latin typeface="Book Antiqua" charset="0"/>
              </a:rPr>
              <a:t>also known as General Circulation Models</a:t>
            </a:r>
            <a:endParaRPr lang="en-US" sz="2222" b="1" dirty="0">
              <a:solidFill>
                <a:srgbClr val="000000"/>
              </a:solidFill>
              <a:latin typeface="Book Antiqua" charset="0"/>
            </a:endParaRPr>
          </a:p>
        </p:txBody>
      </p:sp>
      <p:sp>
        <p:nvSpPr>
          <p:cNvPr id="2" name="TextBox 1"/>
          <p:cNvSpPr txBox="1"/>
          <p:nvPr/>
        </p:nvSpPr>
        <p:spPr>
          <a:xfrm>
            <a:off x="5462054" y="4766561"/>
            <a:ext cx="3639082" cy="2062103"/>
          </a:xfrm>
          <a:prstGeom prst="rect">
            <a:avLst/>
          </a:prstGeom>
          <a:noFill/>
        </p:spPr>
        <p:txBody>
          <a:bodyPr wrap="square" rtlCol="0">
            <a:spAutoFit/>
          </a:bodyPr>
          <a:lstStyle/>
          <a:p>
            <a:r>
              <a:rPr lang="en-US" sz="1600" dirty="0">
                <a:latin typeface="Times" charset="0"/>
                <a:ea typeface="ＭＳ Ｐゴシック" charset="-128"/>
                <a:cs typeface="ＭＳ Ｐゴシック" charset="-128"/>
              </a:rPr>
              <a:t>S</a:t>
            </a:r>
            <a:r>
              <a:rPr lang="en-US" sz="1600" dirty="0" smtClean="0">
                <a:latin typeface="Times" charset="0"/>
                <a:ea typeface="ＭＳ Ｐゴシック" charset="-128"/>
                <a:cs typeface="ＭＳ Ｐゴシック" charset="-128"/>
              </a:rPr>
              <a:t>ystems </a:t>
            </a:r>
            <a:r>
              <a:rPr lang="en-US" sz="1600" dirty="0">
                <a:latin typeface="Times" charset="0"/>
                <a:ea typeface="ＭＳ Ｐゴシック" charset="-128"/>
                <a:cs typeface="ＭＳ Ｐゴシック" charset="-128"/>
              </a:rPr>
              <a:t>of differential equations based on the basic laws of physics, fluid motion, and chemistry. </a:t>
            </a:r>
            <a:r>
              <a:rPr lang="en-US" sz="1600" dirty="0" smtClean="0">
                <a:latin typeface="Times" charset="0"/>
                <a:ea typeface="ＭＳ Ｐゴシック" charset="-128"/>
                <a:cs typeface="ＭＳ Ｐゴシック" charset="-128"/>
              </a:rPr>
              <a:t>Atmospheric </a:t>
            </a:r>
            <a:r>
              <a:rPr lang="en-US" sz="1600" dirty="0">
                <a:latin typeface="Times" charset="0"/>
                <a:ea typeface="ＭＳ Ｐゴシック" charset="-128"/>
                <a:cs typeface="ＭＳ Ｐゴシック" charset="-128"/>
              </a:rPr>
              <a:t>models calculate winds, heat transfer, radiation, relative humidity, and surface hydrology within each grid and evaluate interactions with neighboring points.</a:t>
            </a:r>
            <a:endParaRPr lang="en-US" sz="1600" dirty="0"/>
          </a:p>
          <a:p>
            <a:endParaRPr lang="en-US" sz="1600" dirty="0"/>
          </a:p>
        </p:txBody>
      </p:sp>
    </p:spTree>
    <p:extLst>
      <p:ext uri="{BB962C8B-B14F-4D97-AF65-F5344CB8AC3E}">
        <p14:creationId xmlns:p14="http://schemas.microsoft.com/office/powerpoint/2010/main" val="2665406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p:nvPr/>
        </p:nvGrpSpPr>
        <p:grpSpPr>
          <a:xfrm>
            <a:off x="-15597" y="139701"/>
            <a:ext cx="5495980" cy="6076317"/>
            <a:chOff x="3482920" y="-438834"/>
            <a:chExt cx="5661080" cy="6362372"/>
          </a:xfrm>
        </p:grpSpPr>
        <p:pic>
          <p:nvPicPr>
            <p:cNvPr id="10" name="Picture 9" descr="Screen shot 2011-04-20 at 3.05.04 PM.png"/>
            <p:cNvPicPr>
              <a:picLocks noChangeAspect="1"/>
            </p:cNvPicPr>
            <p:nvPr/>
          </p:nvPicPr>
          <p:blipFill>
            <a:blip r:embed="rId3"/>
            <a:stretch>
              <a:fillRect/>
            </a:stretch>
          </p:blipFill>
          <p:spPr>
            <a:xfrm>
              <a:off x="3482920" y="2982468"/>
              <a:ext cx="5661079" cy="2941070"/>
            </a:xfrm>
            <a:prstGeom prst="rect">
              <a:avLst/>
            </a:prstGeom>
          </p:spPr>
        </p:pic>
        <p:pic>
          <p:nvPicPr>
            <p:cNvPr id="11" name="Picture 10" descr="Screen shot 2011-04-20 at 3.04.24 PM.png"/>
            <p:cNvPicPr>
              <a:picLocks noChangeAspect="1"/>
            </p:cNvPicPr>
            <p:nvPr/>
          </p:nvPicPr>
          <p:blipFill>
            <a:blip r:embed="rId4"/>
            <a:srcRect l="6134" r="13331"/>
            <a:stretch>
              <a:fillRect/>
            </a:stretch>
          </p:blipFill>
          <p:spPr>
            <a:xfrm>
              <a:off x="3498517" y="-438834"/>
              <a:ext cx="5645483" cy="2366986"/>
            </a:xfrm>
            <a:prstGeom prst="rect">
              <a:avLst/>
            </a:prstGeom>
          </p:spPr>
        </p:pic>
        <p:pic>
          <p:nvPicPr>
            <p:cNvPr id="12" name="Picture 11" descr="Screen shot 2011-04-20 at 3.04.34 PM.png"/>
            <p:cNvPicPr>
              <a:picLocks noChangeAspect="1"/>
            </p:cNvPicPr>
            <p:nvPr/>
          </p:nvPicPr>
          <p:blipFill>
            <a:blip r:embed="rId5"/>
            <a:srcRect t="19341" r="19553"/>
            <a:stretch>
              <a:fillRect/>
            </a:stretch>
          </p:blipFill>
          <p:spPr>
            <a:xfrm>
              <a:off x="3578712" y="1791396"/>
              <a:ext cx="5565288" cy="846726"/>
            </a:xfrm>
            <a:prstGeom prst="rect">
              <a:avLst/>
            </a:prstGeom>
          </p:spPr>
        </p:pic>
      </p:grpSp>
      <p:grpSp>
        <p:nvGrpSpPr>
          <p:cNvPr id="3" name="Group 26"/>
          <p:cNvGrpSpPr/>
          <p:nvPr/>
        </p:nvGrpSpPr>
        <p:grpSpPr>
          <a:xfrm>
            <a:off x="5613932" y="4007078"/>
            <a:ext cx="3695700" cy="2654655"/>
            <a:chOff x="71969" y="3897867"/>
            <a:chExt cx="3695700" cy="2654655"/>
          </a:xfrm>
        </p:grpSpPr>
        <p:sp>
          <p:nvSpPr>
            <p:cNvPr id="25" name="TextBox 24"/>
            <p:cNvSpPr txBox="1"/>
            <p:nvPr/>
          </p:nvSpPr>
          <p:spPr>
            <a:xfrm>
              <a:off x="1187140" y="5906191"/>
              <a:ext cx="1213160" cy="646331"/>
            </a:xfrm>
            <a:prstGeom prst="rect">
              <a:avLst/>
            </a:prstGeom>
            <a:solidFill>
              <a:schemeClr val="bg1"/>
            </a:solidFill>
            <a:ln w="38100">
              <a:solidFill>
                <a:srgbClr val="FF0000"/>
              </a:solidFill>
            </a:ln>
          </p:spPr>
          <p:txBody>
            <a:bodyPr wrap="square" rtlCol="0">
              <a:spAutoFit/>
            </a:bodyPr>
            <a:lstStyle/>
            <a:p>
              <a:r>
                <a:rPr lang="en-US" b="1" dirty="0" smtClean="0">
                  <a:latin typeface="Book Antiqua"/>
                  <a:cs typeface="Book Antiqua"/>
                </a:rPr>
                <a:t>estimate:</a:t>
              </a:r>
            </a:p>
            <a:p>
              <a:r>
                <a:rPr lang="en-US" b="1" dirty="0" smtClean="0">
                  <a:latin typeface="Book Antiqua"/>
                  <a:cs typeface="Book Antiqua"/>
                </a:rPr>
                <a:t> -18%</a:t>
              </a:r>
              <a:endParaRPr lang="en-US" b="1" dirty="0">
                <a:latin typeface="Book Antiqua"/>
                <a:cs typeface="Book Antiqua"/>
              </a:endParaRPr>
            </a:p>
          </p:txBody>
        </p:sp>
        <p:sp>
          <p:nvSpPr>
            <p:cNvPr id="23" name="TextBox 22"/>
            <p:cNvSpPr txBox="1"/>
            <p:nvPr/>
          </p:nvSpPr>
          <p:spPr>
            <a:xfrm>
              <a:off x="71969" y="3897867"/>
              <a:ext cx="3695700" cy="1477328"/>
            </a:xfrm>
            <a:prstGeom prst="rect">
              <a:avLst/>
            </a:prstGeom>
            <a:noFill/>
          </p:spPr>
          <p:txBody>
            <a:bodyPr wrap="square" rtlCol="0">
              <a:spAutoFit/>
            </a:bodyPr>
            <a:lstStyle/>
            <a:p>
              <a:r>
                <a:rPr lang="en-US" u="sng" dirty="0" err="1" smtClean="0"/>
                <a:t>GCMs</a:t>
              </a:r>
              <a:r>
                <a:rPr lang="en-US" dirty="0" smtClean="0"/>
                <a:t>: 1 (PCM)</a:t>
              </a:r>
            </a:p>
            <a:p>
              <a:r>
                <a:rPr lang="en-US" u="sng" dirty="0" smtClean="0"/>
                <a:t>Emission scenarios</a:t>
              </a:r>
              <a:r>
                <a:rPr lang="en-US" dirty="0" smtClean="0"/>
                <a:t>: BAU</a:t>
              </a:r>
            </a:p>
            <a:p>
              <a:r>
                <a:rPr lang="en-US" u="sng" dirty="0" smtClean="0"/>
                <a:t>Spatial resolution</a:t>
              </a:r>
              <a:r>
                <a:rPr lang="en-US" dirty="0" smtClean="0"/>
                <a:t>: 1/8° (~12 km)</a:t>
              </a:r>
            </a:p>
            <a:p>
              <a:r>
                <a:rPr lang="en-US" u="sng" dirty="0" smtClean="0"/>
                <a:t>Land surface</a:t>
              </a:r>
              <a:r>
                <a:rPr lang="en-US" dirty="0" smtClean="0"/>
                <a:t>: Hydrologic model (VIC)</a:t>
              </a:r>
            </a:p>
            <a:p>
              <a:endParaRPr lang="en-US" dirty="0"/>
            </a:p>
          </p:txBody>
        </p:sp>
      </p:grpSp>
      <p:pic>
        <p:nvPicPr>
          <p:cNvPr id="14" name="Picture 13" descr="Screen shot 2013-02-19 at 2.34.43 PM.png"/>
          <p:cNvPicPr>
            <a:picLocks noChangeAspect="1"/>
          </p:cNvPicPr>
          <p:nvPr/>
        </p:nvPicPr>
        <p:blipFill>
          <a:blip r:embed="rId6"/>
          <a:stretch>
            <a:fillRect/>
          </a:stretch>
        </p:blipFill>
        <p:spPr>
          <a:xfrm>
            <a:off x="5618163" y="358923"/>
            <a:ext cx="2992437" cy="3637596"/>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1-04-20 at 3.11.01 PM.png"/>
          <p:cNvPicPr>
            <a:picLocks noChangeAspect="1"/>
          </p:cNvPicPr>
          <p:nvPr/>
        </p:nvPicPr>
        <p:blipFill>
          <a:blip r:embed="rId3"/>
          <a:srcRect b="3187"/>
          <a:stretch>
            <a:fillRect/>
          </a:stretch>
        </p:blipFill>
        <p:spPr>
          <a:xfrm>
            <a:off x="339113" y="2585024"/>
            <a:ext cx="4572000" cy="3726199"/>
          </a:xfrm>
          <a:prstGeom prst="rect">
            <a:avLst/>
          </a:prstGeom>
        </p:spPr>
      </p:pic>
      <p:pic>
        <p:nvPicPr>
          <p:cNvPr id="4" name="Picture 3" descr="Screen shot 2011-04-20 at 3.08.18 PM.png"/>
          <p:cNvPicPr>
            <a:picLocks noChangeAspect="1"/>
          </p:cNvPicPr>
          <p:nvPr/>
        </p:nvPicPr>
        <p:blipFill>
          <a:blip r:embed="rId4"/>
          <a:stretch>
            <a:fillRect/>
          </a:stretch>
        </p:blipFill>
        <p:spPr>
          <a:xfrm>
            <a:off x="2" y="56995"/>
            <a:ext cx="5507565" cy="2231712"/>
          </a:xfrm>
          <a:prstGeom prst="rect">
            <a:avLst/>
          </a:prstGeom>
        </p:spPr>
      </p:pic>
      <p:sp>
        <p:nvSpPr>
          <p:cNvPr id="15" name="TextBox 14"/>
          <p:cNvSpPr txBox="1"/>
          <p:nvPr/>
        </p:nvSpPr>
        <p:spPr>
          <a:xfrm>
            <a:off x="5843876" y="5323361"/>
            <a:ext cx="2766724" cy="646331"/>
          </a:xfrm>
          <a:prstGeom prst="rect">
            <a:avLst/>
          </a:prstGeom>
          <a:solidFill>
            <a:schemeClr val="bg1"/>
          </a:solidFill>
          <a:ln w="38100">
            <a:solidFill>
              <a:srgbClr val="FF0000"/>
            </a:solidFill>
          </a:ln>
        </p:spPr>
        <p:txBody>
          <a:bodyPr wrap="square" rtlCol="0">
            <a:spAutoFit/>
          </a:bodyPr>
          <a:lstStyle/>
          <a:p>
            <a:r>
              <a:rPr lang="en-US" b="1" dirty="0" smtClean="0">
                <a:latin typeface="Book Antiqua"/>
                <a:cs typeface="Book Antiqua"/>
              </a:rPr>
              <a:t>estimate:</a:t>
            </a:r>
          </a:p>
          <a:p>
            <a:r>
              <a:rPr lang="en-US" b="1" dirty="0" smtClean="0">
                <a:latin typeface="Book Antiqua"/>
                <a:cs typeface="Book Antiqua"/>
              </a:rPr>
              <a:t>-6% (-40 to +18%)</a:t>
            </a:r>
          </a:p>
        </p:txBody>
      </p:sp>
      <p:sp>
        <p:nvSpPr>
          <p:cNvPr id="17" name="TextBox 16"/>
          <p:cNvSpPr txBox="1"/>
          <p:nvPr/>
        </p:nvSpPr>
        <p:spPr>
          <a:xfrm>
            <a:off x="5596998" y="3961366"/>
            <a:ext cx="3695700" cy="1477328"/>
          </a:xfrm>
          <a:prstGeom prst="rect">
            <a:avLst/>
          </a:prstGeom>
          <a:noFill/>
        </p:spPr>
        <p:txBody>
          <a:bodyPr wrap="square" rtlCol="0">
            <a:spAutoFit/>
          </a:bodyPr>
          <a:lstStyle/>
          <a:p>
            <a:r>
              <a:rPr lang="en-US" u="sng" dirty="0" err="1" smtClean="0"/>
              <a:t>GCMs</a:t>
            </a:r>
            <a:r>
              <a:rPr lang="en-US" dirty="0" smtClean="0"/>
              <a:t>: 11</a:t>
            </a:r>
          </a:p>
          <a:p>
            <a:r>
              <a:rPr lang="en-US" u="sng" dirty="0" smtClean="0"/>
              <a:t>Emission scenarios</a:t>
            </a:r>
            <a:r>
              <a:rPr lang="en-US" dirty="0" smtClean="0"/>
              <a:t>: A2, B1</a:t>
            </a:r>
          </a:p>
          <a:p>
            <a:r>
              <a:rPr lang="en-US" u="sng" dirty="0" smtClean="0"/>
              <a:t>Spatial resolution</a:t>
            </a:r>
            <a:r>
              <a:rPr lang="en-US" dirty="0" smtClean="0"/>
              <a:t>: 1/8° (~12 km)</a:t>
            </a:r>
          </a:p>
          <a:p>
            <a:r>
              <a:rPr lang="en-US" u="sng" dirty="0" smtClean="0"/>
              <a:t>Land surface</a:t>
            </a:r>
            <a:r>
              <a:rPr lang="en-US" dirty="0" smtClean="0"/>
              <a:t>: Hydrologic model (VIC)</a:t>
            </a:r>
          </a:p>
          <a:p>
            <a:endParaRPr lang="en-US" dirty="0"/>
          </a:p>
        </p:txBody>
      </p:sp>
      <p:pic>
        <p:nvPicPr>
          <p:cNvPr id="9" name="Picture 8" descr="Screen shot 2013-02-19 at 2.34.43 PM.png"/>
          <p:cNvPicPr>
            <a:picLocks noChangeAspect="1"/>
          </p:cNvPicPr>
          <p:nvPr/>
        </p:nvPicPr>
        <p:blipFill>
          <a:blip r:embed="rId5"/>
          <a:stretch>
            <a:fillRect/>
          </a:stretch>
        </p:blipFill>
        <p:spPr>
          <a:xfrm>
            <a:off x="5618163" y="358923"/>
            <a:ext cx="2992437" cy="3637596"/>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1-04-20 at 3.16.03 PM.png"/>
          <p:cNvPicPr>
            <a:picLocks noChangeAspect="1"/>
          </p:cNvPicPr>
          <p:nvPr/>
        </p:nvPicPr>
        <p:blipFill>
          <a:blip r:embed="rId3"/>
          <a:stretch>
            <a:fillRect/>
          </a:stretch>
        </p:blipFill>
        <p:spPr>
          <a:xfrm>
            <a:off x="0" y="-21240"/>
            <a:ext cx="5194682" cy="2256440"/>
          </a:xfrm>
          <a:prstGeom prst="rect">
            <a:avLst/>
          </a:prstGeom>
        </p:spPr>
      </p:pic>
      <p:pic>
        <p:nvPicPr>
          <p:cNvPr id="10" name="Picture 9" descr="Screen shot 2011-04-05 at 4.21.46 PM.png"/>
          <p:cNvPicPr>
            <a:picLocks noChangeAspect="1"/>
          </p:cNvPicPr>
          <p:nvPr/>
        </p:nvPicPr>
        <p:blipFill>
          <a:blip r:embed="rId4"/>
          <a:srcRect r="65272" b="39747"/>
          <a:stretch>
            <a:fillRect/>
          </a:stretch>
        </p:blipFill>
        <p:spPr>
          <a:xfrm>
            <a:off x="514406" y="2631165"/>
            <a:ext cx="4411046" cy="3472271"/>
          </a:xfrm>
          <a:prstGeom prst="rect">
            <a:avLst/>
          </a:prstGeom>
        </p:spPr>
      </p:pic>
      <p:pic>
        <p:nvPicPr>
          <p:cNvPr id="11" name="Picture 10" descr="Screen shot 2011-04-05 at 4.21.46 PM.png"/>
          <p:cNvPicPr>
            <a:picLocks noChangeAspect="1"/>
          </p:cNvPicPr>
          <p:nvPr/>
        </p:nvPicPr>
        <p:blipFill>
          <a:blip r:embed="rId4"/>
          <a:srcRect l="66250" t="88436" r="6418" b="3483"/>
          <a:stretch>
            <a:fillRect/>
          </a:stretch>
        </p:blipFill>
        <p:spPr>
          <a:xfrm>
            <a:off x="2719931" y="-19244"/>
            <a:ext cx="2474753" cy="331982"/>
          </a:xfrm>
          <a:prstGeom prst="rect">
            <a:avLst/>
          </a:prstGeom>
        </p:spPr>
      </p:pic>
      <p:grpSp>
        <p:nvGrpSpPr>
          <p:cNvPr id="2" name="Group 14"/>
          <p:cNvGrpSpPr/>
          <p:nvPr/>
        </p:nvGrpSpPr>
        <p:grpSpPr>
          <a:xfrm>
            <a:off x="5610872" y="3904628"/>
            <a:ext cx="3622028" cy="2793345"/>
            <a:chOff x="360992" y="3904629"/>
            <a:chExt cx="3622028" cy="2793345"/>
          </a:xfrm>
        </p:grpSpPr>
        <p:sp>
          <p:nvSpPr>
            <p:cNvPr id="12" name="TextBox 11"/>
            <p:cNvSpPr txBox="1"/>
            <p:nvPr/>
          </p:nvSpPr>
          <p:spPr>
            <a:xfrm>
              <a:off x="1701601" y="6051643"/>
              <a:ext cx="1544819" cy="646331"/>
            </a:xfrm>
            <a:prstGeom prst="rect">
              <a:avLst/>
            </a:prstGeom>
            <a:solidFill>
              <a:schemeClr val="bg1"/>
            </a:solidFill>
            <a:ln w="38100">
              <a:solidFill>
                <a:srgbClr val="FF0000"/>
              </a:solidFill>
            </a:ln>
          </p:spPr>
          <p:txBody>
            <a:bodyPr wrap="square" rtlCol="0">
              <a:spAutoFit/>
            </a:bodyPr>
            <a:lstStyle/>
            <a:p>
              <a:pPr algn="ctr"/>
              <a:r>
                <a:rPr lang="en-US" b="1" dirty="0" smtClean="0">
                  <a:latin typeface="Book Antiqua"/>
                  <a:cs typeface="Book Antiqua"/>
                </a:rPr>
                <a:t>estimate:</a:t>
              </a:r>
            </a:p>
            <a:p>
              <a:pPr algn="ctr"/>
              <a:r>
                <a:rPr lang="en-US" b="1" dirty="0" smtClean="0">
                  <a:latin typeface="Book Antiqua"/>
                  <a:cs typeface="Book Antiqua"/>
                </a:rPr>
                <a:t>-45%</a:t>
              </a:r>
              <a:endParaRPr lang="en-US" b="1" dirty="0">
                <a:latin typeface="Book Antiqua"/>
                <a:cs typeface="Book Antiqua"/>
              </a:endParaRPr>
            </a:p>
          </p:txBody>
        </p:sp>
        <p:sp>
          <p:nvSpPr>
            <p:cNvPr id="14" name="TextBox 13"/>
            <p:cNvSpPr txBox="1"/>
            <p:nvPr/>
          </p:nvSpPr>
          <p:spPr>
            <a:xfrm>
              <a:off x="360992" y="3904629"/>
              <a:ext cx="3622028" cy="2031325"/>
            </a:xfrm>
            <a:prstGeom prst="rect">
              <a:avLst/>
            </a:prstGeom>
            <a:noFill/>
          </p:spPr>
          <p:txBody>
            <a:bodyPr wrap="square" rtlCol="0">
              <a:spAutoFit/>
            </a:bodyPr>
            <a:lstStyle/>
            <a:p>
              <a:r>
                <a:rPr lang="en-US" u="sng" dirty="0" err="1" smtClean="0"/>
                <a:t>GCMs</a:t>
              </a:r>
              <a:r>
                <a:rPr lang="en-US" dirty="0" smtClean="0"/>
                <a:t>: 18</a:t>
              </a:r>
            </a:p>
            <a:p>
              <a:r>
                <a:rPr lang="en-US" u="sng" dirty="0" smtClean="0"/>
                <a:t>Emission scenarios</a:t>
              </a:r>
              <a:r>
                <a:rPr lang="en-US" dirty="0" smtClean="0"/>
                <a:t>: A1B</a:t>
              </a:r>
            </a:p>
            <a:p>
              <a:r>
                <a:rPr lang="en-US" u="sng" dirty="0" smtClean="0"/>
                <a:t>Spatial resolution</a:t>
              </a:r>
              <a:r>
                <a:rPr lang="en-US" dirty="0" smtClean="0"/>
                <a:t>: climate divisions (~150 km)</a:t>
              </a:r>
            </a:p>
            <a:p>
              <a:r>
                <a:rPr lang="en-US" u="sng" dirty="0" smtClean="0"/>
                <a:t>Land surface</a:t>
              </a:r>
              <a:r>
                <a:rPr lang="en-US" dirty="0" smtClean="0"/>
                <a:t>: Palmer Drought Severity Index with regression</a:t>
              </a:r>
            </a:p>
            <a:p>
              <a:endParaRPr lang="en-US" dirty="0"/>
            </a:p>
          </p:txBody>
        </p:sp>
      </p:grpSp>
      <p:pic>
        <p:nvPicPr>
          <p:cNvPr id="16" name="Picture 15" descr="Screen shot 2013-02-19 at 2.35.36 PM.png"/>
          <p:cNvPicPr>
            <a:picLocks noChangeAspect="1"/>
          </p:cNvPicPr>
          <p:nvPr/>
        </p:nvPicPr>
        <p:blipFill>
          <a:blip r:embed="rId5"/>
          <a:stretch>
            <a:fillRect/>
          </a:stretch>
        </p:blipFill>
        <p:spPr>
          <a:xfrm>
            <a:off x="5618162" y="273050"/>
            <a:ext cx="2999073" cy="365942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1-04-19 at 11.01.35 AM.png"/>
          <p:cNvPicPr>
            <a:picLocks noChangeAspect="1"/>
          </p:cNvPicPr>
          <p:nvPr/>
        </p:nvPicPr>
        <p:blipFill>
          <a:blip r:embed="rId3"/>
          <a:srcRect b="10275"/>
          <a:stretch>
            <a:fillRect/>
          </a:stretch>
        </p:blipFill>
        <p:spPr>
          <a:xfrm>
            <a:off x="0" y="1"/>
            <a:ext cx="5435600" cy="1557274"/>
          </a:xfrm>
          <a:prstGeom prst="rect">
            <a:avLst/>
          </a:prstGeom>
        </p:spPr>
      </p:pic>
      <p:pic>
        <p:nvPicPr>
          <p:cNvPr id="5" name="Picture 4" descr="Screen shot 2011-04-20 at 3.36.23 PM.png"/>
          <p:cNvPicPr>
            <a:picLocks noChangeAspect="1"/>
          </p:cNvPicPr>
          <p:nvPr/>
        </p:nvPicPr>
        <p:blipFill>
          <a:blip r:embed="rId4"/>
          <a:srcRect l="17196" b="44067"/>
          <a:stretch>
            <a:fillRect/>
          </a:stretch>
        </p:blipFill>
        <p:spPr>
          <a:xfrm>
            <a:off x="431743" y="1569975"/>
            <a:ext cx="4724457" cy="3687593"/>
          </a:xfrm>
          <a:prstGeom prst="rect">
            <a:avLst/>
          </a:prstGeom>
        </p:spPr>
      </p:pic>
      <p:pic>
        <p:nvPicPr>
          <p:cNvPr id="6" name="Picture 5" descr="Screen shot 2011-04-20 at 3.36.32 PM.png"/>
          <p:cNvPicPr>
            <a:picLocks noChangeAspect="1"/>
          </p:cNvPicPr>
          <p:nvPr/>
        </p:nvPicPr>
        <p:blipFill>
          <a:blip r:embed="rId5"/>
          <a:stretch>
            <a:fillRect/>
          </a:stretch>
        </p:blipFill>
        <p:spPr>
          <a:xfrm>
            <a:off x="9747667" y="2319924"/>
            <a:ext cx="3285828" cy="4280691"/>
          </a:xfrm>
          <a:prstGeom prst="rect">
            <a:avLst/>
          </a:prstGeom>
        </p:spPr>
      </p:pic>
      <p:sp>
        <p:nvSpPr>
          <p:cNvPr id="19" name="TextBox 18"/>
          <p:cNvSpPr txBox="1"/>
          <p:nvPr/>
        </p:nvSpPr>
        <p:spPr>
          <a:xfrm>
            <a:off x="0" y="5171319"/>
            <a:ext cx="5257800" cy="1754327"/>
          </a:xfrm>
          <a:prstGeom prst="rect">
            <a:avLst/>
          </a:prstGeom>
          <a:noFill/>
        </p:spPr>
        <p:txBody>
          <a:bodyPr wrap="square" rtlCol="0">
            <a:spAutoFit/>
          </a:bodyPr>
          <a:lstStyle/>
          <a:p>
            <a:r>
              <a:rPr lang="en-US" sz="1200" dirty="0" smtClean="0">
                <a:ea typeface="ＭＳ Ｐゴシック" charset="-128"/>
                <a:cs typeface="ＭＳ Ｐゴシック" charset="-128"/>
              </a:rPr>
              <a:t>Figure 2. </a:t>
            </a:r>
            <a:r>
              <a:rPr lang="en-US" sz="1200" dirty="0" err="1" smtClean="0">
                <a:ea typeface="ＭＳ Ｐゴシック" charset="-128"/>
                <a:cs typeface="ＭＳ Ｐゴシック" charset="-128"/>
              </a:rPr>
              <a:t>Boxplot</a:t>
            </a:r>
            <a:r>
              <a:rPr lang="en-US" sz="1200" dirty="0" smtClean="0">
                <a:ea typeface="ＭＳ Ｐゴシック" charset="-128"/>
                <a:cs typeface="ＭＳ Ｐゴシック" charset="-128"/>
              </a:rPr>
              <a:t> of mean water-year flow  (</a:t>
            </a:r>
            <a:r>
              <a:rPr lang="en-US" sz="1200" dirty="0" err="1" smtClean="0">
                <a:ea typeface="ＭＳ Ｐゴシック" charset="-128"/>
                <a:cs typeface="ＭＳ Ｐゴシック" charset="-128"/>
              </a:rPr>
              <a:t>mcm</a:t>
            </a:r>
            <a:r>
              <a:rPr lang="en-US" sz="1200" dirty="0" smtClean="0">
                <a:ea typeface="ＭＳ Ｐゴシック" charset="-128"/>
                <a:cs typeface="ＭＳ Ｐゴシック" charset="-128"/>
              </a:rPr>
              <a:t>) for the Upper Colorado River basin for 100-year moving periods during 1490–1998 (determined using tree-ring reconstructed water-year flows). Also indicated are mean water-year UCRB flows for the 20th century (1901–2000, based on water-balance </a:t>
            </a:r>
            <a:r>
              <a:rPr lang="en-US" sz="1200" dirty="0" err="1" smtClean="0">
                <a:ea typeface="ＭＳ Ｐゴシック" charset="-128"/>
                <a:cs typeface="ＭＳ Ｐゴシック" charset="-128"/>
              </a:rPr>
              <a:t>esti</a:t>
            </a:r>
            <a:r>
              <a:rPr lang="en-US" sz="1200" dirty="0" smtClean="0">
                <a:ea typeface="ＭＳ Ｐゴシック" charset="-128"/>
                <a:cs typeface="ＭＳ Ｐゴシック" charset="-128"/>
              </a:rPr>
              <a:t>- mates), 0.86 degrees Celsius (°C) and 2°C </a:t>
            </a:r>
            <a:r>
              <a:rPr lang="en-US" sz="1200" dirty="0" err="1" smtClean="0">
                <a:ea typeface="ＭＳ Ｐゴシック" charset="-128"/>
                <a:cs typeface="ＭＳ Ｐゴシック" charset="-128"/>
              </a:rPr>
              <a:t>warmings</a:t>
            </a:r>
            <a:r>
              <a:rPr lang="en-US" sz="1200" dirty="0" smtClean="0">
                <a:ea typeface="ＭＳ Ｐゴシック" charset="-128"/>
                <a:cs typeface="ＭＳ Ｐゴシック" charset="-128"/>
              </a:rPr>
              <a:t> (labeled as T + 0.86°C and T + 2°C respectively) applied to the 20th century water-balance estimates, and 0.86oC and 2°C </a:t>
            </a:r>
            <a:r>
              <a:rPr lang="en-US" sz="1200" dirty="0" err="1" smtClean="0">
                <a:ea typeface="ＭＳ Ｐゴシック" charset="-128"/>
                <a:cs typeface="ＭＳ Ｐゴシック" charset="-128"/>
              </a:rPr>
              <a:t>warmings</a:t>
            </a:r>
            <a:r>
              <a:rPr lang="en-US" sz="1200" dirty="0" smtClean="0">
                <a:ea typeface="ＭＳ Ｐゴシック" charset="-128"/>
                <a:cs typeface="ＭＳ Ｐゴシック" charset="-128"/>
              </a:rPr>
              <a:t> applied to the driest century (1573–1672) from the tree-ring reconstructed flow time series.</a:t>
            </a:r>
            <a:endParaRPr lang="en-US" sz="1200" dirty="0" smtClean="0"/>
          </a:p>
          <a:p>
            <a:endParaRPr lang="en-US" sz="1200" dirty="0"/>
          </a:p>
        </p:txBody>
      </p:sp>
      <p:sp>
        <p:nvSpPr>
          <p:cNvPr id="20" name="TextBox 19"/>
          <p:cNvSpPr txBox="1"/>
          <p:nvPr/>
        </p:nvSpPr>
        <p:spPr>
          <a:xfrm>
            <a:off x="6618934" y="6127450"/>
            <a:ext cx="1318566" cy="646331"/>
          </a:xfrm>
          <a:prstGeom prst="rect">
            <a:avLst/>
          </a:prstGeom>
          <a:solidFill>
            <a:schemeClr val="bg1"/>
          </a:solidFill>
          <a:ln w="38100">
            <a:solidFill>
              <a:srgbClr val="FF0000"/>
            </a:solidFill>
          </a:ln>
        </p:spPr>
        <p:txBody>
          <a:bodyPr wrap="square" rtlCol="0">
            <a:spAutoFit/>
          </a:bodyPr>
          <a:lstStyle/>
          <a:p>
            <a:r>
              <a:rPr lang="en-US" b="1" dirty="0" smtClean="0">
                <a:latin typeface="Book Antiqua"/>
                <a:cs typeface="Book Antiqua"/>
              </a:rPr>
              <a:t>estimate:</a:t>
            </a:r>
          </a:p>
          <a:p>
            <a:r>
              <a:rPr lang="en-US" b="1" dirty="0" smtClean="0">
                <a:latin typeface="Book Antiqua"/>
                <a:cs typeface="Book Antiqua"/>
              </a:rPr>
              <a:t> -17%</a:t>
            </a:r>
            <a:endParaRPr lang="en-US" b="1" dirty="0">
              <a:latin typeface="Book Antiqua"/>
              <a:cs typeface="Book Antiqua"/>
            </a:endParaRPr>
          </a:p>
        </p:txBody>
      </p:sp>
      <p:pic>
        <p:nvPicPr>
          <p:cNvPr id="21" name="Picture 20" descr="Screen shot 2013-01-16 at 10.05.49 AM.png"/>
          <p:cNvPicPr>
            <a:picLocks noChangeAspect="1"/>
          </p:cNvPicPr>
          <p:nvPr/>
        </p:nvPicPr>
        <p:blipFill>
          <a:blip r:embed="rId6"/>
          <a:stretch>
            <a:fillRect/>
          </a:stretch>
        </p:blipFill>
        <p:spPr>
          <a:xfrm>
            <a:off x="5737790" y="312738"/>
            <a:ext cx="3144273" cy="3454542"/>
          </a:xfrm>
          <a:prstGeom prst="rect">
            <a:avLst/>
          </a:prstGeom>
        </p:spPr>
      </p:pic>
      <p:sp>
        <p:nvSpPr>
          <p:cNvPr id="22" name="TextBox 21"/>
          <p:cNvSpPr txBox="1"/>
          <p:nvPr/>
        </p:nvSpPr>
        <p:spPr>
          <a:xfrm>
            <a:off x="5676900" y="3814494"/>
            <a:ext cx="3467100" cy="2862323"/>
          </a:xfrm>
          <a:prstGeom prst="rect">
            <a:avLst/>
          </a:prstGeom>
          <a:noFill/>
        </p:spPr>
        <p:txBody>
          <a:bodyPr wrap="square" rtlCol="0">
            <a:spAutoFit/>
          </a:bodyPr>
          <a:lstStyle/>
          <a:p>
            <a:r>
              <a:rPr lang="en-US" u="sng" dirty="0" err="1" smtClean="0"/>
              <a:t>GCMs</a:t>
            </a:r>
            <a:r>
              <a:rPr lang="en-US" dirty="0" smtClean="0"/>
              <a:t>: estimated 2°C from </a:t>
            </a:r>
            <a:r>
              <a:rPr lang="en-US" dirty="0" err="1" smtClean="0"/>
              <a:t>GCMs</a:t>
            </a:r>
            <a:r>
              <a:rPr lang="en-US" dirty="0" smtClean="0"/>
              <a:t> and 0.86°C  from current trend</a:t>
            </a:r>
          </a:p>
          <a:p>
            <a:r>
              <a:rPr lang="en-US" u="sng" dirty="0" smtClean="0"/>
              <a:t>Emission scenarios</a:t>
            </a:r>
            <a:r>
              <a:rPr lang="en-US" dirty="0" smtClean="0"/>
              <a:t>: NA</a:t>
            </a:r>
          </a:p>
          <a:p>
            <a:r>
              <a:rPr lang="en-US" u="sng" dirty="0" smtClean="0"/>
              <a:t>Total Projections</a:t>
            </a:r>
            <a:r>
              <a:rPr lang="en-US" dirty="0" smtClean="0"/>
              <a:t>: 2</a:t>
            </a:r>
          </a:p>
          <a:p>
            <a:r>
              <a:rPr lang="en-US" u="sng" dirty="0" smtClean="0"/>
              <a:t>Time period</a:t>
            </a:r>
            <a:r>
              <a:rPr lang="en-US" dirty="0" smtClean="0"/>
              <a:t>: 1490-1998</a:t>
            </a:r>
          </a:p>
          <a:p>
            <a:r>
              <a:rPr lang="en-US" u="sng" dirty="0" smtClean="0"/>
              <a:t>Spatial resolution</a:t>
            </a:r>
            <a:r>
              <a:rPr lang="en-US" dirty="0" smtClean="0"/>
              <a:t>: 62 HUC8s</a:t>
            </a:r>
          </a:p>
          <a:p>
            <a:r>
              <a:rPr lang="en-US" u="sng" dirty="0" smtClean="0"/>
              <a:t>Land surface</a:t>
            </a:r>
            <a:r>
              <a:rPr lang="en-US" dirty="0" smtClean="0"/>
              <a:t>: percent adjustment based on simple water balance model</a:t>
            </a:r>
          </a:p>
          <a:p>
            <a:endParaRPr lang="en-US" dirty="0"/>
          </a:p>
        </p:txBody>
      </p:sp>
    </p:spTree>
    <p:extLst>
      <p:ext uri="{BB962C8B-B14F-4D97-AF65-F5344CB8AC3E}">
        <p14:creationId xmlns:p14="http://schemas.microsoft.com/office/powerpoint/2010/main" val="12956588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1-16 at 1.21.29 PM.png"/>
          <p:cNvPicPr>
            <a:picLocks noChangeAspect="1"/>
          </p:cNvPicPr>
          <p:nvPr/>
        </p:nvPicPr>
        <p:blipFill>
          <a:blip r:embed="rId3"/>
          <a:stretch>
            <a:fillRect/>
          </a:stretch>
        </p:blipFill>
        <p:spPr>
          <a:xfrm>
            <a:off x="135464" y="164569"/>
            <a:ext cx="4741499" cy="6519184"/>
          </a:xfrm>
          <a:prstGeom prst="rect">
            <a:avLst/>
          </a:prstGeom>
          <a:ln>
            <a:solidFill>
              <a:schemeClr val="tx1"/>
            </a:solidFill>
          </a:ln>
        </p:spPr>
      </p:pic>
      <p:sp>
        <p:nvSpPr>
          <p:cNvPr id="3" name="TextBox 2"/>
          <p:cNvSpPr txBox="1"/>
          <p:nvPr/>
        </p:nvSpPr>
        <p:spPr>
          <a:xfrm>
            <a:off x="6333067" y="5800360"/>
            <a:ext cx="1477433" cy="646331"/>
          </a:xfrm>
          <a:prstGeom prst="rect">
            <a:avLst/>
          </a:prstGeom>
          <a:solidFill>
            <a:schemeClr val="bg1"/>
          </a:solidFill>
          <a:ln w="38100">
            <a:solidFill>
              <a:srgbClr val="FF0000"/>
            </a:solidFill>
          </a:ln>
        </p:spPr>
        <p:txBody>
          <a:bodyPr wrap="square" rtlCol="0">
            <a:spAutoFit/>
          </a:bodyPr>
          <a:lstStyle/>
          <a:p>
            <a:r>
              <a:rPr lang="en-US" b="1" dirty="0" smtClean="0">
                <a:solidFill>
                  <a:srgbClr val="000000"/>
                </a:solidFill>
                <a:latin typeface="Book Antiqua"/>
                <a:cs typeface="Book Antiqua"/>
              </a:rPr>
              <a:t>estimate:</a:t>
            </a:r>
          </a:p>
          <a:p>
            <a:r>
              <a:rPr lang="en-US" b="1" dirty="0" smtClean="0">
                <a:solidFill>
                  <a:srgbClr val="000000"/>
                </a:solidFill>
                <a:latin typeface="Book Antiqua"/>
                <a:cs typeface="Book Antiqua"/>
              </a:rPr>
              <a:t>-15 to</a:t>
            </a:r>
            <a:r>
              <a:rPr lang="en-US" b="1" baseline="30000" dirty="0" smtClean="0">
                <a:solidFill>
                  <a:srgbClr val="000000"/>
                </a:solidFill>
                <a:latin typeface="Book Antiqua"/>
                <a:cs typeface="Book Antiqua"/>
              </a:rPr>
              <a:t> </a:t>
            </a:r>
            <a:r>
              <a:rPr lang="en-US" b="1" dirty="0" smtClean="0">
                <a:solidFill>
                  <a:srgbClr val="000000"/>
                </a:solidFill>
                <a:latin typeface="Book Antiqua"/>
                <a:cs typeface="Book Antiqua"/>
              </a:rPr>
              <a:t>-20%</a:t>
            </a:r>
            <a:endParaRPr lang="en-US" b="1" dirty="0">
              <a:solidFill>
                <a:srgbClr val="000000"/>
              </a:solidFill>
              <a:latin typeface="Book Antiqua"/>
              <a:cs typeface="Book Antiqua"/>
            </a:endParaRPr>
          </a:p>
        </p:txBody>
      </p:sp>
      <p:pic>
        <p:nvPicPr>
          <p:cNvPr id="4" name="Picture 3" descr="Screen shot 2013-01-16 at 10.09.56 AM.png"/>
          <p:cNvPicPr>
            <a:picLocks noChangeAspect="1"/>
          </p:cNvPicPr>
          <p:nvPr/>
        </p:nvPicPr>
        <p:blipFill>
          <a:blip r:embed="rId4"/>
          <a:stretch>
            <a:fillRect/>
          </a:stretch>
        </p:blipFill>
        <p:spPr>
          <a:xfrm>
            <a:off x="5735109" y="312737"/>
            <a:ext cx="3146954" cy="3485857"/>
          </a:xfrm>
          <a:prstGeom prst="rect">
            <a:avLst/>
          </a:prstGeom>
        </p:spPr>
      </p:pic>
      <p:sp>
        <p:nvSpPr>
          <p:cNvPr id="5" name="TextBox 4"/>
          <p:cNvSpPr txBox="1"/>
          <p:nvPr/>
        </p:nvSpPr>
        <p:spPr>
          <a:xfrm>
            <a:off x="5523445" y="3961364"/>
            <a:ext cx="3695700" cy="2031325"/>
          </a:xfrm>
          <a:prstGeom prst="rect">
            <a:avLst/>
          </a:prstGeom>
          <a:noFill/>
        </p:spPr>
        <p:txBody>
          <a:bodyPr wrap="square" rtlCol="0">
            <a:spAutoFit/>
          </a:bodyPr>
          <a:lstStyle/>
          <a:p>
            <a:r>
              <a:rPr lang="en-US" u="sng" dirty="0" err="1" smtClean="0"/>
              <a:t>GCMs</a:t>
            </a:r>
            <a:r>
              <a:rPr lang="en-US" dirty="0" smtClean="0"/>
              <a:t>: 16</a:t>
            </a:r>
          </a:p>
          <a:p>
            <a:r>
              <a:rPr lang="en-US" u="sng" dirty="0" smtClean="0"/>
              <a:t>Emission scenarios</a:t>
            </a:r>
            <a:r>
              <a:rPr lang="en-US" dirty="0" smtClean="0"/>
              <a:t>: A2, A1B, B1</a:t>
            </a:r>
          </a:p>
          <a:p>
            <a:r>
              <a:rPr lang="en-US" u="sng" dirty="0" smtClean="0"/>
              <a:t>Total projections:</a:t>
            </a:r>
            <a:r>
              <a:rPr lang="en-US" dirty="0" smtClean="0"/>
              <a:t> 112 (multiple runs)</a:t>
            </a:r>
            <a:endParaRPr lang="en-US" u="sng" dirty="0" smtClean="0"/>
          </a:p>
          <a:p>
            <a:r>
              <a:rPr lang="en-US" u="sng" dirty="0" smtClean="0"/>
              <a:t>Time period</a:t>
            </a:r>
            <a:r>
              <a:rPr lang="en-US" dirty="0" smtClean="0"/>
              <a:t>: 1950-2099</a:t>
            </a:r>
          </a:p>
          <a:p>
            <a:r>
              <a:rPr lang="en-US" u="sng" dirty="0" smtClean="0"/>
              <a:t>Spatial resolution</a:t>
            </a:r>
            <a:r>
              <a:rPr lang="en-US" dirty="0" smtClean="0"/>
              <a:t>: 1/8° (~12 km)</a:t>
            </a:r>
          </a:p>
          <a:p>
            <a:r>
              <a:rPr lang="en-US" u="sng" dirty="0" smtClean="0"/>
              <a:t>Land surface</a:t>
            </a:r>
            <a:r>
              <a:rPr lang="en-US" dirty="0" smtClean="0"/>
              <a:t>: Hydrologic model (VIC)</a:t>
            </a:r>
          </a:p>
          <a:p>
            <a:endParaRPr lang="en-US" dirty="0"/>
          </a:p>
        </p:txBody>
      </p:sp>
    </p:spTree>
    <p:extLst>
      <p:ext uri="{BB962C8B-B14F-4D97-AF65-F5344CB8AC3E}">
        <p14:creationId xmlns:p14="http://schemas.microsoft.com/office/powerpoint/2010/main" val="16373919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98463" y="1505783"/>
            <a:ext cx="8483600" cy="1938992"/>
          </a:xfrm>
          <a:prstGeom prst="rect">
            <a:avLst/>
          </a:prstGeom>
          <a:noFill/>
          <a:ln w="9525">
            <a:noFill/>
            <a:miter lim="800000"/>
            <a:headEnd/>
            <a:tailEnd/>
          </a:ln>
        </p:spPr>
        <p:txBody>
          <a:bodyPr>
            <a:prstTxWarp prst="textNoShape">
              <a:avLst/>
            </a:prstTxWarp>
            <a:spAutoFit/>
          </a:bodyPr>
          <a:lstStyle/>
          <a:p>
            <a:pPr marL="457200" indent="-457200" eaLnBrk="1" hangingPunct="1">
              <a:buFont typeface="Times" charset="0"/>
              <a:buAutoNum type="arabicParenR"/>
              <a:defRPr/>
            </a:pPr>
            <a:r>
              <a:rPr lang="en-US" sz="2400" b="1" dirty="0" smtClean="0">
                <a:solidFill>
                  <a:srgbClr val="000000"/>
                </a:solidFill>
              </a:rPr>
              <a:t>Global Climate Model (GCM) and emission scenario selection</a:t>
            </a:r>
          </a:p>
          <a:p>
            <a:pPr marL="457200" indent="-457200" eaLnBrk="1" hangingPunct="1">
              <a:buFont typeface="Times" charset="0"/>
              <a:buAutoNum type="arabicParenR"/>
              <a:defRPr/>
            </a:pPr>
            <a:r>
              <a:rPr lang="en-US" sz="2400" b="1" dirty="0" smtClean="0">
                <a:solidFill>
                  <a:srgbClr val="000000"/>
                </a:solidFill>
              </a:rPr>
              <a:t>Spatial scale and topographic dependence of climate change projections</a:t>
            </a:r>
          </a:p>
          <a:p>
            <a:pPr marL="457200" indent="-457200" eaLnBrk="1" hangingPunct="1">
              <a:buFont typeface="Times" charset="0"/>
              <a:buAutoNum type="arabicParenR"/>
              <a:defRPr/>
            </a:pPr>
            <a:r>
              <a:rPr lang="en-US" sz="2400" b="1" dirty="0" smtClean="0">
                <a:solidFill>
                  <a:srgbClr val="000000"/>
                </a:solidFill>
              </a:rPr>
              <a:t>Land surface representations</a:t>
            </a:r>
          </a:p>
          <a:p>
            <a:pPr marL="457200" indent="-457200" eaLnBrk="1" hangingPunct="1">
              <a:buFont typeface="Times" charset="0"/>
              <a:buAutoNum type="arabicParenR"/>
              <a:defRPr/>
            </a:pPr>
            <a:r>
              <a:rPr lang="en-US" sz="2400" b="1" dirty="0">
                <a:solidFill>
                  <a:srgbClr val="000000"/>
                </a:solidFill>
              </a:rPr>
              <a:t>D</a:t>
            </a:r>
            <a:r>
              <a:rPr lang="en-US" sz="2400" b="1" dirty="0" smtClean="0">
                <a:solidFill>
                  <a:srgbClr val="000000"/>
                </a:solidFill>
              </a:rPr>
              <a:t>ownscaling methods</a:t>
            </a:r>
          </a:p>
        </p:txBody>
      </p:sp>
      <p:sp>
        <p:nvSpPr>
          <p:cNvPr id="17411" name="Rectangle 3"/>
          <p:cNvSpPr>
            <a:spLocks noGrp="1" noChangeArrowheads="1"/>
          </p:cNvSpPr>
          <p:nvPr>
            <p:ph type="title" idx="4294967295"/>
          </p:nvPr>
        </p:nvSpPr>
        <p:spPr>
          <a:xfrm>
            <a:off x="0" y="177800"/>
            <a:ext cx="9144000" cy="1143000"/>
          </a:xfrm>
        </p:spPr>
        <p:txBody>
          <a:bodyPr>
            <a:noAutofit/>
          </a:bodyPr>
          <a:lstStyle/>
          <a:p>
            <a:pPr eaLnBrk="1" hangingPunct="1">
              <a:defRPr/>
            </a:pPr>
            <a:r>
              <a:rPr lang="en-US" sz="3600" b="1" dirty="0" smtClean="0">
                <a:solidFill>
                  <a:srgbClr val="000000"/>
                </a:solidFill>
                <a:latin typeface="+mn-lt"/>
              </a:rPr>
              <a:t>Sources of Uncertainty in Future Projections</a:t>
            </a:r>
            <a:endParaRPr lang="en-US" sz="3600" b="1" dirty="0">
              <a:solidFill>
                <a:srgbClr val="000000"/>
              </a:solidFill>
              <a:latin typeface="+mn-lt"/>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105062" y="567000"/>
            <a:ext cx="3225562" cy="338554"/>
          </a:xfrm>
          <a:prstGeom prst="rect">
            <a:avLst/>
          </a:prstGeom>
          <a:noFill/>
        </p:spPr>
        <p:txBody>
          <a:bodyPr wrap="none" rtlCol="0">
            <a:spAutoFit/>
          </a:bodyPr>
          <a:lstStyle/>
          <a:p>
            <a:r>
              <a:rPr lang="en-US" sz="1600" dirty="0" smtClean="0">
                <a:latin typeface="Arial"/>
                <a:cs typeface="Arial"/>
              </a:rPr>
              <a:t>(a) Different </a:t>
            </a:r>
            <a:r>
              <a:rPr lang="en-US" sz="1600" dirty="0" err="1" smtClean="0">
                <a:latin typeface="Arial"/>
                <a:cs typeface="Arial"/>
              </a:rPr>
              <a:t>GCMs</a:t>
            </a:r>
            <a:r>
              <a:rPr lang="en-US" sz="1600" dirty="0" smtClean="0">
                <a:latin typeface="Arial"/>
                <a:cs typeface="Arial"/>
              </a:rPr>
              <a:t>, A1B scenario </a:t>
            </a:r>
            <a:endParaRPr lang="en-US" sz="1600" dirty="0">
              <a:latin typeface="Arial"/>
              <a:cs typeface="Arial"/>
            </a:endParaRPr>
          </a:p>
        </p:txBody>
      </p:sp>
      <p:pic>
        <p:nvPicPr>
          <p:cNvPr id="17" name="Picture 16" descr="diff_model_select.eps"/>
          <p:cNvPicPr>
            <a:picLocks noChangeAspect="1"/>
          </p:cNvPicPr>
          <p:nvPr/>
        </p:nvPicPr>
        <p:blipFill>
          <a:blip r:embed="rId3"/>
          <a:stretch>
            <a:fillRect/>
          </a:stretch>
        </p:blipFill>
        <p:spPr>
          <a:xfrm>
            <a:off x="788209" y="941371"/>
            <a:ext cx="3555924" cy="5452417"/>
          </a:xfrm>
          <a:prstGeom prst="rect">
            <a:avLst/>
          </a:prstGeom>
        </p:spPr>
      </p:pic>
      <p:sp>
        <p:nvSpPr>
          <p:cNvPr id="7" name="TextBox 6"/>
          <p:cNvSpPr txBox="1"/>
          <p:nvPr/>
        </p:nvSpPr>
        <p:spPr>
          <a:xfrm>
            <a:off x="-76960" y="135774"/>
            <a:ext cx="9427797" cy="830997"/>
          </a:xfrm>
          <a:prstGeom prst="rect">
            <a:avLst/>
          </a:prstGeom>
          <a:noFill/>
        </p:spPr>
        <p:txBody>
          <a:bodyPr wrap="square" rtlCol="0">
            <a:spAutoFit/>
          </a:bodyPr>
          <a:lstStyle/>
          <a:p>
            <a:r>
              <a:rPr lang="en-US" sz="2400" b="1" dirty="0"/>
              <a:t> </a:t>
            </a:r>
            <a:r>
              <a:rPr lang="en-US" sz="2400" b="1" dirty="0" smtClean="0"/>
              <a:t>1) Global Climate Model (GCM) and emission scenario selection</a:t>
            </a:r>
          </a:p>
          <a:p>
            <a:endParaRPr lang="en-US" sz="2400" dirty="0"/>
          </a:p>
        </p:txBody>
      </p:sp>
      <p:sp>
        <p:nvSpPr>
          <p:cNvPr id="9" name="Rectangle 8"/>
          <p:cNvSpPr/>
          <p:nvPr/>
        </p:nvSpPr>
        <p:spPr>
          <a:xfrm>
            <a:off x="1504198" y="2165350"/>
            <a:ext cx="1950201" cy="184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470862" y="4083050"/>
            <a:ext cx="1950201" cy="184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504198" y="5994400"/>
            <a:ext cx="1950201" cy="184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7010" y="6552778"/>
            <a:ext cx="3063601" cy="276999"/>
          </a:xfrm>
          <a:prstGeom prst="rect">
            <a:avLst/>
          </a:prstGeom>
          <a:noFill/>
        </p:spPr>
        <p:txBody>
          <a:bodyPr wrap="none" rtlCol="0">
            <a:spAutoFit/>
          </a:bodyPr>
          <a:lstStyle/>
          <a:p>
            <a:r>
              <a:rPr lang="en-US" sz="1200" i="1" dirty="0" smtClean="0">
                <a:cs typeface="Times New Roman"/>
              </a:rPr>
              <a:t>Figure from Vano et al., BAMS, January 2014</a:t>
            </a:r>
            <a:endParaRPr lang="en-US" sz="1200" i="1" dirty="0">
              <a:cs typeface="Times New Roman"/>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105062" y="567000"/>
            <a:ext cx="3225562" cy="338554"/>
          </a:xfrm>
          <a:prstGeom prst="rect">
            <a:avLst/>
          </a:prstGeom>
          <a:noFill/>
        </p:spPr>
        <p:txBody>
          <a:bodyPr wrap="none" rtlCol="0">
            <a:spAutoFit/>
          </a:bodyPr>
          <a:lstStyle/>
          <a:p>
            <a:r>
              <a:rPr lang="en-US" sz="1600" dirty="0" smtClean="0">
                <a:latin typeface="Arial"/>
                <a:cs typeface="Arial"/>
              </a:rPr>
              <a:t>(a) Different </a:t>
            </a:r>
            <a:r>
              <a:rPr lang="en-US" sz="1600" dirty="0" err="1" smtClean="0">
                <a:latin typeface="Arial"/>
                <a:cs typeface="Arial"/>
              </a:rPr>
              <a:t>GCMs</a:t>
            </a:r>
            <a:r>
              <a:rPr lang="en-US" sz="1600" dirty="0" smtClean="0">
                <a:latin typeface="Arial"/>
                <a:cs typeface="Arial"/>
              </a:rPr>
              <a:t>, A1B scenario </a:t>
            </a:r>
            <a:endParaRPr lang="en-US" sz="1600" dirty="0">
              <a:latin typeface="Arial"/>
              <a:cs typeface="Arial"/>
            </a:endParaRPr>
          </a:p>
        </p:txBody>
      </p:sp>
      <p:pic>
        <p:nvPicPr>
          <p:cNvPr id="17" name="Picture 16" descr="diff_model_select.eps"/>
          <p:cNvPicPr>
            <a:picLocks noChangeAspect="1"/>
          </p:cNvPicPr>
          <p:nvPr/>
        </p:nvPicPr>
        <p:blipFill>
          <a:blip r:embed="rId3"/>
          <a:stretch>
            <a:fillRect/>
          </a:stretch>
        </p:blipFill>
        <p:spPr>
          <a:xfrm>
            <a:off x="788209" y="941371"/>
            <a:ext cx="3555924" cy="5452417"/>
          </a:xfrm>
          <a:prstGeom prst="rect">
            <a:avLst/>
          </a:prstGeom>
        </p:spPr>
      </p:pic>
      <p:sp>
        <p:nvSpPr>
          <p:cNvPr id="7" name="TextBox 6"/>
          <p:cNvSpPr txBox="1"/>
          <p:nvPr/>
        </p:nvSpPr>
        <p:spPr>
          <a:xfrm>
            <a:off x="-76960" y="135774"/>
            <a:ext cx="9427797" cy="830997"/>
          </a:xfrm>
          <a:prstGeom prst="rect">
            <a:avLst/>
          </a:prstGeom>
          <a:noFill/>
        </p:spPr>
        <p:txBody>
          <a:bodyPr wrap="square" rtlCol="0">
            <a:spAutoFit/>
          </a:bodyPr>
          <a:lstStyle/>
          <a:p>
            <a:r>
              <a:rPr lang="en-US" sz="2400" b="1" dirty="0"/>
              <a:t> </a:t>
            </a:r>
            <a:r>
              <a:rPr lang="en-US" sz="2400" b="1" dirty="0" smtClean="0"/>
              <a:t>1) Global Climate Model (GCM) and emission scenario selection</a:t>
            </a:r>
          </a:p>
          <a:p>
            <a:endParaRPr lang="en-US" sz="2400" dirty="0"/>
          </a:p>
        </p:txBody>
      </p:sp>
      <p:sp>
        <p:nvSpPr>
          <p:cNvPr id="9" name="Rectangle 8"/>
          <p:cNvSpPr/>
          <p:nvPr/>
        </p:nvSpPr>
        <p:spPr>
          <a:xfrm>
            <a:off x="1504198" y="2165350"/>
            <a:ext cx="1950201" cy="184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470862" y="4083050"/>
            <a:ext cx="1950201" cy="184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504198" y="5994400"/>
            <a:ext cx="1950201" cy="184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3128963" y="915970"/>
            <a:ext cx="671856" cy="5624107"/>
            <a:chOff x="3128963" y="915970"/>
            <a:chExt cx="671856" cy="5624107"/>
          </a:xfrm>
        </p:grpSpPr>
        <p:sp>
          <p:nvSpPr>
            <p:cNvPr id="11" name="TextBox 10"/>
            <p:cNvSpPr txBox="1"/>
            <p:nvPr/>
          </p:nvSpPr>
          <p:spPr>
            <a:xfrm>
              <a:off x="3128963" y="966771"/>
              <a:ext cx="659155" cy="369332"/>
            </a:xfrm>
            <a:prstGeom prst="rect">
              <a:avLst/>
            </a:prstGeom>
            <a:noFill/>
          </p:spPr>
          <p:txBody>
            <a:bodyPr wrap="none" rtlCol="0">
              <a:spAutoFit/>
            </a:bodyPr>
            <a:lstStyle/>
            <a:p>
              <a:r>
                <a:rPr lang="en-US" dirty="0" smtClean="0"/>
                <a:t>-19%</a:t>
              </a:r>
              <a:endParaRPr lang="en-US" dirty="0"/>
            </a:p>
          </p:txBody>
        </p:sp>
        <p:sp>
          <p:nvSpPr>
            <p:cNvPr id="14" name="TextBox 13"/>
            <p:cNvSpPr txBox="1"/>
            <p:nvPr/>
          </p:nvSpPr>
          <p:spPr>
            <a:xfrm>
              <a:off x="3128964" y="2908300"/>
              <a:ext cx="659155" cy="369332"/>
            </a:xfrm>
            <a:prstGeom prst="rect">
              <a:avLst/>
            </a:prstGeom>
            <a:noFill/>
          </p:spPr>
          <p:txBody>
            <a:bodyPr wrap="none" rtlCol="0">
              <a:spAutoFit/>
            </a:bodyPr>
            <a:lstStyle/>
            <a:p>
              <a:r>
                <a:rPr lang="en-US" dirty="0" smtClean="0"/>
                <a:t>-13%</a:t>
              </a:r>
              <a:endParaRPr lang="en-US" dirty="0"/>
            </a:p>
          </p:txBody>
        </p:sp>
        <p:sp>
          <p:nvSpPr>
            <p:cNvPr id="15" name="TextBox 14"/>
            <p:cNvSpPr txBox="1"/>
            <p:nvPr/>
          </p:nvSpPr>
          <p:spPr>
            <a:xfrm>
              <a:off x="3141664" y="4800600"/>
              <a:ext cx="659155" cy="369332"/>
            </a:xfrm>
            <a:prstGeom prst="rect">
              <a:avLst/>
            </a:prstGeom>
            <a:noFill/>
          </p:spPr>
          <p:txBody>
            <a:bodyPr wrap="none" rtlCol="0">
              <a:spAutoFit/>
            </a:bodyPr>
            <a:lstStyle/>
            <a:p>
              <a:r>
                <a:rPr lang="en-US" dirty="0" smtClean="0"/>
                <a:t>-24%</a:t>
              </a:r>
              <a:endParaRPr lang="en-US" dirty="0"/>
            </a:p>
          </p:txBody>
        </p:sp>
        <p:sp>
          <p:nvSpPr>
            <p:cNvPr id="20" name="Rectangle 19"/>
            <p:cNvSpPr/>
            <p:nvPr/>
          </p:nvSpPr>
          <p:spPr>
            <a:xfrm>
              <a:off x="3167064" y="915970"/>
              <a:ext cx="571500" cy="5624107"/>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7010" y="6552778"/>
            <a:ext cx="3063601" cy="276999"/>
          </a:xfrm>
          <a:prstGeom prst="rect">
            <a:avLst/>
          </a:prstGeom>
          <a:noFill/>
        </p:spPr>
        <p:txBody>
          <a:bodyPr wrap="none" rtlCol="0">
            <a:spAutoFit/>
          </a:bodyPr>
          <a:lstStyle/>
          <a:p>
            <a:r>
              <a:rPr lang="en-US" sz="1200" i="1" dirty="0" smtClean="0">
                <a:cs typeface="Times New Roman"/>
              </a:rPr>
              <a:t>Figure from Vano et al., BAMS, January 2014</a:t>
            </a:r>
            <a:endParaRPr lang="en-US" sz="1200" i="1" dirty="0">
              <a:cs typeface="Times New Roman"/>
            </a:endParaRPr>
          </a:p>
        </p:txBody>
      </p:sp>
    </p:spTree>
    <p:extLst>
      <p:ext uri="{BB962C8B-B14F-4D97-AF65-F5344CB8AC3E}">
        <p14:creationId xmlns:p14="http://schemas.microsoft.com/office/powerpoint/2010/main" val="14600122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a:xfrm>
            <a:off x="606284" y="2761172"/>
            <a:ext cx="7392394" cy="942770"/>
            <a:chOff x="573681" y="2924538"/>
            <a:chExt cx="7392394" cy="942770"/>
          </a:xfrm>
        </p:grpSpPr>
        <p:pic>
          <p:nvPicPr>
            <p:cNvPr id="12" name="Picture 11" descr="colo.Runoff.twb.gif"/>
            <p:cNvPicPr>
              <a:picLocks noChangeAspect="1"/>
            </p:cNvPicPr>
            <p:nvPr/>
          </p:nvPicPr>
          <p:blipFill>
            <a:blip r:embed="rId3"/>
            <a:srcRect t="89789" b="7010"/>
            <a:stretch>
              <a:fillRect/>
            </a:stretch>
          </p:blipFill>
          <p:spPr>
            <a:xfrm>
              <a:off x="573681" y="2924538"/>
              <a:ext cx="7392394" cy="302639"/>
            </a:xfrm>
            <a:prstGeom prst="rect">
              <a:avLst/>
            </a:prstGeom>
          </p:spPr>
        </p:pic>
        <p:sp>
          <p:nvSpPr>
            <p:cNvPr id="13" name="TextBox 12"/>
            <p:cNvSpPr txBox="1"/>
            <p:nvPr/>
          </p:nvSpPr>
          <p:spPr>
            <a:xfrm>
              <a:off x="1517619" y="3115732"/>
              <a:ext cx="6227424" cy="430887"/>
            </a:xfrm>
            <a:prstGeom prst="rect">
              <a:avLst/>
            </a:prstGeom>
            <a:noFill/>
          </p:spPr>
          <p:txBody>
            <a:bodyPr wrap="none" rtlCol="0">
              <a:spAutoFit/>
            </a:bodyPr>
            <a:lstStyle/>
            <a:p>
              <a:r>
                <a:rPr lang="en-US" sz="2200" dirty="0" smtClean="0"/>
                <a:t>0    100  200  300  400   500  600  700  800  900  1000</a:t>
              </a:r>
              <a:endParaRPr lang="en-US" sz="2200" dirty="0"/>
            </a:p>
          </p:txBody>
        </p:sp>
        <p:sp>
          <p:nvSpPr>
            <p:cNvPr id="14" name="TextBox 13"/>
            <p:cNvSpPr txBox="1"/>
            <p:nvPr/>
          </p:nvSpPr>
          <p:spPr>
            <a:xfrm>
              <a:off x="3529219" y="3436421"/>
              <a:ext cx="2240429" cy="430887"/>
            </a:xfrm>
            <a:prstGeom prst="rect">
              <a:avLst/>
            </a:prstGeom>
            <a:noFill/>
          </p:spPr>
          <p:txBody>
            <a:bodyPr wrap="none" rtlCol="0">
              <a:spAutoFit/>
            </a:bodyPr>
            <a:lstStyle/>
            <a:p>
              <a:r>
                <a:rPr lang="en-US" sz="2200" dirty="0" smtClean="0"/>
                <a:t>Runoff (mm/year) </a:t>
              </a:r>
              <a:endParaRPr lang="en-US" sz="2200" dirty="0"/>
            </a:p>
          </p:txBody>
        </p:sp>
      </p:grpSp>
      <p:pic>
        <p:nvPicPr>
          <p:cNvPr id="15" name="Picture 14" descr="colo.Runoff.twb.gif"/>
          <p:cNvPicPr>
            <a:picLocks noChangeAspect="1"/>
          </p:cNvPicPr>
          <p:nvPr/>
        </p:nvPicPr>
        <p:blipFill>
          <a:blip r:embed="rId4"/>
          <a:srcRect b="9281"/>
          <a:stretch>
            <a:fillRect/>
          </a:stretch>
        </p:blipFill>
        <p:spPr>
          <a:xfrm>
            <a:off x="4637828" y="271849"/>
            <a:ext cx="2100376" cy="2458652"/>
          </a:xfrm>
          <a:prstGeom prst="rect">
            <a:avLst/>
          </a:prstGeom>
        </p:spPr>
      </p:pic>
      <p:pic>
        <p:nvPicPr>
          <p:cNvPr id="16" name="Picture 15" descr="colo.Runoff.twb.gif"/>
          <p:cNvPicPr>
            <a:picLocks noChangeAspect="1"/>
          </p:cNvPicPr>
          <p:nvPr/>
        </p:nvPicPr>
        <p:blipFill>
          <a:blip r:embed="rId5"/>
          <a:srcRect b="9281"/>
          <a:stretch>
            <a:fillRect/>
          </a:stretch>
        </p:blipFill>
        <p:spPr>
          <a:xfrm>
            <a:off x="6911128" y="271849"/>
            <a:ext cx="2100376" cy="2458652"/>
          </a:xfrm>
          <a:prstGeom prst="rect">
            <a:avLst/>
          </a:prstGeom>
        </p:spPr>
      </p:pic>
      <p:pic>
        <p:nvPicPr>
          <p:cNvPr id="17" name="Picture 16" descr="colo.Runoff.twb.gif"/>
          <p:cNvPicPr>
            <a:picLocks noChangeAspect="1"/>
          </p:cNvPicPr>
          <p:nvPr/>
        </p:nvPicPr>
        <p:blipFill>
          <a:blip r:embed="rId6"/>
          <a:srcRect b="9281"/>
          <a:stretch>
            <a:fillRect/>
          </a:stretch>
        </p:blipFill>
        <p:spPr>
          <a:xfrm>
            <a:off x="2351828" y="271849"/>
            <a:ext cx="2100376" cy="2458652"/>
          </a:xfrm>
          <a:prstGeom prst="rect">
            <a:avLst/>
          </a:prstGeom>
        </p:spPr>
      </p:pic>
      <p:pic>
        <p:nvPicPr>
          <p:cNvPr id="18" name="Picture 17" descr="colo.Runoff.twb.gif"/>
          <p:cNvPicPr>
            <a:picLocks noChangeAspect="1"/>
          </p:cNvPicPr>
          <p:nvPr/>
        </p:nvPicPr>
        <p:blipFill>
          <a:blip r:embed="rId7"/>
          <a:srcRect b="9280"/>
          <a:stretch>
            <a:fillRect/>
          </a:stretch>
        </p:blipFill>
        <p:spPr>
          <a:xfrm>
            <a:off x="71474" y="271850"/>
            <a:ext cx="2104141" cy="2458651"/>
          </a:xfrm>
          <a:prstGeom prst="rect">
            <a:avLst/>
          </a:prstGeom>
        </p:spPr>
      </p:pic>
      <p:sp>
        <p:nvSpPr>
          <p:cNvPr id="20" name="TextBox 19"/>
          <p:cNvSpPr txBox="1"/>
          <p:nvPr/>
        </p:nvSpPr>
        <p:spPr>
          <a:xfrm>
            <a:off x="302358" y="3729342"/>
            <a:ext cx="4566356" cy="1569660"/>
          </a:xfrm>
          <a:prstGeom prst="rect">
            <a:avLst/>
          </a:prstGeom>
          <a:noFill/>
        </p:spPr>
        <p:txBody>
          <a:bodyPr wrap="square" rtlCol="0">
            <a:spAutoFit/>
          </a:bodyPr>
          <a:lstStyle/>
          <a:p>
            <a:r>
              <a:rPr lang="en-US" sz="2400" b="1" dirty="0" smtClean="0">
                <a:solidFill>
                  <a:srgbClr val="000000"/>
                </a:solidFill>
              </a:rPr>
              <a:t>2) Spatial scale and topographic dependence of climate change projections</a:t>
            </a:r>
          </a:p>
          <a:p>
            <a:endParaRPr lang="en-US" sz="2400" dirty="0">
              <a:solidFill>
                <a:srgbClr val="000000"/>
              </a:solidFill>
            </a:endParaRPr>
          </a:p>
        </p:txBody>
      </p:sp>
      <p:pic>
        <p:nvPicPr>
          <p:cNvPr id="16386" name="Picture 2" descr="fig4"/>
          <p:cNvPicPr>
            <a:picLocks noChangeAspect="1" noChangeArrowheads="1"/>
          </p:cNvPicPr>
          <p:nvPr/>
        </p:nvPicPr>
        <p:blipFill>
          <a:blip r:embed="rId8"/>
          <a:srcRect l="69825"/>
          <a:stretch>
            <a:fillRect/>
          </a:stretch>
        </p:blipFill>
        <p:spPr bwMode="auto">
          <a:xfrm>
            <a:off x="5113117" y="3729343"/>
            <a:ext cx="3341749" cy="3160361"/>
          </a:xfrm>
          <a:prstGeom prst="rect">
            <a:avLst/>
          </a:prstGeom>
          <a:noFill/>
          <a:ln w="9525">
            <a:noFill/>
            <a:miter lim="800000"/>
            <a:headEnd/>
            <a:tailEnd/>
          </a:ln>
        </p:spPr>
      </p:pic>
      <p:sp>
        <p:nvSpPr>
          <p:cNvPr id="19" name="Rectangle 18"/>
          <p:cNvSpPr/>
          <p:nvPr/>
        </p:nvSpPr>
        <p:spPr>
          <a:xfrm>
            <a:off x="7752246" y="3729343"/>
            <a:ext cx="677220" cy="2582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15240" y="4800600"/>
            <a:ext cx="1670738"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7010" y="6552778"/>
            <a:ext cx="3063601" cy="276999"/>
          </a:xfrm>
          <a:prstGeom prst="rect">
            <a:avLst/>
          </a:prstGeom>
          <a:noFill/>
        </p:spPr>
        <p:txBody>
          <a:bodyPr wrap="none" rtlCol="0">
            <a:spAutoFit/>
          </a:bodyPr>
          <a:lstStyle/>
          <a:p>
            <a:r>
              <a:rPr lang="en-US" sz="1200" i="1" dirty="0" smtClean="0">
                <a:cs typeface="Times New Roman"/>
              </a:rPr>
              <a:t>Figure from Vano et al., BAMS, January 2014</a:t>
            </a:r>
            <a:endParaRPr lang="en-US" sz="1200" i="1" dirty="0">
              <a:cs typeface="Times New Roman"/>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018" name="Object 2"/>
          <p:cNvGraphicFramePr>
            <a:graphicFrameLocks noChangeAspect="1"/>
          </p:cNvGraphicFramePr>
          <p:nvPr/>
        </p:nvGraphicFramePr>
        <p:xfrm>
          <a:off x="6071857" y="430580"/>
          <a:ext cx="2797506" cy="3437419"/>
        </p:xfrm>
        <a:graphic>
          <a:graphicData uri="http://schemas.openxmlformats.org/presentationml/2006/ole">
            <mc:AlternateContent xmlns:mc="http://schemas.openxmlformats.org/markup-compatibility/2006">
              <mc:Choice xmlns:v="urn:schemas-microsoft-com:vml" Requires="v">
                <p:oleObj spid="_x0000_s214198" name="Document" r:id="rId4" imgW="4191480" imgH="5152320" progId="Word.Document.8">
                  <p:embed/>
                </p:oleObj>
              </mc:Choice>
              <mc:Fallback>
                <p:oleObj name="Document" r:id="rId4" imgW="4191480" imgH="515232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1857" y="430580"/>
                        <a:ext cx="2797506" cy="343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6059157" y="312738"/>
            <a:ext cx="2797506" cy="355526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0"/>
            <a:ext cx="4540795" cy="492443"/>
          </a:xfrm>
          <a:prstGeom prst="rect">
            <a:avLst/>
          </a:prstGeom>
        </p:spPr>
        <p:txBody>
          <a:bodyPr wrap="none">
            <a:spAutoFit/>
          </a:bodyPr>
          <a:lstStyle/>
          <a:p>
            <a:pPr marL="457200" indent="-457200">
              <a:defRPr/>
            </a:pPr>
            <a:r>
              <a:rPr lang="en-US" sz="2600" b="1" dirty="0" smtClean="0">
                <a:solidFill>
                  <a:srgbClr val="000000"/>
                </a:solidFill>
              </a:rPr>
              <a:t>3) Land </a:t>
            </a:r>
            <a:r>
              <a:rPr lang="en-US" sz="2600" b="1" dirty="0">
                <a:solidFill>
                  <a:srgbClr val="000000"/>
                </a:solidFill>
              </a:rPr>
              <a:t>surface representations</a:t>
            </a:r>
          </a:p>
        </p:txBody>
      </p:sp>
      <p:pic>
        <p:nvPicPr>
          <p:cNvPr id="9" name="Picture 8" descr="Screen shot 2013-01-16 at 5.35.08 PM.png"/>
          <p:cNvPicPr>
            <a:picLocks noChangeAspect="1"/>
          </p:cNvPicPr>
          <p:nvPr/>
        </p:nvPicPr>
        <p:blipFill>
          <a:blip r:embed="rId6"/>
          <a:stretch>
            <a:fillRect/>
          </a:stretch>
        </p:blipFill>
        <p:spPr>
          <a:xfrm>
            <a:off x="0" y="877998"/>
            <a:ext cx="3883045" cy="2990001"/>
          </a:xfrm>
          <a:prstGeom prst="rect">
            <a:avLst/>
          </a:prstGeom>
          <a:ln>
            <a:solidFill>
              <a:schemeClr val="tx1"/>
            </a:solidFill>
          </a:ln>
        </p:spPr>
      </p:pic>
      <p:sp>
        <p:nvSpPr>
          <p:cNvPr id="13" name="Rectangle 12"/>
          <p:cNvSpPr/>
          <p:nvPr/>
        </p:nvSpPr>
        <p:spPr>
          <a:xfrm>
            <a:off x="-1" y="4484333"/>
            <a:ext cx="9144001" cy="2339102"/>
          </a:xfrm>
          <a:prstGeom prst="rect">
            <a:avLst/>
          </a:prstGeom>
        </p:spPr>
        <p:txBody>
          <a:bodyPr wrap="square">
            <a:spAutoFit/>
          </a:bodyPr>
          <a:lstStyle/>
          <a:p>
            <a:pPr marL="287338" indent="-287338">
              <a:buFont typeface="Arial"/>
              <a:buChar char="•"/>
            </a:pPr>
            <a:r>
              <a:rPr lang="en-US" dirty="0" smtClean="0"/>
              <a:t>Grid-based simulations of land-surface processes using principles of energy and water balance</a:t>
            </a:r>
          </a:p>
          <a:p>
            <a:pPr marL="287338" indent="-287338">
              <a:buFont typeface="Arial"/>
              <a:buChar char="•"/>
            </a:pPr>
            <a:endParaRPr lang="en-US" sz="500" dirty="0" smtClean="0"/>
          </a:p>
          <a:p>
            <a:pPr marL="287338" lvl="1" indent="-287338">
              <a:buFont typeface="Arial"/>
              <a:buChar char="•"/>
            </a:pPr>
            <a:r>
              <a:rPr lang="en-US" dirty="0" smtClean="0"/>
              <a:t>Daily </a:t>
            </a:r>
            <a:r>
              <a:rPr lang="en-US" dirty="0" err="1" smtClean="0"/>
              <a:t>timesteps</a:t>
            </a:r>
            <a:r>
              <a:rPr lang="en-US" dirty="0" smtClean="0"/>
              <a:t> with some sub-daily processes</a:t>
            </a:r>
          </a:p>
          <a:p>
            <a:pPr marL="287338" lvl="1" indent="-287338">
              <a:buFont typeface="Arial"/>
              <a:buChar char="•"/>
            </a:pPr>
            <a:endParaRPr lang="en-US" sz="500" dirty="0" smtClean="0"/>
          </a:p>
          <a:p>
            <a:pPr marL="287338" lvl="1" indent="-287338">
              <a:buFont typeface="Arial"/>
              <a:buChar char="•"/>
            </a:pPr>
            <a:r>
              <a:rPr lang="en-US" dirty="0" smtClean="0"/>
              <a:t>Forcing data: precipitation, temperature, specific humidity, wind speed, air pressure, and surface incident shortwave and </a:t>
            </a:r>
            <a:r>
              <a:rPr lang="en-US" dirty="0" err="1" smtClean="0"/>
              <a:t>longwave</a:t>
            </a:r>
            <a:endParaRPr lang="en-US" dirty="0" smtClean="0"/>
          </a:p>
          <a:p>
            <a:pPr marL="287338" indent="-287338">
              <a:buFont typeface="Arial"/>
              <a:buChar char="•"/>
            </a:pPr>
            <a:endParaRPr lang="en-US" sz="500" dirty="0" smtClean="0"/>
          </a:p>
          <a:p>
            <a:pPr marL="287338" indent="-287338">
              <a:buFont typeface="Arial"/>
              <a:buChar char="•"/>
            </a:pPr>
            <a:r>
              <a:rPr lang="en-US" dirty="0" smtClean="0"/>
              <a:t>Interested in those applied at regional to global scales</a:t>
            </a:r>
          </a:p>
          <a:p>
            <a:pPr marL="287338" indent="-287338">
              <a:buFont typeface="Arial"/>
              <a:buChar char="•"/>
            </a:pPr>
            <a:endParaRPr lang="en-US" sz="500" dirty="0" smtClean="0"/>
          </a:p>
          <a:p>
            <a:pPr marL="287338" indent="-287338">
              <a:buFont typeface="Arial"/>
              <a:buChar char="•"/>
            </a:pPr>
            <a:r>
              <a:rPr lang="en-US" dirty="0" smtClean="0"/>
              <a:t>Diverse heritages and many more than those pictured above</a:t>
            </a:r>
            <a:endParaRPr lang="en-US" dirty="0"/>
          </a:p>
        </p:txBody>
      </p:sp>
      <p:pic>
        <p:nvPicPr>
          <p:cNvPr id="17" name="Picture 16" descr="Screen shot 2013-01-16 at 5.29.19 PM.png"/>
          <p:cNvPicPr>
            <a:picLocks noChangeAspect="1"/>
          </p:cNvPicPr>
          <p:nvPr/>
        </p:nvPicPr>
        <p:blipFill>
          <a:blip r:embed="rId7"/>
          <a:stretch>
            <a:fillRect/>
          </a:stretch>
        </p:blipFill>
        <p:spPr>
          <a:xfrm>
            <a:off x="2218980" y="1714501"/>
            <a:ext cx="4713295" cy="2662684"/>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6619081"/>
            <a:ext cx="3781796" cy="276999"/>
          </a:xfrm>
          <a:prstGeom prst="rect">
            <a:avLst/>
          </a:prstGeom>
          <a:noFill/>
        </p:spPr>
        <p:txBody>
          <a:bodyPr wrap="none" rtlCol="0">
            <a:spAutoFit/>
          </a:bodyPr>
          <a:lstStyle/>
          <a:p>
            <a:r>
              <a:rPr lang="en-US" sz="1200" i="1" dirty="0" smtClean="0">
                <a:latin typeface="Times New Roman"/>
                <a:cs typeface="Times New Roman"/>
              </a:rPr>
              <a:t>Figure from IPPC report, 2007; ©IPCC 2007: WG1-AR4</a:t>
            </a:r>
            <a:endParaRPr lang="en-US" sz="1200" i="1" dirty="0">
              <a:latin typeface="Times New Roman"/>
              <a:cs typeface="Times New Roman"/>
            </a:endParaRPr>
          </a:p>
        </p:txBody>
      </p:sp>
      <p:sp>
        <p:nvSpPr>
          <p:cNvPr id="8" name="Rectangle 4"/>
          <p:cNvSpPr>
            <a:spLocks noGrp="1" noChangeArrowheads="1"/>
          </p:cNvSpPr>
          <p:nvPr>
            <p:ph type="title" idx="4294967295"/>
          </p:nvPr>
        </p:nvSpPr>
        <p:spPr>
          <a:xfrm>
            <a:off x="0" y="50800"/>
            <a:ext cx="9144000" cy="1143000"/>
          </a:xfrm>
        </p:spPr>
        <p:txBody>
          <a:bodyPr>
            <a:normAutofit fontScale="90000"/>
          </a:bodyPr>
          <a:lstStyle/>
          <a:p>
            <a:r>
              <a:rPr lang="en-US" b="1" dirty="0" smtClean="0">
                <a:solidFill>
                  <a:srgbClr val="000000"/>
                </a:solidFill>
                <a:latin typeface="Book Antiqua" charset="0"/>
              </a:rPr>
              <a:t>Greenhouse Gas Emission Scenarios</a:t>
            </a:r>
            <a:br>
              <a:rPr lang="en-US" b="1" dirty="0" smtClean="0">
                <a:solidFill>
                  <a:srgbClr val="000000"/>
                </a:solidFill>
                <a:latin typeface="Book Antiqua" charset="0"/>
              </a:rPr>
            </a:br>
            <a:endParaRPr lang="en-US" sz="2222" b="1" dirty="0">
              <a:solidFill>
                <a:srgbClr val="000000"/>
              </a:solidFill>
              <a:latin typeface="Book Antiqua" charset="0"/>
            </a:endParaRPr>
          </a:p>
        </p:txBody>
      </p:sp>
      <p:grpSp>
        <p:nvGrpSpPr>
          <p:cNvPr id="11" name="Group 10"/>
          <p:cNvGrpSpPr/>
          <p:nvPr/>
        </p:nvGrpSpPr>
        <p:grpSpPr>
          <a:xfrm>
            <a:off x="294950" y="1193800"/>
            <a:ext cx="7570583" cy="5089328"/>
            <a:chOff x="938416" y="1335284"/>
            <a:chExt cx="7570583" cy="5089328"/>
          </a:xfrm>
        </p:grpSpPr>
        <p:pic>
          <p:nvPicPr>
            <p:cNvPr id="7" name="Picture 6"/>
            <p:cNvPicPr>
              <a:picLocks noChangeAspect="1"/>
            </p:cNvPicPr>
            <p:nvPr/>
          </p:nvPicPr>
          <p:blipFill>
            <a:blip r:embed="rId3"/>
            <a:stretch>
              <a:fillRect/>
            </a:stretch>
          </p:blipFill>
          <p:spPr>
            <a:xfrm>
              <a:off x="938416" y="1335284"/>
              <a:ext cx="7231063" cy="5089328"/>
            </a:xfrm>
            <a:prstGeom prst="rect">
              <a:avLst/>
            </a:prstGeom>
          </p:spPr>
        </p:pic>
        <p:sp>
          <p:nvSpPr>
            <p:cNvPr id="10" name="Rectangle 9"/>
            <p:cNvSpPr/>
            <p:nvPr/>
          </p:nvSpPr>
          <p:spPr>
            <a:xfrm>
              <a:off x="6079066" y="1659467"/>
              <a:ext cx="2429933" cy="421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5740402" y="1636514"/>
            <a:ext cx="3302000" cy="4124206"/>
          </a:xfrm>
          <a:prstGeom prst="rect">
            <a:avLst/>
          </a:prstGeom>
          <a:noFill/>
        </p:spPr>
        <p:txBody>
          <a:bodyPr wrap="square" rtlCol="0">
            <a:spAutoFit/>
          </a:bodyPr>
          <a:lstStyle/>
          <a:p>
            <a:r>
              <a:rPr lang="en-US" sz="1600" dirty="0" smtClean="0"/>
              <a:t>A2:  Self reliance and preservation of local identities, continued population growth, regional development where technological development is slower than other scenarios.</a:t>
            </a:r>
          </a:p>
          <a:p>
            <a:endParaRPr lang="en-US" sz="1000" dirty="0" smtClean="0"/>
          </a:p>
          <a:p>
            <a:r>
              <a:rPr lang="en-US" sz="1600" dirty="0" smtClean="0"/>
              <a:t>A1B: Rapid economic growth, population declines after mid-century, balance of energy sources (both fossil and non-fossil fuel intensive).</a:t>
            </a:r>
          </a:p>
          <a:p>
            <a:endParaRPr lang="en-US" sz="1000" dirty="0" smtClean="0"/>
          </a:p>
          <a:p>
            <a:r>
              <a:rPr lang="en-US" sz="1600" dirty="0" smtClean="0"/>
              <a:t>B1: Population declines after mid-century, develop clean and resource efficient technologies, global cooperation.</a:t>
            </a:r>
          </a:p>
          <a:p>
            <a:endParaRPr lang="en-US" dirty="0" smtClean="0"/>
          </a:p>
        </p:txBody>
      </p:sp>
    </p:spTree>
    <p:extLst>
      <p:ext uri="{BB962C8B-B14F-4D97-AF65-F5344CB8AC3E}">
        <p14:creationId xmlns:p14="http://schemas.microsoft.com/office/powerpoint/2010/main" val="9013075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
            <a:ext cx="4540795" cy="492443"/>
          </a:xfrm>
          <a:prstGeom prst="rect">
            <a:avLst/>
          </a:prstGeom>
        </p:spPr>
        <p:txBody>
          <a:bodyPr wrap="none">
            <a:spAutoFit/>
          </a:bodyPr>
          <a:lstStyle/>
          <a:p>
            <a:pPr marL="457200" indent="-457200">
              <a:defRPr/>
            </a:pPr>
            <a:r>
              <a:rPr lang="en-US" sz="2600" b="1" dirty="0" smtClean="0">
                <a:solidFill>
                  <a:srgbClr val="000000"/>
                </a:solidFill>
              </a:rPr>
              <a:t>3) Land </a:t>
            </a:r>
            <a:r>
              <a:rPr lang="en-US" sz="2600" b="1" dirty="0">
                <a:solidFill>
                  <a:srgbClr val="000000"/>
                </a:solidFill>
              </a:rPr>
              <a:t>surface representations</a:t>
            </a:r>
          </a:p>
        </p:txBody>
      </p:sp>
      <p:grpSp>
        <p:nvGrpSpPr>
          <p:cNvPr id="3" name="Group 58"/>
          <p:cNvGrpSpPr>
            <a:grpSpLocks/>
          </p:cNvGrpSpPr>
          <p:nvPr/>
        </p:nvGrpSpPr>
        <p:grpSpPr bwMode="auto">
          <a:xfrm>
            <a:off x="669100" y="4690025"/>
            <a:ext cx="3562351" cy="1004888"/>
            <a:chOff x="3429" y="1334"/>
            <a:chExt cx="2244" cy="633"/>
          </a:xfrm>
        </p:grpSpPr>
        <p:sp>
          <p:nvSpPr>
            <p:cNvPr id="20" name="Line 59"/>
            <p:cNvSpPr>
              <a:spLocks noChangeShapeType="1"/>
            </p:cNvSpPr>
            <p:nvPr/>
          </p:nvSpPr>
          <p:spPr bwMode="auto">
            <a:xfrm>
              <a:off x="4864" y="1553"/>
              <a:ext cx="74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1" name="Text Box 60"/>
            <p:cNvSpPr txBox="1">
              <a:spLocks noChangeArrowheads="1"/>
            </p:cNvSpPr>
            <p:nvPr/>
          </p:nvSpPr>
          <p:spPr bwMode="auto">
            <a:xfrm>
              <a:off x="3429" y="1439"/>
              <a:ext cx="1095" cy="446"/>
            </a:xfrm>
            <a:prstGeom prst="rect">
              <a:avLst/>
            </a:prstGeom>
            <a:noFill/>
            <a:ln w="9525">
              <a:noFill/>
              <a:miter lim="800000"/>
              <a:headEnd/>
              <a:tailEnd/>
            </a:ln>
          </p:spPr>
          <p:txBody>
            <a:bodyPr wrap="none">
              <a:prstTxWarp prst="textNoShape">
                <a:avLst/>
              </a:prstTxWarp>
              <a:spAutoFit/>
            </a:bodyPr>
            <a:lstStyle/>
            <a:p>
              <a:pPr algn="ctr"/>
              <a:r>
                <a:rPr lang="en-US" sz="2000" b="1" dirty="0">
                  <a:latin typeface="Arial"/>
                  <a:cs typeface="Arial"/>
                </a:rPr>
                <a:t>P</a:t>
              </a:r>
              <a:r>
                <a:rPr lang="en-US" sz="2000" b="1" dirty="0" smtClean="0">
                  <a:latin typeface="Arial"/>
                  <a:cs typeface="Arial"/>
                </a:rPr>
                <a:t>recipitation </a:t>
              </a:r>
            </a:p>
            <a:p>
              <a:pPr algn="ctr"/>
              <a:r>
                <a:rPr lang="en-US" sz="2000" b="1" dirty="0" smtClean="0">
                  <a:latin typeface="Arial"/>
                  <a:cs typeface="Arial"/>
                </a:rPr>
                <a:t>Elasticity</a:t>
              </a:r>
              <a:endParaRPr lang="en-US" sz="2000" b="1" dirty="0">
                <a:latin typeface="Arial"/>
                <a:cs typeface="Arial"/>
              </a:endParaRPr>
            </a:p>
          </p:txBody>
        </p:sp>
        <p:sp>
          <p:nvSpPr>
            <p:cNvPr id="22" name="Text Box 61"/>
            <p:cNvSpPr txBox="1">
              <a:spLocks noChangeArrowheads="1"/>
            </p:cNvSpPr>
            <p:nvPr/>
          </p:nvSpPr>
          <p:spPr bwMode="auto">
            <a:xfrm>
              <a:off x="4827" y="1334"/>
              <a:ext cx="750" cy="213"/>
            </a:xfrm>
            <a:prstGeom prst="rect">
              <a:avLst/>
            </a:prstGeom>
            <a:noFill/>
            <a:ln w="9525">
              <a:noFill/>
              <a:miter lim="800000"/>
              <a:headEnd/>
              <a:tailEnd/>
            </a:ln>
          </p:spPr>
          <p:txBody>
            <a:bodyPr wrap="none">
              <a:prstTxWarp prst="textNoShape">
                <a:avLst/>
              </a:prstTxWarp>
              <a:spAutoFit/>
            </a:bodyPr>
            <a:lstStyle/>
            <a:p>
              <a:r>
                <a:rPr lang="en-US" sz="1600" b="1" dirty="0"/>
                <a:t>Q</a:t>
              </a:r>
              <a:r>
                <a:rPr lang="en-US" sz="1600" b="1" baseline="-25000" dirty="0"/>
                <a:t> </a:t>
              </a:r>
              <a:r>
                <a:rPr lang="en-US" sz="1600" b="1" baseline="-25000" dirty="0" smtClean="0"/>
                <a:t>ref+1</a:t>
              </a:r>
              <a:r>
                <a:rPr lang="en-US" sz="1600" b="1" baseline="-25000" dirty="0"/>
                <a:t>% </a:t>
              </a:r>
              <a:r>
                <a:rPr lang="en-US" sz="1600" b="1" dirty="0"/>
                <a:t>- </a:t>
              </a:r>
              <a:r>
                <a:rPr lang="en-US" sz="1600" b="1" dirty="0" err="1"/>
                <a:t>Q</a:t>
              </a:r>
              <a:r>
                <a:rPr lang="en-US" sz="1600" b="1" baseline="-25000" dirty="0" err="1"/>
                <a:t>ref</a:t>
              </a:r>
              <a:endParaRPr lang="en-US" sz="1600" b="1" dirty="0"/>
            </a:p>
          </p:txBody>
        </p:sp>
        <p:sp>
          <p:nvSpPr>
            <p:cNvPr id="23" name="Rectangle 62"/>
            <p:cNvSpPr>
              <a:spLocks noChangeArrowheads="1"/>
            </p:cNvSpPr>
            <p:nvPr/>
          </p:nvSpPr>
          <p:spPr bwMode="auto">
            <a:xfrm>
              <a:off x="5068" y="1529"/>
              <a:ext cx="305" cy="213"/>
            </a:xfrm>
            <a:prstGeom prst="rect">
              <a:avLst/>
            </a:prstGeom>
            <a:noFill/>
            <a:ln w="9525">
              <a:noFill/>
              <a:miter lim="800000"/>
              <a:headEnd/>
              <a:tailEnd/>
            </a:ln>
          </p:spPr>
          <p:txBody>
            <a:bodyPr wrap="none">
              <a:prstTxWarp prst="textNoShape">
                <a:avLst/>
              </a:prstTxWarp>
              <a:spAutoFit/>
            </a:bodyPr>
            <a:lstStyle/>
            <a:p>
              <a:r>
                <a:rPr lang="en-US" sz="1600" b="1" dirty="0" err="1"/>
                <a:t>Q</a:t>
              </a:r>
              <a:r>
                <a:rPr lang="en-US" sz="1600" b="1" baseline="-25000" dirty="0" err="1"/>
                <a:t>ref</a:t>
              </a:r>
              <a:endParaRPr lang="en-US" sz="1600" b="1" baseline="-25000" dirty="0"/>
            </a:p>
          </p:txBody>
        </p:sp>
        <p:sp>
          <p:nvSpPr>
            <p:cNvPr id="24" name="Line 63"/>
            <p:cNvSpPr>
              <a:spLocks noChangeShapeType="1"/>
            </p:cNvSpPr>
            <p:nvPr/>
          </p:nvSpPr>
          <p:spPr bwMode="auto">
            <a:xfrm>
              <a:off x="4672" y="1749"/>
              <a:ext cx="1001" cy="1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 name="Rectangle 64"/>
            <p:cNvSpPr>
              <a:spLocks noChangeArrowheads="1"/>
            </p:cNvSpPr>
            <p:nvPr/>
          </p:nvSpPr>
          <p:spPr bwMode="auto">
            <a:xfrm>
              <a:off x="4902" y="1754"/>
              <a:ext cx="481" cy="213"/>
            </a:xfrm>
            <a:prstGeom prst="rect">
              <a:avLst/>
            </a:prstGeom>
            <a:noFill/>
            <a:ln w="9525">
              <a:noFill/>
              <a:miter lim="800000"/>
              <a:headEnd/>
              <a:tailEnd/>
            </a:ln>
          </p:spPr>
          <p:txBody>
            <a:bodyPr wrap="none">
              <a:prstTxWarp prst="textNoShape">
                <a:avLst/>
              </a:prstTxWarp>
              <a:spAutoFit/>
            </a:bodyPr>
            <a:lstStyle/>
            <a:p>
              <a:r>
                <a:rPr lang="en-US" sz="1600" b="1" dirty="0"/>
                <a:t>      </a:t>
              </a:r>
              <a:r>
                <a:rPr lang="en-US" sz="1600" b="1" dirty="0" smtClean="0"/>
                <a:t> 1</a:t>
              </a:r>
              <a:r>
                <a:rPr lang="en-US" sz="1600" b="1" dirty="0"/>
                <a:t>%</a:t>
              </a:r>
              <a:endParaRPr lang="en-US" sz="1600" b="1" baseline="-25000" dirty="0"/>
            </a:p>
          </p:txBody>
        </p:sp>
        <p:sp>
          <p:nvSpPr>
            <p:cNvPr id="26" name="Rectangle 65"/>
            <p:cNvSpPr>
              <a:spLocks noChangeArrowheads="1"/>
            </p:cNvSpPr>
            <p:nvPr/>
          </p:nvSpPr>
          <p:spPr bwMode="auto">
            <a:xfrm>
              <a:off x="4480" y="1500"/>
              <a:ext cx="189" cy="233"/>
            </a:xfrm>
            <a:prstGeom prst="rect">
              <a:avLst/>
            </a:prstGeom>
            <a:noFill/>
            <a:ln w="9525">
              <a:noFill/>
              <a:miter lim="800000"/>
              <a:headEnd/>
              <a:tailEnd/>
            </a:ln>
          </p:spPr>
          <p:txBody>
            <a:bodyPr wrap="none">
              <a:prstTxWarp prst="textNoShape">
                <a:avLst/>
              </a:prstTxWarp>
              <a:spAutoFit/>
            </a:bodyPr>
            <a:lstStyle/>
            <a:p>
              <a:r>
                <a:rPr lang="en-US"/>
                <a:t>=</a:t>
              </a:r>
            </a:p>
          </p:txBody>
        </p:sp>
      </p:grpSp>
      <p:sp>
        <p:nvSpPr>
          <p:cNvPr id="27" name="TextBox 26"/>
          <p:cNvSpPr txBox="1"/>
          <p:nvPr/>
        </p:nvSpPr>
        <p:spPr>
          <a:xfrm>
            <a:off x="-7010" y="6552778"/>
            <a:ext cx="3063601" cy="276999"/>
          </a:xfrm>
          <a:prstGeom prst="rect">
            <a:avLst/>
          </a:prstGeom>
          <a:noFill/>
        </p:spPr>
        <p:txBody>
          <a:bodyPr wrap="none" rtlCol="0">
            <a:spAutoFit/>
          </a:bodyPr>
          <a:lstStyle/>
          <a:p>
            <a:r>
              <a:rPr lang="en-US" sz="1200" i="1" dirty="0" smtClean="0">
                <a:cs typeface="Times New Roman"/>
              </a:rPr>
              <a:t>Figure from Vano et al., BAMS, January 2014</a:t>
            </a:r>
            <a:endParaRPr lang="en-US" sz="1200" i="1" dirty="0">
              <a:cs typeface="Times New Roman"/>
            </a:endParaRPr>
          </a:p>
        </p:txBody>
      </p:sp>
      <p:pic>
        <p:nvPicPr>
          <p:cNvPr id="29" name="Picture 28" descr="elast8.base.LESFY.eps"/>
          <p:cNvPicPr>
            <a:picLocks noChangeAspect="1"/>
          </p:cNvPicPr>
          <p:nvPr/>
        </p:nvPicPr>
        <p:blipFill>
          <a:blip r:embed="rId3"/>
          <a:stretch>
            <a:fillRect/>
          </a:stretch>
        </p:blipFill>
        <p:spPr>
          <a:xfrm>
            <a:off x="318205" y="753410"/>
            <a:ext cx="4042951" cy="2783764"/>
          </a:xfrm>
          <a:prstGeom prst="rect">
            <a:avLst/>
          </a:prstGeom>
        </p:spPr>
      </p:pic>
      <p:grpSp>
        <p:nvGrpSpPr>
          <p:cNvPr id="50" name="Group 49"/>
          <p:cNvGrpSpPr/>
          <p:nvPr/>
        </p:nvGrpSpPr>
        <p:grpSpPr>
          <a:xfrm>
            <a:off x="711200" y="3425742"/>
            <a:ext cx="3407738" cy="1088519"/>
            <a:chOff x="711200" y="3781335"/>
            <a:chExt cx="3407738" cy="1088519"/>
          </a:xfrm>
        </p:grpSpPr>
        <p:sp>
          <p:nvSpPr>
            <p:cNvPr id="40" name="Rectangle 39"/>
            <p:cNvSpPr/>
            <p:nvPr/>
          </p:nvSpPr>
          <p:spPr>
            <a:xfrm>
              <a:off x="711200" y="3783713"/>
              <a:ext cx="3407738" cy="1175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861168" y="3781335"/>
              <a:ext cx="3257770" cy="1088519"/>
              <a:chOff x="861168" y="3781335"/>
              <a:chExt cx="3257770" cy="1088519"/>
            </a:xfrm>
          </p:grpSpPr>
          <p:sp>
            <p:nvSpPr>
              <p:cNvPr id="42" name="TextBox 41"/>
              <p:cNvSpPr txBox="1"/>
              <p:nvPr/>
            </p:nvSpPr>
            <p:spPr>
              <a:xfrm rot="16200000">
                <a:off x="473175" y="4171706"/>
                <a:ext cx="1083763" cy="307777"/>
              </a:xfrm>
              <a:prstGeom prst="rect">
                <a:avLst/>
              </a:prstGeom>
              <a:noFill/>
            </p:spPr>
            <p:txBody>
              <a:bodyPr wrap="square" rtlCol="0">
                <a:spAutoFit/>
              </a:bodyPr>
              <a:lstStyle/>
              <a:p>
                <a:pPr algn="r"/>
                <a:r>
                  <a:rPr lang="en-US" sz="1400" dirty="0" smtClean="0"/>
                  <a:t>Catchment</a:t>
                </a:r>
                <a:endParaRPr lang="en-US" sz="1400" dirty="0"/>
              </a:p>
            </p:txBody>
          </p:sp>
          <p:sp>
            <p:nvSpPr>
              <p:cNvPr id="43" name="TextBox 42"/>
              <p:cNvSpPr txBox="1"/>
              <p:nvPr/>
            </p:nvSpPr>
            <p:spPr>
              <a:xfrm rot="16200000">
                <a:off x="1056963" y="3972240"/>
                <a:ext cx="680074" cy="307777"/>
              </a:xfrm>
              <a:prstGeom prst="rect">
                <a:avLst/>
              </a:prstGeom>
              <a:noFill/>
            </p:spPr>
            <p:txBody>
              <a:bodyPr wrap="square" rtlCol="0">
                <a:spAutoFit/>
              </a:bodyPr>
              <a:lstStyle/>
              <a:p>
                <a:pPr algn="r"/>
                <a:r>
                  <a:rPr lang="en-US" sz="1400" dirty="0" smtClean="0"/>
                  <a:t>CLM</a:t>
                </a:r>
                <a:endParaRPr lang="en-US" sz="1400" dirty="0"/>
              </a:p>
            </p:txBody>
          </p:sp>
          <p:sp>
            <p:nvSpPr>
              <p:cNvPr id="44" name="TextBox 43"/>
              <p:cNvSpPr txBox="1"/>
              <p:nvPr/>
            </p:nvSpPr>
            <p:spPr>
              <a:xfrm rot="16200000">
                <a:off x="1213465" y="4174084"/>
                <a:ext cx="1083763" cy="307777"/>
              </a:xfrm>
              <a:prstGeom prst="rect">
                <a:avLst/>
              </a:prstGeom>
              <a:noFill/>
            </p:spPr>
            <p:txBody>
              <a:bodyPr wrap="square" rtlCol="0">
                <a:spAutoFit/>
              </a:bodyPr>
              <a:lstStyle/>
              <a:p>
                <a:pPr algn="r"/>
                <a:r>
                  <a:rPr lang="en-US" sz="1400" dirty="0" smtClean="0"/>
                  <a:t>Noah 2.7</a:t>
                </a:r>
                <a:endParaRPr lang="en-US" sz="1400" dirty="0"/>
              </a:p>
            </p:txBody>
          </p:sp>
          <p:sp>
            <p:nvSpPr>
              <p:cNvPr id="45" name="TextBox 44"/>
              <p:cNvSpPr txBox="1"/>
              <p:nvPr/>
            </p:nvSpPr>
            <p:spPr>
              <a:xfrm rot="16200000">
                <a:off x="1590993" y="4171706"/>
                <a:ext cx="1083763" cy="307777"/>
              </a:xfrm>
              <a:prstGeom prst="rect">
                <a:avLst/>
              </a:prstGeom>
              <a:noFill/>
            </p:spPr>
            <p:txBody>
              <a:bodyPr wrap="square" rtlCol="0">
                <a:spAutoFit/>
              </a:bodyPr>
              <a:lstStyle/>
              <a:p>
                <a:pPr algn="r"/>
                <a:r>
                  <a:rPr lang="en-US" sz="1400" dirty="0" smtClean="0"/>
                  <a:t>Noah 2.8</a:t>
                </a:r>
                <a:endParaRPr lang="en-US" sz="1400" dirty="0"/>
              </a:p>
            </p:txBody>
          </p:sp>
          <p:sp>
            <p:nvSpPr>
              <p:cNvPr id="46" name="TextBox 45"/>
              <p:cNvSpPr txBox="1"/>
              <p:nvPr/>
            </p:nvSpPr>
            <p:spPr>
              <a:xfrm rot="16200000">
                <a:off x="1951688" y="4171706"/>
                <a:ext cx="1083763" cy="307777"/>
              </a:xfrm>
              <a:prstGeom prst="rect">
                <a:avLst/>
              </a:prstGeom>
              <a:noFill/>
            </p:spPr>
            <p:txBody>
              <a:bodyPr wrap="square" rtlCol="0">
                <a:spAutoFit/>
              </a:bodyPr>
              <a:lstStyle/>
              <a:p>
                <a:pPr algn="r"/>
                <a:r>
                  <a:rPr lang="en-US" sz="1400" dirty="0" smtClean="0"/>
                  <a:t>SAC</a:t>
                </a:r>
                <a:endParaRPr lang="en-US" sz="1400" dirty="0"/>
              </a:p>
            </p:txBody>
          </p:sp>
          <p:sp>
            <p:nvSpPr>
              <p:cNvPr id="47" name="TextBox 46"/>
              <p:cNvSpPr txBox="1"/>
              <p:nvPr/>
            </p:nvSpPr>
            <p:spPr>
              <a:xfrm rot="16200000">
                <a:off x="2316384" y="4174084"/>
                <a:ext cx="1083763" cy="307777"/>
              </a:xfrm>
              <a:prstGeom prst="rect">
                <a:avLst/>
              </a:prstGeom>
              <a:noFill/>
            </p:spPr>
            <p:txBody>
              <a:bodyPr wrap="square" rtlCol="0">
                <a:spAutoFit/>
              </a:bodyPr>
              <a:lstStyle/>
              <a:p>
                <a:pPr algn="r"/>
                <a:r>
                  <a:rPr lang="en-US" sz="1400" dirty="0" smtClean="0"/>
                  <a:t>VIC</a:t>
                </a:r>
                <a:endParaRPr lang="en-US" sz="1400" dirty="0"/>
              </a:p>
            </p:txBody>
          </p:sp>
          <p:sp>
            <p:nvSpPr>
              <p:cNvPr id="48" name="TextBox 47"/>
              <p:cNvSpPr txBox="1"/>
              <p:nvPr/>
            </p:nvSpPr>
            <p:spPr>
              <a:xfrm rot="16200000">
                <a:off x="3058472" y="4169328"/>
                <a:ext cx="1083763" cy="307777"/>
              </a:xfrm>
              <a:prstGeom prst="rect">
                <a:avLst/>
              </a:prstGeom>
              <a:noFill/>
            </p:spPr>
            <p:txBody>
              <a:bodyPr wrap="square" rtlCol="0">
                <a:spAutoFit/>
              </a:bodyPr>
              <a:lstStyle/>
              <a:p>
                <a:pPr algn="r"/>
                <a:r>
                  <a:rPr lang="en-US" sz="1400" dirty="0" smtClean="0"/>
                  <a:t>SAC op</a:t>
                </a:r>
                <a:endParaRPr lang="en-US" sz="1400" dirty="0"/>
              </a:p>
            </p:txBody>
          </p:sp>
          <p:sp>
            <p:nvSpPr>
              <p:cNvPr id="49" name="TextBox 48"/>
              <p:cNvSpPr txBox="1"/>
              <p:nvPr/>
            </p:nvSpPr>
            <p:spPr>
              <a:xfrm rot="16200000">
                <a:off x="3423168" y="4171706"/>
                <a:ext cx="1083763" cy="307777"/>
              </a:xfrm>
              <a:prstGeom prst="rect">
                <a:avLst/>
              </a:prstGeom>
              <a:noFill/>
            </p:spPr>
            <p:txBody>
              <a:bodyPr wrap="square" rtlCol="0">
                <a:spAutoFit/>
              </a:bodyPr>
              <a:lstStyle/>
              <a:p>
                <a:pPr algn="r"/>
                <a:r>
                  <a:rPr lang="en-US" sz="1400" dirty="0" smtClean="0"/>
                  <a:t>TWB</a:t>
                </a:r>
                <a:endParaRPr lang="en-US" sz="1400" dirty="0"/>
              </a:p>
            </p:txBody>
          </p:sp>
        </p:grpSp>
      </p:grpSp>
      <p:sp>
        <p:nvSpPr>
          <p:cNvPr id="71" name="TextBox 70"/>
          <p:cNvSpPr txBox="1"/>
          <p:nvPr/>
        </p:nvSpPr>
        <p:spPr>
          <a:xfrm rot="16200000">
            <a:off x="-803207" y="1849853"/>
            <a:ext cx="2257424" cy="369332"/>
          </a:xfrm>
          <a:prstGeom prst="rect">
            <a:avLst/>
          </a:prstGeom>
          <a:solidFill>
            <a:schemeClr val="bg1"/>
          </a:solidFill>
        </p:spPr>
        <p:txBody>
          <a:bodyPr wrap="none" rtlCol="0">
            <a:spAutoFit/>
          </a:bodyPr>
          <a:lstStyle/>
          <a:p>
            <a:r>
              <a:rPr lang="en-US" dirty="0" smtClean="0"/>
              <a:t>Precipitation Elasticity</a:t>
            </a:r>
            <a:endParaRPr lang="en-US" dirty="0"/>
          </a:p>
        </p:txBody>
      </p:sp>
      <p:grpSp>
        <p:nvGrpSpPr>
          <p:cNvPr id="5" name="Group 4"/>
          <p:cNvGrpSpPr/>
          <p:nvPr/>
        </p:nvGrpSpPr>
        <p:grpSpPr>
          <a:xfrm>
            <a:off x="4750004" y="633061"/>
            <a:ext cx="4266996" cy="5100341"/>
            <a:chOff x="4750004" y="633061"/>
            <a:chExt cx="4266996" cy="5100341"/>
          </a:xfrm>
        </p:grpSpPr>
        <p:grpSp>
          <p:nvGrpSpPr>
            <p:cNvPr id="2" name="Group 45"/>
            <p:cNvGrpSpPr>
              <a:grpSpLocks/>
            </p:cNvGrpSpPr>
            <p:nvPr/>
          </p:nvGrpSpPr>
          <p:grpSpPr bwMode="auto">
            <a:xfrm>
              <a:off x="5099208" y="4655489"/>
              <a:ext cx="3724276" cy="1077913"/>
              <a:chOff x="3346" y="1162"/>
              <a:chExt cx="2346" cy="679"/>
            </a:xfrm>
          </p:grpSpPr>
          <p:sp>
            <p:nvSpPr>
              <p:cNvPr id="12" name="Line 35"/>
              <p:cNvSpPr>
                <a:spLocks noChangeShapeType="1"/>
              </p:cNvSpPr>
              <p:nvPr/>
            </p:nvSpPr>
            <p:spPr bwMode="auto">
              <a:xfrm>
                <a:off x="4808" y="1427"/>
                <a:ext cx="744" cy="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13" name="Text Box 36"/>
              <p:cNvSpPr txBox="1">
                <a:spLocks noChangeArrowheads="1"/>
              </p:cNvSpPr>
              <p:nvPr/>
            </p:nvSpPr>
            <p:spPr bwMode="auto">
              <a:xfrm>
                <a:off x="3346" y="1329"/>
                <a:ext cx="1083" cy="446"/>
              </a:xfrm>
              <a:prstGeom prst="rect">
                <a:avLst/>
              </a:prstGeom>
              <a:noFill/>
              <a:ln w="9525">
                <a:noFill/>
                <a:miter lim="800000"/>
                <a:headEnd/>
                <a:tailEnd/>
              </a:ln>
            </p:spPr>
            <p:txBody>
              <a:bodyPr wrap="none">
                <a:prstTxWarp prst="textNoShape">
                  <a:avLst/>
                </a:prstTxWarp>
                <a:spAutoFit/>
              </a:bodyPr>
              <a:lstStyle/>
              <a:p>
                <a:pPr algn="ctr"/>
                <a:r>
                  <a:rPr lang="en-US" sz="2000" b="1" dirty="0">
                    <a:latin typeface="Arial"/>
                    <a:cs typeface="Arial"/>
                  </a:rPr>
                  <a:t>T</a:t>
                </a:r>
                <a:r>
                  <a:rPr lang="en-US" sz="2000" b="1" dirty="0" smtClean="0">
                    <a:latin typeface="Arial"/>
                    <a:cs typeface="Arial"/>
                  </a:rPr>
                  <a:t>emperature </a:t>
                </a:r>
              </a:p>
              <a:p>
                <a:pPr algn="ctr"/>
                <a:r>
                  <a:rPr lang="en-US" sz="2000" b="1" dirty="0">
                    <a:latin typeface="Arial"/>
                    <a:cs typeface="Arial"/>
                  </a:rPr>
                  <a:t>S</a:t>
                </a:r>
                <a:r>
                  <a:rPr lang="en-US" sz="2000" b="1" dirty="0" smtClean="0">
                    <a:latin typeface="Arial"/>
                    <a:cs typeface="Arial"/>
                  </a:rPr>
                  <a:t>ensitivity</a:t>
                </a:r>
                <a:endParaRPr lang="en-US" sz="2000" b="1" dirty="0">
                  <a:latin typeface="Arial"/>
                  <a:cs typeface="Arial"/>
                </a:endParaRPr>
              </a:p>
            </p:txBody>
          </p:sp>
          <p:sp>
            <p:nvSpPr>
              <p:cNvPr id="14" name="Text Box 37"/>
              <p:cNvSpPr txBox="1">
                <a:spLocks noChangeArrowheads="1"/>
              </p:cNvSpPr>
              <p:nvPr/>
            </p:nvSpPr>
            <p:spPr bwMode="auto">
              <a:xfrm>
                <a:off x="4760" y="1162"/>
                <a:ext cx="932" cy="213"/>
              </a:xfrm>
              <a:prstGeom prst="rect">
                <a:avLst/>
              </a:prstGeom>
              <a:noFill/>
              <a:ln w="9525">
                <a:noFill/>
                <a:miter lim="800000"/>
                <a:headEnd/>
                <a:tailEnd/>
              </a:ln>
            </p:spPr>
            <p:txBody>
              <a:bodyPr wrap="none">
                <a:prstTxWarp prst="textNoShape">
                  <a:avLst/>
                </a:prstTxWarp>
                <a:spAutoFit/>
              </a:bodyPr>
              <a:lstStyle/>
              <a:p>
                <a:r>
                  <a:rPr lang="en-US" sz="1600" b="1" dirty="0">
                    <a:latin typeface="Arial"/>
                    <a:cs typeface="Arial"/>
                  </a:rPr>
                  <a:t>Q</a:t>
                </a:r>
                <a:r>
                  <a:rPr lang="en-US" sz="1600" b="1" baseline="-25000" dirty="0">
                    <a:latin typeface="Arial"/>
                    <a:cs typeface="Arial"/>
                  </a:rPr>
                  <a:t> ref+</a:t>
                </a:r>
                <a:r>
                  <a:rPr lang="en-US" sz="1600" b="1" baseline="-25000" dirty="0" smtClean="0">
                    <a:latin typeface="Arial"/>
                    <a:cs typeface="Arial"/>
                  </a:rPr>
                  <a:t>0.1°C </a:t>
                </a:r>
                <a:r>
                  <a:rPr lang="en-US" sz="1600" b="1" dirty="0">
                    <a:latin typeface="Arial"/>
                    <a:cs typeface="Arial"/>
                  </a:rPr>
                  <a:t>- </a:t>
                </a:r>
                <a:r>
                  <a:rPr lang="en-US" sz="1600" b="1" dirty="0" err="1">
                    <a:latin typeface="Arial"/>
                    <a:cs typeface="Arial"/>
                  </a:rPr>
                  <a:t>Q</a:t>
                </a:r>
                <a:r>
                  <a:rPr lang="en-US" sz="1600" b="1" baseline="-25000" dirty="0" err="1">
                    <a:latin typeface="Arial"/>
                    <a:cs typeface="Arial"/>
                  </a:rPr>
                  <a:t>ref</a:t>
                </a:r>
                <a:endParaRPr lang="en-US" sz="1600" b="1" dirty="0">
                  <a:latin typeface="Arial"/>
                  <a:cs typeface="Arial"/>
                </a:endParaRPr>
              </a:p>
            </p:txBody>
          </p:sp>
          <p:sp>
            <p:nvSpPr>
              <p:cNvPr id="15" name="Rectangle 38"/>
              <p:cNvSpPr>
                <a:spLocks noChangeArrowheads="1"/>
              </p:cNvSpPr>
              <p:nvPr/>
            </p:nvSpPr>
            <p:spPr bwMode="auto">
              <a:xfrm>
                <a:off x="5012" y="1403"/>
                <a:ext cx="334" cy="213"/>
              </a:xfrm>
              <a:prstGeom prst="rect">
                <a:avLst/>
              </a:prstGeom>
              <a:noFill/>
              <a:ln w="9525">
                <a:noFill/>
                <a:miter lim="800000"/>
                <a:headEnd/>
                <a:tailEnd/>
              </a:ln>
            </p:spPr>
            <p:txBody>
              <a:bodyPr wrap="none">
                <a:prstTxWarp prst="textNoShape">
                  <a:avLst/>
                </a:prstTxWarp>
                <a:spAutoFit/>
              </a:bodyPr>
              <a:lstStyle/>
              <a:p>
                <a:r>
                  <a:rPr lang="en-US" sz="1600" b="1" dirty="0" err="1">
                    <a:latin typeface="Arial"/>
                    <a:cs typeface="Arial"/>
                  </a:rPr>
                  <a:t>Q</a:t>
                </a:r>
                <a:r>
                  <a:rPr lang="en-US" sz="1600" b="1" baseline="-25000" dirty="0" err="1">
                    <a:latin typeface="Arial"/>
                    <a:cs typeface="Arial"/>
                  </a:rPr>
                  <a:t>ref</a:t>
                </a:r>
                <a:endParaRPr lang="en-US" sz="1600" b="1" baseline="-25000" dirty="0">
                  <a:latin typeface="Arial"/>
                  <a:cs typeface="Arial"/>
                </a:endParaRPr>
              </a:p>
            </p:txBody>
          </p:sp>
          <p:sp>
            <p:nvSpPr>
              <p:cNvPr id="16" name="Line 39"/>
              <p:cNvSpPr>
                <a:spLocks noChangeShapeType="1"/>
              </p:cNvSpPr>
              <p:nvPr/>
            </p:nvSpPr>
            <p:spPr bwMode="auto">
              <a:xfrm>
                <a:off x="4616" y="1623"/>
                <a:ext cx="1001" cy="1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17" name="Rectangle 40"/>
              <p:cNvSpPr>
                <a:spLocks noChangeArrowheads="1"/>
              </p:cNvSpPr>
              <p:nvPr/>
            </p:nvSpPr>
            <p:spPr bwMode="auto">
              <a:xfrm>
                <a:off x="4974" y="1628"/>
                <a:ext cx="477" cy="213"/>
              </a:xfrm>
              <a:prstGeom prst="rect">
                <a:avLst/>
              </a:prstGeom>
              <a:noFill/>
              <a:ln w="9525">
                <a:noFill/>
                <a:miter lim="800000"/>
                <a:headEnd/>
                <a:tailEnd/>
              </a:ln>
            </p:spPr>
            <p:txBody>
              <a:bodyPr wrap="none">
                <a:prstTxWarp prst="textNoShape">
                  <a:avLst/>
                </a:prstTxWarp>
                <a:spAutoFit/>
              </a:bodyPr>
              <a:lstStyle/>
              <a:p>
                <a:r>
                  <a:rPr lang="en-US" sz="1600" b="1" dirty="0">
                    <a:latin typeface="Arial"/>
                    <a:cs typeface="Arial"/>
                  </a:rPr>
                  <a:t>0.1</a:t>
                </a:r>
                <a:r>
                  <a:rPr lang="en-US" sz="1600" b="1" dirty="0" smtClean="0">
                    <a:latin typeface="Arial"/>
                    <a:cs typeface="Arial"/>
                  </a:rPr>
                  <a:t> °C</a:t>
                </a:r>
                <a:endParaRPr lang="en-US" sz="1600" b="1" baseline="-25000" dirty="0">
                  <a:latin typeface="Arial"/>
                  <a:cs typeface="Arial"/>
                </a:endParaRPr>
              </a:p>
            </p:txBody>
          </p:sp>
          <p:sp>
            <p:nvSpPr>
              <p:cNvPr id="18" name="Rectangle 42"/>
              <p:cNvSpPr>
                <a:spLocks noChangeArrowheads="1"/>
              </p:cNvSpPr>
              <p:nvPr/>
            </p:nvSpPr>
            <p:spPr bwMode="auto">
              <a:xfrm>
                <a:off x="4400" y="1374"/>
                <a:ext cx="201" cy="233"/>
              </a:xfrm>
              <a:prstGeom prst="rect">
                <a:avLst/>
              </a:prstGeom>
              <a:noFill/>
              <a:ln w="9525">
                <a:noFill/>
                <a:miter lim="800000"/>
                <a:headEnd/>
                <a:tailEnd/>
              </a:ln>
            </p:spPr>
            <p:txBody>
              <a:bodyPr wrap="none">
                <a:prstTxWarp prst="textNoShape">
                  <a:avLst/>
                </a:prstTxWarp>
                <a:spAutoFit/>
              </a:bodyPr>
              <a:lstStyle/>
              <a:p>
                <a:r>
                  <a:rPr lang="en-US" dirty="0">
                    <a:latin typeface="Arial"/>
                    <a:cs typeface="Arial"/>
                  </a:rPr>
                  <a:t>=</a:t>
                </a:r>
              </a:p>
            </p:txBody>
          </p:sp>
        </p:grpSp>
        <p:pic>
          <p:nvPicPr>
            <p:cNvPr id="30" name="Picture 29" descr="sens8.base.LESFY.eps"/>
            <p:cNvPicPr>
              <a:picLocks noChangeAspect="1"/>
            </p:cNvPicPr>
            <p:nvPr/>
          </p:nvPicPr>
          <p:blipFill>
            <a:blip r:embed="rId4"/>
            <a:stretch>
              <a:fillRect/>
            </a:stretch>
          </p:blipFill>
          <p:spPr>
            <a:xfrm>
              <a:off x="4934664" y="743894"/>
              <a:ext cx="4082336" cy="2782509"/>
            </a:xfrm>
            <a:prstGeom prst="rect">
              <a:avLst/>
            </a:prstGeom>
          </p:spPr>
        </p:pic>
        <p:grpSp>
          <p:nvGrpSpPr>
            <p:cNvPr id="60" name="Group 59"/>
            <p:cNvGrpSpPr/>
            <p:nvPr/>
          </p:nvGrpSpPr>
          <p:grpSpPr>
            <a:xfrm>
              <a:off x="5370476" y="3412519"/>
              <a:ext cx="3407738" cy="1088519"/>
              <a:chOff x="711200" y="3781335"/>
              <a:chExt cx="3407738" cy="1088519"/>
            </a:xfrm>
          </p:grpSpPr>
          <p:sp>
            <p:nvSpPr>
              <p:cNvPr id="61" name="Rectangle 60"/>
              <p:cNvSpPr/>
              <p:nvPr/>
            </p:nvSpPr>
            <p:spPr>
              <a:xfrm>
                <a:off x="711200" y="3783713"/>
                <a:ext cx="3407738" cy="1175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40"/>
              <p:cNvGrpSpPr/>
              <p:nvPr/>
            </p:nvGrpSpPr>
            <p:grpSpPr>
              <a:xfrm>
                <a:off x="861168" y="3781335"/>
                <a:ext cx="3257770" cy="1088519"/>
                <a:chOff x="861168" y="3781335"/>
                <a:chExt cx="3257770" cy="1088519"/>
              </a:xfrm>
            </p:grpSpPr>
            <p:sp>
              <p:nvSpPr>
                <p:cNvPr id="63" name="TextBox 62"/>
                <p:cNvSpPr txBox="1"/>
                <p:nvPr/>
              </p:nvSpPr>
              <p:spPr>
                <a:xfrm rot="16200000">
                  <a:off x="473175" y="4171706"/>
                  <a:ext cx="1083763" cy="307777"/>
                </a:xfrm>
                <a:prstGeom prst="rect">
                  <a:avLst/>
                </a:prstGeom>
                <a:noFill/>
              </p:spPr>
              <p:txBody>
                <a:bodyPr wrap="square" rtlCol="0">
                  <a:spAutoFit/>
                </a:bodyPr>
                <a:lstStyle/>
                <a:p>
                  <a:pPr algn="r"/>
                  <a:r>
                    <a:rPr lang="en-US" sz="1400" dirty="0" smtClean="0"/>
                    <a:t>Catchment</a:t>
                  </a:r>
                  <a:endParaRPr lang="en-US" sz="1400" dirty="0"/>
                </a:p>
              </p:txBody>
            </p:sp>
            <p:sp>
              <p:nvSpPr>
                <p:cNvPr id="64" name="TextBox 63"/>
                <p:cNvSpPr txBox="1"/>
                <p:nvPr/>
              </p:nvSpPr>
              <p:spPr>
                <a:xfrm rot="16200000">
                  <a:off x="1056963" y="3972240"/>
                  <a:ext cx="680074" cy="307777"/>
                </a:xfrm>
                <a:prstGeom prst="rect">
                  <a:avLst/>
                </a:prstGeom>
                <a:noFill/>
              </p:spPr>
              <p:txBody>
                <a:bodyPr wrap="square" rtlCol="0">
                  <a:spAutoFit/>
                </a:bodyPr>
                <a:lstStyle/>
                <a:p>
                  <a:pPr algn="r"/>
                  <a:r>
                    <a:rPr lang="en-US" sz="1400" dirty="0" smtClean="0"/>
                    <a:t>CLM</a:t>
                  </a:r>
                  <a:endParaRPr lang="en-US" sz="1400" dirty="0"/>
                </a:p>
              </p:txBody>
            </p:sp>
            <p:sp>
              <p:nvSpPr>
                <p:cNvPr id="65" name="TextBox 64"/>
                <p:cNvSpPr txBox="1"/>
                <p:nvPr/>
              </p:nvSpPr>
              <p:spPr>
                <a:xfrm rot="16200000">
                  <a:off x="1213465" y="4174084"/>
                  <a:ext cx="1083763" cy="307777"/>
                </a:xfrm>
                <a:prstGeom prst="rect">
                  <a:avLst/>
                </a:prstGeom>
                <a:noFill/>
              </p:spPr>
              <p:txBody>
                <a:bodyPr wrap="square" rtlCol="0">
                  <a:spAutoFit/>
                </a:bodyPr>
                <a:lstStyle/>
                <a:p>
                  <a:pPr algn="r"/>
                  <a:r>
                    <a:rPr lang="en-US" sz="1400" dirty="0" smtClean="0"/>
                    <a:t>Noah 2.7</a:t>
                  </a:r>
                  <a:endParaRPr lang="en-US" sz="1400" dirty="0"/>
                </a:p>
              </p:txBody>
            </p:sp>
            <p:sp>
              <p:nvSpPr>
                <p:cNvPr id="66" name="TextBox 65"/>
                <p:cNvSpPr txBox="1"/>
                <p:nvPr/>
              </p:nvSpPr>
              <p:spPr>
                <a:xfrm rot="16200000">
                  <a:off x="1590993" y="4171706"/>
                  <a:ext cx="1083763" cy="307777"/>
                </a:xfrm>
                <a:prstGeom prst="rect">
                  <a:avLst/>
                </a:prstGeom>
                <a:noFill/>
              </p:spPr>
              <p:txBody>
                <a:bodyPr wrap="square" rtlCol="0">
                  <a:spAutoFit/>
                </a:bodyPr>
                <a:lstStyle/>
                <a:p>
                  <a:pPr algn="r"/>
                  <a:r>
                    <a:rPr lang="en-US" sz="1400" dirty="0" smtClean="0"/>
                    <a:t>Noah 2.8</a:t>
                  </a:r>
                  <a:endParaRPr lang="en-US" sz="1400" dirty="0"/>
                </a:p>
              </p:txBody>
            </p:sp>
            <p:sp>
              <p:nvSpPr>
                <p:cNvPr id="67" name="TextBox 66"/>
                <p:cNvSpPr txBox="1"/>
                <p:nvPr/>
              </p:nvSpPr>
              <p:spPr>
                <a:xfrm rot="16200000">
                  <a:off x="1951688" y="4171706"/>
                  <a:ext cx="1083763" cy="307777"/>
                </a:xfrm>
                <a:prstGeom prst="rect">
                  <a:avLst/>
                </a:prstGeom>
                <a:noFill/>
              </p:spPr>
              <p:txBody>
                <a:bodyPr wrap="square" rtlCol="0">
                  <a:spAutoFit/>
                </a:bodyPr>
                <a:lstStyle/>
                <a:p>
                  <a:pPr algn="r"/>
                  <a:r>
                    <a:rPr lang="en-US" sz="1400" dirty="0" smtClean="0"/>
                    <a:t>SAC</a:t>
                  </a:r>
                  <a:endParaRPr lang="en-US" sz="1400" dirty="0"/>
                </a:p>
              </p:txBody>
            </p:sp>
            <p:sp>
              <p:nvSpPr>
                <p:cNvPr id="68" name="TextBox 67"/>
                <p:cNvSpPr txBox="1"/>
                <p:nvPr/>
              </p:nvSpPr>
              <p:spPr>
                <a:xfrm rot="16200000">
                  <a:off x="2316384" y="4174084"/>
                  <a:ext cx="1083763" cy="307777"/>
                </a:xfrm>
                <a:prstGeom prst="rect">
                  <a:avLst/>
                </a:prstGeom>
                <a:noFill/>
              </p:spPr>
              <p:txBody>
                <a:bodyPr wrap="square" rtlCol="0">
                  <a:spAutoFit/>
                </a:bodyPr>
                <a:lstStyle/>
                <a:p>
                  <a:pPr algn="r"/>
                  <a:r>
                    <a:rPr lang="en-US" sz="1400" dirty="0" smtClean="0"/>
                    <a:t>VIC</a:t>
                  </a:r>
                  <a:endParaRPr lang="en-US" sz="1400" dirty="0"/>
                </a:p>
              </p:txBody>
            </p:sp>
            <p:sp>
              <p:nvSpPr>
                <p:cNvPr id="69" name="TextBox 68"/>
                <p:cNvSpPr txBox="1"/>
                <p:nvPr/>
              </p:nvSpPr>
              <p:spPr>
                <a:xfrm rot="16200000">
                  <a:off x="3058472" y="4169328"/>
                  <a:ext cx="1083763" cy="307777"/>
                </a:xfrm>
                <a:prstGeom prst="rect">
                  <a:avLst/>
                </a:prstGeom>
                <a:noFill/>
              </p:spPr>
              <p:txBody>
                <a:bodyPr wrap="square" rtlCol="0">
                  <a:spAutoFit/>
                </a:bodyPr>
                <a:lstStyle/>
                <a:p>
                  <a:pPr algn="r"/>
                  <a:r>
                    <a:rPr lang="en-US" sz="1400" dirty="0" smtClean="0"/>
                    <a:t>SAC op</a:t>
                  </a:r>
                  <a:endParaRPr lang="en-US" sz="1400" dirty="0"/>
                </a:p>
              </p:txBody>
            </p:sp>
            <p:sp>
              <p:nvSpPr>
                <p:cNvPr id="70" name="TextBox 69"/>
                <p:cNvSpPr txBox="1"/>
                <p:nvPr/>
              </p:nvSpPr>
              <p:spPr>
                <a:xfrm rot="16200000">
                  <a:off x="3423168" y="4171706"/>
                  <a:ext cx="1083763" cy="307777"/>
                </a:xfrm>
                <a:prstGeom prst="rect">
                  <a:avLst/>
                </a:prstGeom>
                <a:noFill/>
              </p:spPr>
              <p:txBody>
                <a:bodyPr wrap="square" rtlCol="0">
                  <a:spAutoFit/>
                </a:bodyPr>
                <a:lstStyle/>
                <a:p>
                  <a:pPr algn="r"/>
                  <a:r>
                    <a:rPr lang="en-US" sz="1400" dirty="0" smtClean="0"/>
                    <a:t>TWB</a:t>
                  </a:r>
                  <a:endParaRPr lang="en-US" sz="1400" dirty="0"/>
                </a:p>
              </p:txBody>
            </p:sp>
          </p:grpSp>
        </p:grpSp>
        <p:sp>
          <p:nvSpPr>
            <p:cNvPr id="72" name="TextBox 71"/>
            <p:cNvSpPr txBox="1"/>
            <p:nvPr/>
          </p:nvSpPr>
          <p:spPr>
            <a:xfrm rot="16200000">
              <a:off x="3414681" y="1968384"/>
              <a:ext cx="3039977" cy="369332"/>
            </a:xfrm>
            <a:prstGeom prst="rect">
              <a:avLst/>
            </a:prstGeom>
            <a:solidFill>
              <a:schemeClr val="bg1"/>
            </a:solidFill>
          </p:spPr>
          <p:txBody>
            <a:bodyPr wrap="none" rtlCol="0">
              <a:spAutoFit/>
            </a:bodyPr>
            <a:lstStyle/>
            <a:p>
              <a:r>
                <a:rPr lang="en-US" dirty="0" smtClean="0"/>
                <a:t>Temperature Sensitivity (%/°C)</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scaling"/>
          <p:cNvPicPr>
            <a:picLocks noChangeAspect="1" noChangeArrowheads="1"/>
          </p:cNvPicPr>
          <p:nvPr/>
        </p:nvPicPr>
        <p:blipFill>
          <a:blip r:embed="rId3"/>
          <a:srcRect t="6552"/>
          <a:stretch>
            <a:fillRect/>
          </a:stretch>
        </p:blipFill>
        <p:spPr bwMode="auto">
          <a:xfrm>
            <a:off x="1173665" y="1142610"/>
            <a:ext cx="7370137" cy="4699391"/>
          </a:xfrm>
          <a:prstGeom prst="rect">
            <a:avLst/>
          </a:prstGeom>
          <a:noFill/>
        </p:spPr>
      </p:pic>
      <p:sp>
        <p:nvSpPr>
          <p:cNvPr id="3" name="TextBox 2"/>
          <p:cNvSpPr txBox="1"/>
          <p:nvPr/>
        </p:nvSpPr>
        <p:spPr>
          <a:xfrm>
            <a:off x="0" y="6027003"/>
            <a:ext cx="9144000" cy="369332"/>
          </a:xfrm>
          <a:prstGeom prst="rect">
            <a:avLst/>
          </a:prstGeom>
          <a:noFill/>
        </p:spPr>
        <p:txBody>
          <a:bodyPr wrap="square" rtlCol="0">
            <a:spAutoFit/>
          </a:bodyPr>
          <a:lstStyle/>
          <a:p>
            <a:pPr algn="ctr"/>
            <a:r>
              <a:rPr lang="en-US" b="1" dirty="0" smtClean="0"/>
              <a:t>How do we translate global info into regional water management?</a:t>
            </a:r>
            <a:endParaRPr lang="en-US" b="1" dirty="0"/>
          </a:p>
        </p:txBody>
      </p:sp>
      <p:sp>
        <p:nvSpPr>
          <p:cNvPr id="4" name="Text Box 20"/>
          <p:cNvSpPr txBox="1">
            <a:spLocks noChangeArrowheads="1"/>
          </p:cNvSpPr>
          <p:nvPr/>
        </p:nvSpPr>
        <p:spPr bwMode="auto">
          <a:xfrm>
            <a:off x="0" y="6578601"/>
            <a:ext cx="9144000" cy="276999"/>
          </a:xfrm>
          <a:prstGeom prst="rect">
            <a:avLst/>
          </a:prstGeom>
          <a:noFill/>
          <a:ln w="9525">
            <a:noFill/>
            <a:miter lim="800000"/>
            <a:headEnd/>
            <a:tailEnd/>
          </a:ln>
        </p:spPr>
        <p:txBody>
          <a:bodyPr>
            <a:spAutoFit/>
          </a:bodyPr>
          <a:lstStyle/>
          <a:p>
            <a:pPr>
              <a:spcBef>
                <a:spcPct val="50000"/>
              </a:spcBef>
              <a:defRPr/>
            </a:pPr>
            <a:r>
              <a:rPr lang="en-US" sz="1200" i="1" dirty="0" smtClean="0">
                <a:cs typeface="Book Antiqua"/>
              </a:rPr>
              <a:t>Figure courtesy of Climate Impacts Group</a:t>
            </a:r>
            <a:endParaRPr lang="en-US" sz="1200" i="1" dirty="0">
              <a:cs typeface="Book Antiqua"/>
            </a:endParaRPr>
          </a:p>
        </p:txBody>
      </p:sp>
      <p:sp>
        <p:nvSpPr>
          <p:cNvPr id="5" name="Rectangle 4"/>
          <p:cNvSpPr/>
          <p:nvPr/>
        </p:nvSpPr>
        <p:spPr>
          <a:xfrm>
            <a:off x="2" y="2"/>
            <a:ext cx="3587072" cy="492443"/>
          </a:xfrm>
          <a:prstGeom prst="rect">
            <a:avLst/>
          </a:prstGeom>
        </p:spPr>
        <p:txBody>
          <a:bodyPr wrap="none">
            <a:spAutoFit/>
          </a:bodyPr>
          <a:lstStyle/>
          <a:p>
            <a:pPr marL="457200" indent="-457200">
              <a:defRPr/>
            </a:pPr>
            <a:r>
              <a:rPr lang="en-US" sz="2600" b="1" dirty="0" smtClean="0">
                <a:solidFill>
                  <a:srgbClr val="000000"/>
                </a:solidFill>
              </a:rPr>
              <a:t>4) </a:t>
            </a:r>
            <a:r>
              <a:rPr lang="en-US" sz="2600" b="1" dirty="0">
                <a:solidFill>
                  <a:srgbClr val="000000"/>
                </a:solidFill>
              </a:rPr>
              <a:t>D</a:t>
            </a:r>
            <a:r>
              <a:rPr lang="en-US" sz="2600" b="1" dirty="0" smtClean="0">
                <a:solidFill>
                  <a:srgbClr val="000000"/>
                </a:solidFill>
              </a:rPr>
              <a:t>ownscaling </a:t>
            </a:r>
            <a:r>
              <a:rPr lang="en-US" sz="2600" b="1" dirty="0">
                <a:solidFill>
                  <a:srgbClr val="000000"/>
                </a:solidFill>
              </a:rPr>
              <a:t>methods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nvGraphicFramePr>
        <p:xfrm>
          <a:off x="1102488" y="1009830"/>
          <a:ext cx="6739469" cy="554990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55602" y="5785362"/>
            <a:ext cx="8551333" cy="738664"/>
          </a:xfrm>
          <a:prstGeom prst="rect">
            <a:avLst/>
          </a:prstGeom>
        </p:spPr>
        <p:txBody>
          <a:bodyPr wrap="square">
            <a:spAutoFit/>
          </a:bodyPr>
          <a:lstStyle/>
          <a:p>
            <a:r>
              <a:rPr lang="en-US" sz="1400" dirty="0" smtClean="0">
                <a:latin typeface="Calibri"/>
                <a:cs typeface="Calibri"/>
              </a:rPr>
              <a:t>Comparison of BCSD downscaling from Christensen and </a:t>
            </a:r>
            <a:r>
              <a:rPr lang="en-US" sz="1400" dirty="0" err="1" smtClean="0">
                <a:latin typeface="Calibri"/>
                <a:cs typeface="Calibri"/>
              </a:rPr>
              <a:t>Lettenmaier</a:t>
            </a:r>
            <a:r>
              <a:rPr lang="en-US" sz="1400" dirty="0" smtClean="0">
                <a:latin typeface="Calibri"/>
                <a:cs typeface="Calibri"/>
              </a:rPr>
              <a:t> (2007) with a delta method downscaling approach for Lees Ferry in the 2040-2069 future period for the A2 where, on average, the BCSD approach has a decline of 7% whereas with the delta method, declines are 13%. </a:t>
            </a:r>
          </a:p>
        </p:txBody>
      </p:sp>
      <p:sp>
        <p:nvSpPr>
          <p:cNvPr id="8" name="Rectangle 7"/>
          <p:cNvSpPr/>
          <p:nvPr/>
        </p:nvSpPr>
        <p:spPr>
          <a:xfrm>
            <a:off x="-7010" y="2"/>
            <a:ext cx="3587072" cy="492443"/>
          </a:xfrm>
          <a:prstGeom prst="rect">
            <a:avLst/>
          </a:prstGeom>
        </p:spPr>
        <p:txBody>
          <a:bodyPr wrap="none">
            <a:spAutoFit/>
          </a:bodyPr>
          <a:lstStyle/>
          <a:p>
            <a:pPr marL="457200" indent="-457200">
              <a:defRPr/>
            </a:pPr>
            <a:r>
              <a:rPr lang="en-US" sz="2600" b="1" dirty="0" smtClean="0">
                <a:solidFill>
                  <a:srgbClr val="000000"/>
                </a:solidFill>
              </a:rPr>
              <a:t>4) </a:t>
            </a:r>
            <a:r>
              <a:rPr lang="en-US" sz="2600" b="1" dirty="0">
                <a:solidFill>
                  <a:srgbClr val="000000"/>
                </a:solidFill>
              </a:rPr>
              <a:t>D</a:t>
            </a:r>
            <a:r>
              <a:rPr lang="en-US" sz="2600" b="1" dirty="0" smtClean="0">
                <a:solidFill>
                  <a:srgbClr val="000000"/>
                </a:solidFill>
              </a:rPr>
              <a:t>ownscaling </a:t>
            </a:r>
            <a:r>
              <a:rPr lang="en-US" sz="2600" b="1" dirty="0">
                <a:solidFill>
                  <a:srgbClr val="000000"/>
                </a:solidFill>
              </a:rPr>
              <a:t>methods</a:t>
            </a:r>
          </a:p>
        </p:txBody>
      </p:sp>
      <p:sp>
        <p:nvSpPr>
          <p:cNvPr id="9" name="TextBox 8"/>
          <p:cNvSpPr txBox="1"/>
          <p:nvPr/>
        </p:nvSpPr>
        <p:spPr>
          <a:xfrm>
            <a:off x="-7010" y="6552778"/>
            <a:ext cx="3063601" cy="276999"/>
          </a:xfrm>
          <a:prstGeom prst="rect">
            <a:avLst/>
          </a:prstGeom>
          <a:noFill/>
        </p:spPr>
        <p:txBody>
          <a:bodyPr wrap="none" rtlCol="0">
            <a:spAutoFit/>
          </a:bodyPr>
          <a:lstStyle/>
          <a:p>
            <a:r>
              <a:rPr lang="en-US" sz="1200" i="1" dirty="0" smtClean="0">
                <a:cs typeface="Times New Roman"/>
              </a:rPr>
              <a:t>Figure from Vano et al., BAMS, January 2014</a:t>
            </a:r>
            <a:endParaRPr lang="en-US" sz="1200" i="1" dirty="0">
              <a:cs typeface="Times New Roman"/>
            </a:endParaRPr>
          </a:p>
        </p:txBody>
      </p:sp>
      <p:sp>
        <p:nvSpPr>
          <p:cNvPr id="10" name="TextBox 9"/>
          <p:cNvSpPr txBox="1"/>
          <p:nvPr/>
        </p:nvSpPr>
        <p:spPr>
          <a:xfrm rot="16200000">
            <a:off x="-156929" y="2604701"/>
            <a:ext cx="2440580" cy="646331"/>
          </a:xfrm>
          <a:prstGeom prst="rect">
            <a:avLst/>
          </a:prstGeom>
          <a:noFill/>
        </p:spPr>
        <p:txBody>
          <a:bodyPr wrap="none" rtlCol="0">
            <a:spAutoFit/>
          </a:bodyPr>
          <a:lstStyle/>
          <a:p>
            <a:r>
              <a:rPr lang="en-US" dirty="0" smtClean="0"/>
              <a:t>Global Climate Models</a:t>
            </a:r>
          </a:p>
          <a:p>
            <a:r>
              <a:rPr lang="en-US" dirty="0" smtClean="0"/>
              <a:t> (A2 emissions scenario)</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Box 256"/>
          <p:cNvSpPr txBox="1"/>
          <p:nvPr/>
        </p:nvSpPr>
        <p:spPr>
          <a:xfrm>
            <a:off x="5383998" y="697885"/>
            <a:ext cx="3438997" cy="5047535"/>
          </a:xfrm>
          <a:prstGeom prst="rect">
            <a:avLst/>
          </a:prstGeom>
          <a:noFill/>
        </p:spPr>
        <p:txBody>
          <a:bodyPr wrap="square" rtlCol="0">
            <a:spAutoFit/>
          </a:bodyPr>
          <a:lstStyle/>
          <a:p>
            <a:pPr marL="342900" indent="-342900"/>
            <a:r>
              <a:rPr lang="en-US" sz="1400" dirty="0" smtClean="0"/>
              <a:t>Studies using various approaches:</a:t>
            </a:r>
          </a:p>
          <a:p>
            <a:pPr marL="342900" indent="-342900">
              <a:buAutoNum type="arabicPeriod"/>
            </a:pPr>
            <a:r>
              <a:rPr lang="en-US" sz="1400" dirty="0" err="1" smtClean="0"/>
              <a:t>Seager</a:t>
            </a:r>
            <a:r>
              <a:rPr lang="en-US" sz="1400" dirty="0" smtClean="0"/>
              <a:t> et al. 2007; </a:t>
            </a:r>
            <a:r>
              <a:rPr lang="en-US" sz="1400" dirty="0" err="1" smtClean="0"/>
              <a:t>Seager</a:t>
            </a:r>
            <a:r>
              <a:rPr lang="en-US" sz="1400" dirty="0" smtClean="0"/>
              <a:t> et al. 2013</a:t>
            </a:r>
          </a:p>
          <a:p>
            <a:pPr marL="342900" indent="-342900">
              <a:buFontTx/>
              <a:buAutoNum type="arabicPeriod"/>
            </a:pPr>
            <a:r>
              <a:rPr lang="en-US" sz="1400" dirty="0" err="1" smtClean="0"/>
              <a:t>Milly</a:t>
            </a:r>
            <a:r>
              <a:rPr lang="en-US" sz="1400" dirty="0" smtClean="0"/>
              <a:t> et al. 2005</a:t>
            </a:r>
          </a:p>
          <a:p>
            <a:pPr marL="342900" indent="-342900">
              <a:buAutoNum type="arabicPeriod"/>
            </a:pPr>
            <a:r>
              <a:rPr lang="en-US" sz="1400" dirty="0" smtClean="0"/>
              <a:t>Christensen et al. 2004; Christensen and </a:t>
            </a:r>
            <a:r>
              <a:rPr lang="en-US" sz="1400" dirty="0" err="1" smtClean="0"/>
              <a:t>Lettenmaier</a:t>
            </a:r>
            <a:r>
              <a:rPr lang="en-US" sz="1400" dirty="0" smtClean="0"/>
              <a:t>, 2007; </a:t>
            </a:r>
            <a:r>
              <a:rPr lang="en-US" sz="1400" dirty="0" err="1" smtClean="0"/>
              <a:t>Cayan</a:t>
            </a:r>
            <a:r>
              <a:rPr lang="en-US" sz="1400" dirty="0" smtClean="0"/>
              <a:t> et al. 2010; USBR 2011</a:t>
            </a:r>
          </a:p>
          <a:p>
            <a:pPr marL="342900" indent="-342900">
              <a:buAutoNum type="arabicPeriod"/>
            </a:pPr>
            <a:r>
              <a:rPr lang="en-US" sz="1400" dirty="0" err="1" smtClean="0"/>
              <a:t>Gao</a:t>
            </a:r>
            <a:r>
              <a:rPr lang="en-US" sz="1400" dirty="0" smtClean="0"/>
              <a:t> et al. 2011; Rasmussen et al. 2011</a:t>
            </a:r>
          </a:p>
          <a:p>
            <a:pPr marL="342900" indent="-342900">
              <a:buAutoNum type="arabicPeriod"/>
            </a:pPr>
            <a:r>
              <a:rPr lang="en-US" sz="1400" dirty="0" err="1" smtClean="0"/>
              <a:t>Gao</a:t>
            </a:r>
            <a:r>
              <a:rPr lang="en-US" sz="1400" dirty="0" smtClean="0"/>
              <a:t> et al. 2012</a:t>
            </a:r>
          </a:p>
          <a:p>
            <a:pPr marL="342900" indent="-342900">
              <a:buAutoNum type="arabicPeriod"/>
            </a:pPr>
            <a:r>
              <a:rPr lang="en-US" sz="1400" dirty="0" err="1" smtClean="0"/>
              <a:t>Hoerling</a:t>
            </a:r>
            <a:r>
              <a:rPr lang="en-US" sz="1400" dirty="0" smtClean="0"/>
              <a:t> and </a:t>
            </a:r>
            <a:r>
              <a:rPr lang="en-US" sz="1400" dirty="0" err="1" smtClean="0"/>
              <a:t>Eischeid</a:t>
            </a:r>
            <a:r>
              <a:rPr lang="en-US" sz="1400" dirty="0" smtClean="0"/>
              <a:t> 2007</a:t>
            </a:r>
          </a:p>
          <a:p>
            <a:pPr marL="342900" indent="-342900">
              <a:buFontTx/>
              <a:buAutoNum type="arabicPeriod"/>
            </a:pPr>
            <a:r>
              <a:rPr lang="en-US" sz="1400" dirty="0" smtClean="0"/>
              <a:t>Cook et al. 2004</a:t>
            </a:r>
          </a:p>
          <a:p>
            <a:pPr marL="342900" indent="-342900">
              <a:buAutoNum type="arabicPeriod"/>
            </a:pPr>
            <a:r>
              <a:rPr lang="en-US" sz="1400" dirty="0" smtClean="0"/>
              <a:t>Woodhouse et al. 2006; McCabe and </a:t>
            </a:r>
            <a:r>
              <a:rPr lang="en-US" sz="1400" dirty="0" err="1" smtClean="0"/>
              <a:t>Wolock</a:t>
            </a:r>
            <a:r>
              <a:rPr lang="en-US" sz="1400" dirty="0" smtClean="0"/>
              <a:t> 2007; </a:t>
            </a:r>
            <a:r>
              <a:rPr lang="en-US" sz="1400" dirty="0" err="1" smtClean="0"/>
              <a:t>Meko</a:t>
            </a:r>
            <a:r>
              <a:rPr lang="en-US" sz="1400" dirty="0" smtClean="0"/>
              <a:t> et al. 2007; USBR 2011</a:t>
            </a:r>
          </a:p>
          <a:p>
            <a:pPr marL="342900" indent="-342900"/>
            <a:endParaRPr lang="en-US" sz="800" dirty="0" smtClean="0"/>
          </a:p>
          <a:p>
            <a:pPr marL="342900" indent="-342900"/>
            <a:r>
              <a:rPr lang="en-US" sz="1400" dirty="0" smtClean="0"/>
              <a:t>Abbreviations:</a:t>
            </a:r>
          </a:p>
          <a:p>
            <a:pPr marL="342900" indent="-342900"/>
            <a:r>
              <a:rPr lang="en-US" sz="1400" dirty="0" smtClean="0"/>
              <a:t>GCM – Global Climate Model</a:t>
            </a:r>
          </a:p>
          <a:p>
            <a:pPr marL="342900" indent="-342900"/>
            <a:r>
              <a:rPr lang="en-US" sz="1400" dirty="0" smtClean="0"/>
              <a:t>RCM – Regional Climate Model</a:t>
            </a:r>
          </a:p>
          <a:p>
            <a:pPr marL="342900" indent="-342900"/>
            <a:r>
              <a:rPr lang="en-US" sz="1400" dirty="0" smtClean="0"/>
              <a:t>PDSI – Palmer Drought Severity Index</a:t>
            </a:r>
          </a:p>
          <a:p>
            <a:pPr marL="342900" indent="-342900"/>
            <a:r>
              <a:rPr lang="en-US" sz="1400" dirty="0" smtClean="0"/>
              <a:t>P – Precipitation</a:t>
            </a:r>
          </a:p>
          <a:p>
            <a:pPr marL="342900" indent="-342900"/>
            <a:r>
              <a:rPr lang="en-US" sz="1400" dirty="0" smtClean="0"/>
              <a:t>T – Temperature</a:t>
            </a:r>
          </a:p>
          <a:p>
            <a:pPr marL="342900" indent="-342900"/>
            <a:r>
              <a:rPr lang="en-US" sz="1400" dirty="0" smtClean="0"/>
              <a:t>R – Runoff</a:t>
            </a:r>
          </a:p>
          <a:p>
            <a:pPr marL="342900" indent="-342900"/>
            <a:r>
              <a:rPr lang="en-US" sz="1400" dirty="0" smtClean="0"/>
              <a:t>E – Evaporation</a:t>
            </a:r>
          </a:p>
          <a:p>
            <a:pPr marL="342900" indent="-342900"/>
            <a:r>
              <a:rPr lang="en-US" sz="1400" dirty="0" smtClean="0"/>
              <a:t>S. downscaling – statistical downscaling </a:t>
            </a:r>
          </a:p>
        </p:txBody>
      </p:sp>
      <p:sp>
        <p:nvSpPr>
          <p:cNvPr id="86" name="Rectangle 85"/>
          <p:cNvSpPr/>
          <p:nvPr/>
        </p:nvSpPr>
        <p:spPr>
          <a:xfrm>
            <a:off x="5422098" y="5770820"/>
            <a:ext cx="3280271" cy="923330"/>
          </a:xfrm>
          <a:prstGeom prst="rect">
            <a:avLst/>
          </a:prstGeom>
          <a:ln>
            <a:solidFill>
              <a:schemeClr val="tx1"/>
            </a:solidFill>
          </a:ln>
        </p:spPr>
        <p:txBody>
          <a:bodyPr wrap="square">
            <a:spAutoFit/>
          </a:bodyPr>
          <a:lstStyle/>
          <a:p>
            <a:r>
              <a:rPr lang="en-US" b="1" dirty="0" err="1" smtClean="0"/>
              <a:t>GCMs</a:t>
            </a:r>
            <a:r>
              <a:rPr lang="en-US" b="1" dirty="0" smtClean="0"/>
              <a:t>, Emission scenarios,</a:t>
            </a:r>
          </a:p>
          <a:p>
            <a:r>
              <a:rPr lang="en-US" b="1" dirty="0" smtClean="0"/>
              <a:t>Spatial resolution,</a:t>
            </a:r>
          </a:p>
          <a:p>
            <a:r>
              <a:rPr lang="en-US" b="1" dirty="0" smtClean="0"/>
              <a:t>Land surface representation</a:t>
            </a:r>
          </a:p>
        </p:txBody>
      </p:sp>
      <p:sp>
        <p:nvSpPr>
          <p:cNvPr id="87" name="TextBox 86"/>
          <p:cNvSpPr txBox="1"/>
          <p:nvPr/>
        </p:nvSpPr>
        <p:spPr>
          <a:xfrm>
            <a:off x="-3506" y="62550"/>
            <a:ext cx="9147505"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b="1" dirty="0" smtClean="0">
                <a:cs typeface="Book Antiqua"/>
              </a:rPr>
              <a:t>Approaches to generating future </a:t>
            </a:r>
            <a:r>
              <a:rPr lang="en-US" sz="2800" b="1" dirty="0" err="1" smtClean="0">
                <a:cs typeface="Book Antiqua"/>
              </a:rPr>
              <a:t>streamflow</a:t>
            </a:r>
            <a:r>
              <a:rPr lang="en-US" sz="2800" b="1" dirty="0" smtClean="0">
                <a:cs typeface="Book Antiqua"/>
              </a:rPr>
              <a:t> projections</a:t>
            </a:r>
            <a:endParaRPr lang="en-US" sz="2800" dirty="0">
              <a:cs typeface="Book Antiqua"/>
            </a:endParaRPr>
          </a:p>
        </p:txBody>
      </p:sp>
      <p:pic>
        <p:nvPicPr>
          <p:cNvPr id="91" name="Picture 90" descr="Screen shot 2013-02-19 at 2.40.32 PM.png"/>
          <p:cNvPicPr>
            <a:picLocks noChangeAspect="1"/>
          </p:cNvPicPr>
          <p:nvPr/>
        </p:nvPicPr>
        <p:blipFill>
          <a:blip r:embed="rId3"/>
          <a:stretch>
            <a:fillRect/>
          </a:stretch>
        </p:blipFill>
        <p:spPr>
          <a:xfrm>
            <a:off x="315884" y="824885"/>
            <a:ext cx="4912696" cy="5500997"/>
          </a:xfrm>
          <a:prstGeom prst="rect">
            <a:avLst/>
          </a:prstGeom>
        </p:spPr>
      </p:pic>
      <p:sp>
        <p:nvSpPr>
          <p:cNvPr id="8" name="TextBox 7"/>
          <p:cNvSpPr txBox="1"/>
          <p:nvPr/>
        </p:nvSpPr>
        <p:spPr>
          <a:xfrm>
            <a:off x="-7010" y="6552778"/>
            <a:ext cx="3063601" cy="276999"/>
          </a:xfrm>
          <a:prstGeom prst="rect">
            <a:avLst/>
          </a:prstGeom>
          <a:noFill/>
        </p:spPr>
        <p:txBody>
          <a:bodyPr wrap="none" rtlCol="0">
            <a:spAutoFit/>
          </a:bodyPr>
          <a:lstStyle/>
          <a:p>
            <a:r>
              <a:rPr lang="en-US" sz="1200" i="1" dirty="0" smtClean="0">
                <a:cs typeface="Times New Roman"/>
              </a:rPr>
              <a:t>Figure from Vano et al., BAMS, January 2014</a:t>
            </a:r>
            <a:endParaRPr lang="en-US" sz="1200" i="1" dirty="0">
              <a:cs typeface="Times New Roman"/>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txBox="1">
            <a:spLocks noChangeArrowheads="1"/>
          </p:cNvSpPr>
          <p:nvPr/>
        </p:nvSpPr>
        <p:spPr bwMode="auto">
          <a:xfrm>
            <a:off x="-12700" y="0"/>
            <a:ext cx="9144000" cy="838200"/>
          </a:xfrm>
          <a:prstGeom prst="rect">
            <a:avLst/>
          </a:prstGeom>
          <a:noFill/>
          <a:ln w="9525">
            <a:noFill/>
            <a:miter lim="800000"/>
            <a:headEnd/>
            <a:tailEnd/>
          </a:ln>
        </p:spPr>
        <p:txBody>
          <a:bodyPr lIns="91435" tIns="45717" rIns="91435" bIns="45717">
            <a:prstTxWarp prst="textNoShape">
              <a:avLst/>
            </a:prstTxWarp>
          </a:bodyPr>
          <a:lstStyle/>
          <a:p>
            <a:pPr algn="ctr" eaLnBrk="0" hangingPunct="0"/>
            <a:r>
              <a:rPr lang="en-US" sz="3600" b="1" dirty="0" smtClean="0">
                <a:cs typeface="Book Antiqua"/>
              </a:rPr>
              <a:t>Past records provide context</a:t>
            </a:r>
            <a:endParaRPr lang="en-US" sz="3600" b="1" dirty="0">
              <a:cs typeface="Book Antiqua"/>
            </a:endParaRPr>
          </a:p>
        </p:txBody>
      </p:sp>
      <p:sp>
        <p:nvSpPr>
          <p:cNvPr id="24" name="TextBox 23"/>
          <p:cNvSpPr txBox="1"/>
          <p:nvPr/>
        </p:nvSpPr>
        <p:spPr>
          <a:xfrm>
            <a:off x="-7010" y="6584725"/>
            <a:ext cx="9151010" cy="276999"/>
          </a:xfrm>
          <a:prstGeom prst="rect">
            <a:avLst/>
          </a:prstGeom>
          <a:noFill/>
        </p:spPr>
        <p:txBody>
          <a:bodyPr wrap="square" rtlCol="0">
            <a:spAutoFit/>
          </a:bodyPr>
          <a:lstStyle/>
          <a:p>
            <a:r>
              <a:rPr lang="en-US" sz="1200" i="1" dirty="0" smtClean="0">
                <a:cs typeface="Times New Roman"/>
              </a:rPr>
              <a:t>Figure from Vano et al., BAMS, January 2014; 1250-year </a:t>
            </a:r>
            <a:r>
              <a:rPr lang="en-US" sz="1200" i="1" dirty="0" err="1" smtClean="0">
                <a:cs typeface="Times New Roman"/>
              </a:rPr>
              <a:t>streamflow</a:t>
            </a:r>
            <a:r>
              <a:rPr lang="en-US" sz="1200" i="1" dirty="0" smtClean="0">
                <a:cs typeface="Times New Roman"/>
              </a:rPr>
              <a:t> construction data as reported by </a:t>
            </a:r>
            <a:r>
              <a:rPr lang="en-US" sz="1200" i="1" dirty="0" err="1" smtClean="0">
                <a:cs typeface="Times New Roman"/>
              </a:rPr>
              <a:t>Meko</a:t>
            </a:r>
            <a:r>
              <a:rPr lang="en-US" sz="1200" i="1" dirty="0" smtClean="0">
                <a:cs typeface="Times New Roman"/>
              </a:rPr>
              <a:t> et al. (GRL, 2007)</a:t>
            </a:r>
            <a:endParaRPr lang="en-US" sz="1200" i="1" dirty="0">
              <a:cs typeface="Times New Roman"/>
            </a:endParaRPr>
          </a:p>
        </p:txBody>
      </p:sp>
      <p:grpSp>
        <p:nvGrpSpPr>
          <p:cNvPr id="50" name="Group 21"/>
          <p:cNvGrpSpPr/>
          <p:nvPr/>
        </p:nvGrpSpPr>
        <p:grpSpPr>
          <a:xfrm>
            <a:off x="0" y="997607"/>
            <a:ext cx="9637001" cy="3600302"/>
            <a:chOff x="-90833" y="2230266"/>
            <a:chExt cx="9637001" cy="3695509"/>
          </a:xfrm>
        </p:grpSpPr>
        <p:pic>
          <p:nvPicPr>
            <p:cNvPr id="51" name="Picture 50" descr="paleo_fig.eps"/>
            <p:cNvPicPr>
              <a:picLocks noChangeAspect="1"/>
            </p:cNvPicPr>
            <p:nvPr/>
          </p:nvPicPr>
          <p:blipFill rotWithShape="1">
            <a:blip r:embed="rId3"/>
            <a:srcRect t="34355" b="32295"/>
            <a:stretch/>
          </p:blipFill>
          <p:spPr>
            <a:xfrm>
              <a:off x="-90833" y="2230266"/>
              <a:ext cx="9637001" cy="2310968"/>
            </a:xfrm>
            <a:prstGeom prst="rect">
              <a:avLst/>
            </a:prstGeom>
          </p:spPr>
        </p:pic>
        <p:grpSp>
          <p:nvGrpSpPr>
            <p:cNvPr id="52" name="Group 36"/>
            <p:cNvGrpSpPr/>
            <p:nvPr/>
          </p:nvGrpSpPr>
          <p:grpSpPr>
            <a:xfrm>
              <a:off x="1956849" y="5546676"/>
              <a:ext cx="4528619" cy="379099"/>
              <a:chOff x="2422525" y="4230023"/>
              <a:chExt cx="4528619" cy="379099"/>
            </a:xfrm>
          </p:grpSpPr>
          <p:sp>
            <p:nvSpPr>
              <p:cNvPr id="64" name="Rectangle 5"/>
              <p:cNvSpPr/>
              <p:nvPr/>
            </p:nvSpPr>
            <p:spPr>
              <a:xfrm>
                <a:off x="2422525" y="4349280"/>
                <a:ext cx="479897" cy="110609"/>
              </a:xfrm>
              <a:prstGeom prst="rect">
                <a:avLst/>
              </a:prstGeom>
              <a:solidFill>
                <a:srgbClr val="E9E9E9"/>
              </a:solidFill>
              <a:ln w="3175" cap="flat" cmpd="sng">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
              <p:cNvSpPr txBox="1"/>
              <p:nvPr/>
            </p:nvSpPr>
            <p:spPr>
              <a:xfrm>
                <a:off x="2984971" y="4230023"/>
                <a:ext cx="3966173" cy="379099"/>
              </a:xfrm>
              <a:prstGeom prst="rect">
                <a:avLst/>
              </a:prstGeom>
              <a:noFill/>
            </p:spPr>
            <p:txBody>
              <a:bodyPr wrap="square" rtlCol="0">
                <a:spAutoFit/>
              </a:bodyPr>
              <a:lstStyle/>
              <a:p>
                <a:r>
                  <a:rPr lang="en-US" sz="1800" dirty="0" smtClean="0">
                    <a:solidFill>
                      <a:srgbClr val="000000"/>
                    </a:solidFill>
                  </a:rPr>
                  <a:t>Observed values from USBR</a:t>
                </a:r>
                <a:endParaRPr lang="en-US" sz="1800" dirty="0">
                  <a:solidFill>
                    <a:srgbClr val="000000"/>
                  </a:solidFill>
                </a:endParaRPr>
              </a:p>
            </p:txBody>
          </p:sp>
        </p:grpSp>
        <p:grpSp>
          <p:nvGrpSpPr>
            <p:cNvPr id="53" name="Group 36"/>
            <p:cNvGrpSpPr/>
            <p:nvPr/>
          </p:nvGrpSpPr>
          <p:grpSpPr>
            <a:xfrm>
              <a:off x="1498524" y="3687055"/>
              <a:ext cx="1575140" cy="410691"/>
              <a:chOff x="140749" y="2673147"/>
              <a:chExt cx="1575140" cy="410691"/>
            </a:xfrm>
          </p:grpSpPr>
          <p:sp>
            <p:nvSpPr>
              <p:cNvPr id="62" name="TextBox 61"/>
              <p:cNvSpPr txBox="1"/>
              <p:nvPr/>
            </p:nvSpPr>
            <p:spPr>
              <a:xfrm>
                <a:off x="140749" y="2673147"/>
                <a:ext cx="1575140" cy="410691"/>
              </a:xfrm>
              <a:prstGeom prst="rect">
                <a:avLst/>
              </a:prstGeom>
              <a:noFill/>
            </p:spPr>
            <p:txBody>
              <a:bodyPr wrap="square" rtlCol="0">
                <a:spAutoFit/>
              </a:bodyPr>
              <a:lstStyle/>
              <a:p>
                <a:pPr algn="ctr"/>
                <a:r>
                  <a:rPr lang="en-US" sz="1000" dirty="0" smtClean="0">
                    <a:solidFill>
                      <a:srgbClr val="646464"/>
                    </a:solidFill>
                  </a:rPr>
                  <a:t>80% confidence </a:t>
                </a:r>
              </a:p>
              <a:p>
                <a:pPr algn="ctr"/>
                <a:r>
                  <a:rPr lang="en-US" sz="1000" dirty="0" smtClean="0">
                    <a:solidFill>
                      <a:srgbClr val="646464"/>
                    </a:solidFill>
                  </a:rPr>
                  <a:t>intervals</a:t>
                </a:r>
                <a:endParaRPr lang="en-US" sz="1000" dirty="0">
                  <a:solidFill>
                    <a:srgbClr val="646464"/>
                  </a:solidFill>
                </a:endParaRPr>
              </a:p>
            </p:txBody>
          </p:sp>
          <p:cxnSp>
            <p:nvCxnSpPr>
              <p:cNvPr id="63" name="Straight Connector 62"/>
              <p:cNvCxnSpPr/>
              <p:nvPr/>
            </p:nvCxnSpPr>
            <p:spPr>
              <a:xfrm rot="10800000" flipV="1">
                <a:off x="1377072" y="2685076"/>
                <a:ext cx="220141" cy="156635"/>
              </a:xfrm>
              <a:prstGeom prst="line">
                <a:avLst/>
              </a:prstGeom>
              <a:ln>
                <a:solidFill>
                  <a:srgbClr val="646464"/>
                </a:solidFill>
                <a:headEnd type="triangle"/>
              </a:ln>
              <a:effectLst/>
            </p:spPr>
            <p:style>
              <a:lnRef idx="2">
                <a:schemeClr val="accent1"/>
              </a:lnRef>
              <a:fillRef idx="0">
                <a:schemeClr val="accent1"/>
              </a:fillRef>
              <a:effectRef idx="1">
                <a:schemeClr val="accent1"/>
              </a:effectRef>
              <a:fontRef idx="minor">
                <a:schemeClr val="tx1"/>
              </a:fontRef>
            </p:style>
          </p:cxnSp>
        </p:grpSp>
        <p:grpSp>
          <p:nvGrpSpPr>
            <p:cNvPr id="54" name="Group 10"/>
            <p:cNvGrpSpPr/>
            <p:nvPr/>
          </p:nvGrpSpPr>
          <p:grpSpPr>
            <a:xfrm>
              <a:off x="1918749" y="4551001"/>
              <a:ext cx="5621531" cy="1067435"/>
              <a:chOff x="813849" y="3519126"/>
              <a:chExt cx="5621531" cy="1067435"/>
            </a:xfrm>
          </p:grpSpPr>
          <p:grpSp>
            <p:nvGrpSpPr>
              <p:cNvPr id="55" name="Group 35"/>
              <p:cNvGrpSpPr/>
              <p:nvPr/>
            </p:nvGrpSpPr>
            <p:grpSpPr>
              <a:xfrm>
                <a:off x="813849" y="3862838"/>
                <a:ext cx="5621531" cy="723723"/>
                <a:chOff x="2384425" y="4390860"/>
                <a:chExt cx="5621531" cy="723723"/>
              </a:xfrm>
            </p:grpSpPr>
            <p:cxnSp>
              <p:nvCxnSpPr>
                <p:cNvPr id="58" name="Straight Connector 57"/>
                <p:cNvCxnSpPr/>
                <p:nvPr/>
              </p:nvCxnSpPr>
              <p:spPr>
                <a:xfrm>
                  <a:off x="2384425" y="4616431"/>
                  <a:ext cx="488950"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937218" y="4390860"/>
                  <a:ext cx="5068738" cy="379099"/>
                </a:xfrm>
                <a:prstGeom prst="rect">
                  <a:avLst/>
                </a:prstGeom>
                <a:noFill/>
              </p:spPr>
              <p:txBody>
                <a:bodyPr wrap="square" rtlCol="0">
                  <a:spAutoFit/>
                </a:bodyPr>
                <a:lstStyle/>
                <a:p>
                  <a:r>
                    <a:rPr lang="en-US" sz="1800" dirty="0" smtClean="0">
                      <a:solidFill>
                        <a:srgbClr val="000000"/>
                      </a:solidFill>
                    </a:rPr>
                    <a:t>25-year running averages, </a:t>
                  </a:r>
                  <a:r>
                    <a:rPr lang="en-US" sz="1800" dirty="0" err="1" smtClean="0">
                      <a:solidFill>
                        <a:srgbClr val="000000"/>
                      </a:solidFill>
                    </a:rPr>
                    <a:t>streamflow</a:t>
                  </a:r>
                  <a:r>
                    <a:rPr lang="en-US" sz="1800" dirty="0" smtClean="0">
                      <a:solidFill>
                        <a:srgbClr val="000000"/>
                      </a:solidFill>
                    </a:rPr>
                    <a:t> reconstruction</a:t>
                  </a:r>
                  <a:endParaRPr lang="en-US" sz="1800" dirty="0">
                    <a:solidFill>
                      <a:srgbClr val="000000"/>
                    </a:solidFill>
                  </a:endParaRPr>
                </a:p>
              </p:txBody>
            </p:sp>
            <p:cxnSp>
              <p:nvCxnSpPr>
                <p:cNvPr id="60" name="Straight Connector 59"/>
                <p:cNvCxnSpPr/>
                <p:nvPr/>
              </p:nvCxnSpPr>
              <p:spPr>
                <a:xfrm>
                  <a:off x="2435225" y="4924926"/>
                  <a:ext cx="488950" cy="1588"/>
                </a:xfrm>
                <a:prstGeom prst="line">
                  <a:avLst/>
                </a:prstGeom>
                <a:ln>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942475" y="4735484"/>
                  <a:ext cx="4351569" cy="379099"/>
                </a:xfrm>
                <a:prstGeom prst="rect">
                  <a:avLst/>
                </a:prstGeom>
                <a:solidFill>
                  <a:schemeClr val="bg1"/>
                </a:solidFill>
              </p:spPr>
              <p:txBody>
                <a:bodyPr wrap="square" rtlCol="0">
                  <a:spAutoFit/>
                </a:bodyPr>
                <a:lstStyle/>
                <a:p>
                  <a:r>
                    <a:rPr lang="en-US" sz="1800" dirty="0" smtClean="0">
                      <a:solidFill>
                        <a:srgbClr val="000000"/>
                      </a:solidFill>
                    </a:rPr>
                    <a:t>Allocated flows, 20.4 BCM (16.5 MAF)</a:t>
                  </a:r>
                  <a:endParaRPr lang="en-US" sz="1800" dirty="0">
                    <a:solidFill>
                      <a:srgbClr val="000000"/>
                    </a:solidFill>
                  </a:endParaRPr>
                </a:p>
              </p:txBody>
            </p:sp>
          </p:grpSp>
          <p:cxnSp>
            <p:nvCxnSpPr>
              <p:cNvPr id="56" name="Straight Connector 55"/>
              <p:cNvCxnSpPr/>
              <p:nvPr/>
            </p:nvCxnSpPr>
            <p:spPr>
              <a:xfrm>
                <a:off x="819450" y="3757734"/>
                <a:ext cx="488950" cy="1588"/>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1357245" y="3519126"/>
                <a:ext cx="4493223" cy="379099"/>
              </a:xfrm>
              <a:prstGeom prst="rect">
                <a:avLst/>
              </a:prstGeom>
              <a:noFill/>
            </p:spPr>
            <p:txBody>
              <a:bodyPr wrap="square" rtlCol="0">
                <a:spAutoFit/>
              </a:bodyPr>
              <a:lstStyle/>
              <a:p>
                <a:r>
                  <a:rPr lang="en-US" sz="1800" dirty="0" smtClean="0">
                    <a:solidFill>
                      <a:srgbClr val="000000"/>
                    </a:solidFill>
                  </a:rPr>
                  <a:t>25-year running averages, instrumental record</a:t>
                </a:r>
                <a:endParaRPr lang="en-US" sz="1800" dirty="0">
                  <a:solidFill>
                    <a:srgbClr val="000000"/>
                  </a:solidFill>
                </a:endParaRPr>
              </a:p>
            </p:txBody>
          </p:sp>
        </p:grpSp>
      </p:grpSp>
      <p:grpSp>
        <p:nvGrpSpPr>
          <p:cNvPr id="66" name="Group 27"/>
          <p:cNvGrpSpPr/>
          <p:nvPr/>
        </p:nvGrpSpPr>
        <p:grpSpPr>
          <a:xfrm>
            <a:off x="7554912" y="468868"/>
            <a:ext cx="1373187" cy="1237476"/>
            <a:chOff x="7402512" y="2366942"/>
            <a:chExt cx="1373187" cy="1237476"/>
          </a:xfrm>
        </p:grpSpPr>
        <p:cxnSp>
          <p:nvCxnSpPr>
            <p:cNvPr id="67" name="Straight Arrow Connector 66"/>
            <p:cNvCxnSpPr/>
            <p:nvPr/>
          </p:nvCxnSpPr>
          <p:spPr bwMode="auto">
            <a:xfrm rot="5400000">
              <a:off x="7840494" y="3354218"/>
              <a:ext cx="49881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8" name="TextBox 67"/>
            <p:cNvSpPr txBox="1"/>
            <p:nvPr/>
          </p:nvSpPr>
          <p:spPr>
            <a:xfrm>
              <a:off x="7402512" y="2366942"/>
              <a:ext cx="1373187" cy="738664"/>
            </a:xfrm>
            <a:prstGeom prst="rect">
              <a:avLst/>
            </a:prstGeom>
            <a:noFill/>
          </p:spPr>
          <p:txBody>
            <a:bodyPr wrap="square" rtlCol="0">
              <a:spAutoFit/>
            </a:bodyPr>
            <a:lstStyle/>
            <a:p>
              <a:pPr algn="ctr"/>
              <a:r>
                <a:rPr lang="en-US" sz="1400" b="1" dirty="0" smtClean="0">
                  <a:latin typeface="Arial"/>
                  <a:cs typeface="Arial"/>
                </a:rPr>
                <a:t>1922 Colorado R. compact</a:t>
              </a:r>
              <a:endParaRPr lang="en-US" sz="1400" b="1" dirty="0">
                <a:latin typeface="Arial"/>
                <a:cs typeface="Arial"/>
              </a:endParaRP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txBox="1">
            <a:spLocks noChangeArrowheads="1"/>
          </p:cNvSpPr>
          <p:nvPr/>
        </p:nvSpPr>
        <p:spPr bwMode="auto">
          <a:xfrm>
            <a:off x="-12700" y="0"/>
            <a:ext cx="9144000" cy="838200"/>
          </a:xfrm>
          <a:prstGeom prst="rect">
            <a:avLst/>
          </a:prstGeom>
          <a:noFill/>
          <a:ln w="9525">
            <a:noFill/>
            <a:miter lim="800000"/>
            <a:headEnd/>
            <a:tailEnd/>
          </a:ln>
        </p:spPr>
        <p:txBody>
          <a:bodyPr lIns="91435" tIns="45717" rIns="91435" bIns="45717">
            <a:prstTxWarp prst="textNoShape">
              <a:avLst/>
            </a:prstTxWarp>
          </a:bodyPr>
          <a:lstStyle/>
          <a:p>
            <a:pPr algn="ctr" eaLnBrk="0" hangingPunct="0"/>
            <a:r>
              <a:rPr lang="en-US" sz="3600" b="1" dirty="0" smtClean="0">
                <a:cs typeface="Book Antiqua"/>
              </a:rPr>
              <a:t>Past records provide context</a:t>
            </a:r>
            <a:endParaRPr lang="en-US" sz="3600" b="1" dirty="0">
              <a:cs typeface="Book Antiqua"/>
            </a:endParaRPr>
          </a:p>
        </p:txBody>
      </p:sp>
      <p:sp>
        <p:nvSpPr>
          <p:cNvPr id="24" name="TextBox 23"/>
          <p:cNvSpPr txBox="1"/>
          <p:nvPr/>
        </p:nvSpPr>
        <p:spPr>
          <a:xfrm>
            <a:off x="-7010" y="6584725"/>
            <a:ext cx="9151010" cy="276999"/>
          </a:xfrm>
          <a:prstGeom prst="rect">
            <a:avLst/>
          </a:prstGeom>
          <a:noFill/>
        </p:spPr>
        <p:txBody>
          <a:bodyPr wrap="square" rtlCol="0">
            <a:spAutoFit/>
          </a:bodyPr>
          <a:lstStyle/>
          <a:p>
            <a:r>
              <a:rPr lang="en-US" sz="1200" i="1" dirty="0" smtClean="0">
                <a:cs typeface="Times New Roman"/>
              </a:rPr>
              <a:t>Figure from Vano et al., BAMS, January 2014; 1250-year </a:t>
            </a:r>
            <a:r>
              <a:rPr lang="en-US" sz="1200" i="1" dirty="0" err="1" smtClean="0">
                <a:cs typeface="Times New Roman"/>
              </a:rPr>
              <a:t>streamflow</a:t>
            </a:r>
            <a:r>
              <a:rPr lang="en-US" sz="1200" i="1" dirty="0" smtClean="0">
                <a:cs typeface="Times New Roman"/>
              </a:rPr>
              <a:t> construction data as reported by </a:t>
            </a:r>
            <a:r>
              <a:rPr lang="en-US" sz="1200" i="1" dirty="0" err="1" smtClean="0">
                <a:cs typeface="Times New Roman"/>
              </a:rPr>
              <a:t>Meko</a:t>
            </a:r>
            <a:r>
              <a:rPr lang="en-US" sz="1200" i="1" dirty="0" smtClean="0">
                <a:cs typeface="Times New Roman"/>
              </a:rPr>
              <a:t> et al. (GRL, 2007)</a:t>
            </a:r>
            <a:endParaRPr lang="en-US" sz="1200" i="1" dirty="0">
              <a:cs typeface="Times New Roman"/>
            </a:endParaRPr>
          </a:p>
        </p:txBody>
      </p:sp>
      <p:sp>
        <p:nvSpPr>
          <p:cNvPr id="30" name="TextBox 29"/>
          <p:cNvSpPr txBox="1"/>
          <p:nvPr/>
        </p:nvSpPr>
        <p:spPr>
          <a:xfrm>
            <a:off x="343173" y="4798508"/>
            <a:ext cx="8500082" cy="1692771"/>
          </a:xfrm>
          <a:prstGeom prst="rect">
            <a:avLst/>
          </a:prstGeom>
          <a:noFill/>
          <a:ln w="25400">
            <a:solidFill>
              <a:schemeClr val="accent2"/>
            </a:solidFill>
          </a:ln>
        </p:spPr>
        <p:txBody>
          <a:bodyPr wrap="square" rtlCol="0">
            <a:spAutoFit/>
          </a:bodyPr>
          <a:lstStyle/>
          <a:p>
            <a:r>
              <a:rPr lang="en-US" sz="2600" dirty="0" smtClean="0"/>
              <a:t>A </a:t>
            </a:r>
            <a:r>
              <a:rPr lang="en-US" sz="2600" dirty="0" smtClean="0">
                <a:cs typeface="Book Antiqua"/>
              </a:rPr>
              <a:t>comprehensive approach should include both </a:t>
            </a:r>
            <a:r>
              <a:rPr lang="en-US" sz="2600" dirty="0" err="1" smtClean="0">
                <a:cs typeface="Book Antiqua"/>
              </a:rPr>
              <a:t>paleoclimate</a:t>
            </a:r>
            <a:r>
              <a:rPr lang="en-US" sz="2600" dirty="0" smtClean="0">
                <a:cs typeface="Book Antiqua"/>
              </a:rPr>
              <a:t> reconstructions and future projections. </a:t>
            </a:r>
            <a:r>
              <a:rPr lang="en-US" sz="2600" dirty="0" err="1" smtClean="0">
                <a:cs typeface="Book Antiqua"/>
              </a:rPr>
              <a:t>Megadrought</a:t>
            </a:r>
            <a:r>
              <a:rPr lang="en-US" sz="2600" dirty="0" smtClean="0">
                <a:cs typeface="Book Antiqua"/>
              </a:rPr>
              <a:t> compounded by anthropogenic climate change represents a real ‘worst-case’ scenario.</a:t>
            </a:r>
          </a:p>
        </p:txBody>
      </p:sp>
      <p:grpSp>
        <p:nvGrpSpPr>
          <p:cNvPr id="50" name="Group 21"/>
          <p:cNvGrpSpPr/>
          <p:nvPr/>
        </p:nvGrpSpPr>
        <p:grpSpPr>
          <a:xfrm>
            <a:off x="0" y="997607"/>
            <a:ext cx="9637001" cy="3600302"/>
            <a:chOff x="-90833" y="2230266"/>
            <a:chExt cx="9637001" cy="3695509"/>
          </a:xfrm>
        </p:grpSpPr>
        <p:pic>
          <p:nvPicPr>
            <p:cNvPr id="51" name="Picture 50" descr="paleo_fig.eps"/>
            <p:cNvPicPr>
              <a:picLocks noChangeAspect="1"/>
            </p:cNvPicPr>
            <p:nvPr/>
          </p:nvPicPr>
          <p:blipFill rotWithShape="1">
            <a:blip r:embed="rId3"/>
            <a:srcRect t="34355" b="32871"/>
            <a:stretch/>
          </p:blipFill>
          <p:spPr>
            <a:xfrm>
              <a:off x="-90833" y="2230266"/>
              <a:ext cx="9637001" cy="2271029"/>
            </a:xfrm>
            <a:prstGeom prst="rect">
              <a:avLst/>
            </a:prstGeom>
          </p:spPr>
        </p:pic>
        <p:grpSp>
          <p:nvGrpSpPr>
            <p:cNvPr id="52" name="Group 36"/>
            <p:cNvGrpSpPr/>
            <p:nvPr/>
          </p:nvGrpSpPr>
          <p:grpSpPr>
            <a:xfrm>
              <a:off x="1956849" y="5546676"/>
              <a:ext cx="4528619" cy="379099"/>
              <a:chOff x="2422525" y="4230023"/>
              <a:chExt cx="4528619" cy="379099"/>
            </a:xfrm>
          </p:grpSpPr>
          <p:sp>
            <p:nvSpPr>
              <p:cNvPr id="64" name="Rectangle 5"/>
              <p:cNvSpPr/>
              <p:nvPr/>
            </p:nvSpPr>
            <p:spPr>
              <a:xfrm>
                <a:off x="2422525" y="4349280"/>
                <a:ext cx="479897" cy="110609"/>
              </a:xfrm>
              <a:prstGeom prst="rect">
                <a:avLst/>
              </a:prstGeom>
              <a:solidFill>
                <a:srgbClr val="E9E9E9"/>
              </a:solidFill>
              <a:ln w="3175" cap="flat" cmpd="sng">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
              <p:cNvSpPr txBox="1"/>
              <p:nvPr/>
            </p:nvSpPr>
            <p:spPr>
              <a:xfrm>
                <a:off x="2984971" y="4230023"/>
                <a:ext cx="3966173" cy="379099"/>
              </a:xfrm>
              <a:prstGeom prst="rect">
                <a:avLst/>
              </a:prstGeom>
              <a:noFill/>
            </p:spPr>
            <p:txBody>
              <a:bodyPr wrap="square" rtlCol="0">
                <a:spAutoFit/>
              </a:bodyPr>
              <a:lstStyle/>
              <a:p>
                <a:r>
                  <a:rPr lang="en-US" sz="1800" dirty="0" smtClean="0">
                    <a:solidFill>
                      <a:srgbClr val="000000"/>
                    </a:solidFill>
                  </a:rPr>
                  <a:t>Observed values from USBR</a:t>
                </a:r>
                <a:endParaRPr lang="en-US" sz="1800" dirty="0">
                  <a:solidFill>
                    <a:srgbClr val="000000"/>
                  </a:solidFill>
                </a:endParaRPr>
              </a:p>
            </p:txBody>
          </p:sp>
        </p:grpSp>
        <p:grpSp>
          <p:nvGrpSpPr>
            <p:cNvPr id="53" name="Group 36"/>
            <p:cNvGrpSpPr/>
            <p:nvPr/>
          </p:nvGrpSpPr>
          <p:grpSpPr>
            <a:xfrm>
              <a:off x="1498524" y="3687055"/>
              <a:ext cx="1575140" cy="410691"/>
              <a:chOff x="140749" y="2673147"/>
              <a:chExt cx="1575140" cy="410691"/>
            </a:xfrm>
          </p:grpSpPr>
          <p:sp>
            <p:nvSpPr>
              <p:cNvPr id="62" name="TextBox 61"/>
              <p:cNvSpPr txBox="1"/>
              <p:nvPr/>
            </p:nvSpPr>
            <p:spPr>
              <a:xfrm>
                <a:off x="140749" y="2673147"/>
                <a:ext cx="1575140" cy="410691"/>
              </a:xfrm>
              <a:prstGeom prst="rect">
                <a:avLst/>
              </a:prstGeom>
              <a:noFill/>
            </p:spPr>
            <p:txBody>
              <a:bodyPr wrap="square" rtlCol="0">
                <a:spAutoFit/>
              </a:bodyPr>
              <a:lstStyle/>
              <a:p>
                <a:pPr algn="ctr"/>
                <a:r>
                  <a:rPr lang="en-US" sz="1000" dirty="0" smtClean="0">
                    <a:solidFill>
                      <a:srgbClr val="646464"/>
                    </a:solidFill>
                  </a:rPr>
                  <a:t>80% confidence </a:t>
                </a:r>
              </a:p>
              <a:p>
                <a:pPr algn="ctr"/>
                <a:r>
                  <a:rPr lang="en-US" sz="1000" dirty="0" smtClean="0">
                    <a:solidFill>
                      <a:srgbClr val="646464"/>
                    </a:solidFill>
                  </a:rPr>
                  <a:t>intervals</a:t>
                </a:r>
                <a:endParaRPr lang="en-US" sz="1000" dirty="0">
                  <a:solidFill>
                    <a:srgbClr val="646464"/>
                  </a:solidFill>
                </a:endParaRPr>
              </a:p>
            </p:txBody>
          </p:sp>
          <p:cxnSp>
            <p:nvCxnSpPr>
              <p:cNvPr id="63" name="Straight Connector 62"/>
              <p:cNvCxnSpPr/>
              <p:nvPr/>
            </p:nvCxnSpPr>
            <p:spPr>
              <a:xfrm rot="10800000" flipV="1">
                <a:off x="1377072" y="2685076"/>
                <a:ext cx="220141" cy="156635"/>
              </a:xfrm>
              <a:prstGeom prst="line">
                <a:avLst/>
              </a:prstGeom>
              <a:ln>
                <a:solidFill>
                  <a:srgbClr val="646464"/>
                </a:solidFill>
                <a:headEnd type="triangle"/>
              </a:ln>
              <a:effectLst/>
            </p:spPr>
            <p:style>
              <a:lnRef idx="2">
                <a:schemeClr val="accent1"/>
              </a:lnRef>
              <a:fillRef idx="0">
                <a:schemeClr val="accent1"/>
              </a:fillRef>
              <a:effectRef idx="1">
                <a:schemeClr val="accent1"/>
              </a:effectRef>
              <a:fontRef idx="minor">
                <a:schemeClr val="tx1"/>
              </a:fontRef>
            </p:style>
          </p:cxnSp>
        </p:grpSp>
        <p:grpSp>
          <p:nvGrpSpPr>
            <p:cNvPr id="54" name="Group 10"/>
            <p:cNvGrpSpPr/>
            <p:nvPr/>
          </p:nvGrpSpPr>
          <p:grpSpPr>
            <a:xfrm>
              <a:off x="1918749" y="4551001"/>
              <a:ext cx="5621531" cy="1067435"/>
              <a:chOff x="813849" y="3519126"/>
              <a:chExt cx="5621531" cy="1067435"/>
            </a:xfrm>
          </p:grpSpPr>
          <p:grpSp>
            <p:nvGrpSpPr>
              <p:cNvPr id="55" name="Group 35"/>
              <p:cNvGrpSpPr/>
              <p:nvPr/>
            </p:nvGrpSpPr>
            <p:grpSpPr>
              <a:xfrm>
                <a:off x="813849" y="3862838"/>
                <a:ext cx="5621531" cy="723723"/>
                <a:chOff x="2384425" y="4390860"/>
                <a:chExt cx="5621531" cy="723723"/>
              </a:xfrm>
            </p:grpSpPr>
            <p:cxnSp>
              <p:nvCxnSpPr>
                <p:cNvPr id="58" name="Straight Connector 57"/>
                <p:cNvCxnSpPr/>
                <p:nvPr/>
              </p:nvCxnSpPr>
              <p:spPr>
                <a:xfrm>
                  <a:off x="2384425" y="4616431"/>
                  <a:ext cx="488950"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937218" y="4390860"/>
                  <a:ext cx="5068738" cy="379099"/>
                </a:xfrm>
                <a:prstGeom prst="rect">
                  <a:avLst/>
                </a:prstGeom>
                <a:noFill/>
              </p:spPr>
              <p:txBody>
                <a:bodyPr wrap="square" rtlCol="0">
                  <a:spAutoFit/>
                </a:bodyPr>
                <a:lstStyle/>
                <a:p>
                  <a:r>
                    <a:rPr lang="en-US" sz="1800" dirty="0" smtClean="0">
                      <a:solidFill>
                        <a:srgbClr val="000000"/>
                      </a:solidFill>
                    </a:rPr>
                    <a:t>25-year running averages, </a:t>
                  </a:r>
                  <a:r>
                    <a:rPr lang="en-US" sz="1800" dirty="0" err="1" smtClean="0">
                      <a:solidFill>
                        <a:srgbClr val="000000"/>
                      </a:solidFill>
                    </a:rPr>
                    <a:t>streamflow</a:t>
                  </a:r>
                  <a:r>
                    <a:rPr lang="en-US" sz="1800" dirty="0" smtClean="0">
                      <a:solidFill>
                        <a:srgbClr val="000000"/>
                      </a:solidFill>
                    </a:rPr>
                    <a:t> reconstruction</a:t>
                  </a:r>
                  <a:endParaRPr lang="en-US" sz="1800" dirty="0">
                    <a:solidFill>
                      <a:srgbClr val="000000"/>
                    </a:solidFill>
                  </a:endParaRPr>
                </a:p>
              </p:txBody>
            </p:sp>
            <p:cxnSp>
              <p:nvCxnSpPr>
                <p:cNvPr id="60" name="Straight Connector 59"/>
                <p:cNvCxnSpPr/>
                <p:nvPr/>
              </p:nvCxnSpPr>
              <p:spPr>
                <a:xfrm>
                  <a:off x="2435225" y="4924926"/>
                  <a:ext cx="488950" cy="1588"/>
                </a:xfrm>
                <a:prstGeom prst="line">
                  <a:avLst/>
                </a:prstGeom>
                <a:ln>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942475" y="4735484"/>
                  <a:ext cx="4351569" cy="379099"/>
                </a:xfrm>
                <a:prstGeom prst="rect">
                  <a:avLst/>
                </a:prstGeom>
                <a:solidFill>
                  <a:schemeClr val="bg1"/>
                </a:solidFill>
              </p:spPr>
              <p:txBody>
                <a:bodyPr wrap="square" rtlCol="0">
                  <a:spAutoFit/>
                </a:bodyPr>
                <a:lstStyle/>
                <a:p>
                  <a:r>
                    <a:rPr lang="en-US" sz="1800" dirty="0" smtClean="0">
                      <a:solidFill>
                        <a:srgbClr val="000000"/>
                      </a:solidFill>
                    </a:rPr>
                    <a:t>Allocated flows, 20.4 BCM (16.5 MAF)</a:t>
                  </a:r>
                  <a:endParaRPr lang="en-US" sz="1800" dirty="0">
                    <a:solidFill>
                      <a:srgbClr val="000000"/>
                    </a:solidFill>
                  </a:endParaRPr>
                </a:p>
              </p:txBody>
            </p:sp>
          </p:grpSp>
          <p:cxnSp>
            <p:nvCxnSpPr>
              <p:cNvPr id="56" name="Straight Connector 55"/>
              <p:cNvCxnSpPr/>
              <p:nvPr/>
            </p:nvCxnSpPr>
            <p:spPr>
              <a:xfrm>
                <a:off x="819450" y="3757734"/>
                <a:ext cx="488950" cy="1588"/>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1357245" y="3519126"/>
                <a:ext cx="4493223" cy="379099"/>
              </a:xfrm>
              <a:prstGeom prst="rect">
                <a:avLst/>
              </a:prstGeom>
              <a:noFill/>
            </p:spPr>
            <p:txBody>
              <a:bodyPr wrap="square" rtlCol="0">
                <a:spAutoFit/>
              </a:bodyPr>
              <a:lstStyle/>
              <a:p>
                <a:r>
                  <a:rPr lang="en-US" sz="1800" dirty="0" smtClean="0">
                    <a:solidFill>
                      <a:srgbClr val="000000"/>
                    </a:solidFill>
                  </a:rPr>
                  <a:t>25-year running averages, instrumental record</a:t>
                </a:r>
                <a:endParaRPr lang="en-US" sz="1800" dirty="0">
                  <a:solidFill>
                    <a:srgbClr val="000000"/>
                  </a:solidFill>
                </a:endParaRPr>
              </a:p>
            </p:txBody>
          </p:sp>
        </p:grpSp>
      </p:grpSp>
      <p:grpSp>
        <p:nvGrpSpPr>
          <p:cNvPr id="66" name="Group 27"/>
          <p:cNvGrpSpPr/>
          <p:nvPr/>
        </p:nvGrpSpPr>
        <p:grpSpPr>
          <a:xfrm>
            <a:off x="7554912" y="468868"/>
            <a:ext cx="1373187" cy="1237476"/>
            <a:chOff x="7402512" y="2366942"/>
            <a:chExt cx="1373187" cy="1237476"/>
          </a:xfrm>
        </p:grpSpPr>
        <p:cxnSp>
          <p:nvCxnSpPr>
            <p:cNvPr id="67" name="Straight Arrow Connector 66"/>
            <p:cNvCxnSpPr/>
            <p:nvPr/>
          </p:nvCxnSpPr>
          <p:spPr bwMode="auto">
            <a:xfrm rot="5400000">
              <a:off x="7840494" y="3354218"/>
              <a:ext cx="49881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8" name="TextBox 67"/>
            <p:cNvSpPr txBox="1"/>
            <p:nvPr/>
          </p:nvSpPr>
          <p:spPr>
            <a:xfrm>
              <a:off x="7402512" y="2366942"/>
              <a:ext cx="1373187" cy="738664"/>
            </a:xfrm>
            <a:prstGeom prst="rect">
              <a:avLst/>
            </a:prstGeom>
            <a:noFill/>
          </p:spPr>
          <p:txBody>
            <a:bodyPr wrap="square" rtlCol="0">
              <a:spAutoFit/>
            </a:bodyPr>
            <a:lstStyle/>
            <a:p>
              <a:pPr algn="ctr"/>
              <a:r>
                <a:rPr lang="en-US" sz="1400" b="1" dirty="0" smtClean="0">
                  <a:latin typeface="Arial"/>
                  <a:cs typeface="Arial"/>
                </a:rPr>
                <a:t>1922 Colorado R. compact</a:t>
              </a:r>
              <a:endParaRPr lang="en-US" sz="1400" b="1" dirty="0">
                <a:latin typeface="Arial"/>
                <a:cs typeface="Arial"/>
              </a:endParaRPr>
            </a:p>
          </p:txBody>
        </p:sp>
      </p:grpSp>
    </p:spTree>
    <p:extLst>
      <p:ext uri="{BB962C8B-B14F-4D97-AF65-F5344CB8AC3E}">
        <p14:creationId xmlns:p14="http://schemas.microsoft.com/office/powerpoint/2010/main" val="16517682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9" name="Rectangle 8"/>
          <p:cNvSpPr/>
          <p:nvPr/>
        </p:nvSpPr>
        <p:spPr>
          <a:xfrm>
            <a:off x="4587804" y="1982105"/>
            <a:ext cx="4014282" cy="1938992"/>
          </a:xfrm>
          <a:prstGeom prst="rect">
            <a:avLst/>
          </a:prstGeom>
          <a:solidFill>
            <a:srgbClr val="DA969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466927" y="1982105"/>
            <a:ext cx="3852153" cy="1938992"/>
          </a:xfrm>
          <a:prstGeom prst="rect">
            <a:avLst/>
          </a:prstGeom>
          <a:solidFill>
            <a:srgbClr val="DA969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10" name="Text Box 2"/>
          <p:cNvSpPr txBox="1">
            <a:spLocks noChangeArrowheads="1"/>
          </p:cNvSpPr>
          <p:nvPr/>
        </p:nvSpPr>
        <p:spPr bwMode="auto">
          <a:xfrm>
            <a:off x="0" y="1239123"/>
            <a:ext cx="9144000" cy="615553"/>
          </a:xfrm>
          <a:prstGeom prst="rect">
            <a:avLst/>
          </a:prstGeom>
          <a:noFill/>
          <a:ln w="9525">
            <a:noFill/>
            <a:miter lim="800000"/>
            <a:headEnd/>
            <a:tailEnd/>
          </a:ln>
        </p:spPr>
        <p:txBody>
          <a:bodyPr wrap="square">
            <a:prstTxWarp prst="textNoShape">
              <a:avLst/>
            </a:prstTxWarp>
            <a:spAutoFit/>
          </a:bodyPr>
          <a:lstStyle/>
          <a:p>
            <a:pPr marL="457200" indent="-457200" algn="ctr" eaLnBrk="1" hangingPunct="1">
              <a:defRPr/>
            </a:pPr>
            <a:r>
              <a:rPr lang="en-US" sz="3400" b="1" dirty="0" smtClean="0">
                <a:solidFill>
                  <a:srgbClr val="FFFFFF"/>
                </a:solidFill>
                <a:effectLst>
                  <a:outerShdw blurRad="38100" dist="38100" dir="2700000" algn="tl">
                    <a:srgbClr val="000000">
                      <a:alpha val="43137"/>
                    </a:srgbClr>
                  </a:outerShdw>
                </a:effectLst>
                <a:cs typeface="Arial"/>
              </a:rPr>
              <a:t>Dichotomy</a:t>
            </a:r>
          </a:p>
        </p:txBody>
      </p:sp>
      <p:sp>
        <p:nvSpPr>
          <p:cNvPr id="17411" name="Rectangle 3"/>
          <p:cNvSpPr>
            <a:spLocks noGrp="1" noChangeArrowheads="1"/>
          </p:cNvSpPr>
          <p:nvPr>
            <p:ph type="title" idx="4294967295"/>
          </p:nvPr>
        </p:nvSpPr>
        <p:spPr>
          <a:xfrm>
            <a:off x="0" y="1"/>
            <a:ext cx="9144000" cy="1143000"/>
          </a:xfrm>
        </p:spPr>
        <p:txBody>
          <a:bodyPr>
            <a:noAutofit/>
          </a:bodyPr>
          <a:lstStyle/>
          <a:p>
            <a:pPr eaLnBrk="1" hangingPunct="1">
              <a:defRPr/>
            </a:pPr>
            <a:r>
              <a:rPr lang="en-US" sz="4000" b="1" dirty="0" smtClean="0">
                <a:solidFill>
                  <a:srgbClr val="FFF1CC"/>
                </a:solidFill>
                <a:effectLst>
                  <a:outerShdw blurRad="38100" dist="38100" dir="2700000" algn="tl">
                    <a:srgbClr val="000000">
                      <a:alpha val="43137"/>
                    </a:srgbClr>
                  </a:outerShdw>
                </a:effectLst>
                <a:latin typeface="+mn-lt"/>
                <a:cs typeface="Arial"/>
              </a:rPr>
              <a:t>Planning and management implications</a:t>
            </a:r>
            <a:endParaRPr lang="en-US" sz="4000" b="1" dirty="0">
              <a:solidFill>
                <a:srgbClr val="FFF1CC"/>
              </a:solidFill>
              <a:effectLst>
                <a:outerShdw blurRad="38100" dist="38100" dir="2700000" algn="tl">
                  <a:srgbClr val="000000">
                    <a:alpha val="43137"/>
                  </a:srgbClr>
                </a:outerShdw>
              </a:effectLst>
              <a:latin typeface="+mn-lt"/>
              <a:cs typeface="Arial"/>
            </a:endParaRPr>
          </a:p>
        </p:txBody>
      </p:sp>
      <p:sp>
        <p:nvSpPr>
          <p:cNvPr id="5" name="TextBox 4"/>
          <p:cNvSpPr txBox="1"/>
          <p:nvPr/>
        </p:nvSpPr>
        <p:spPr>
          <a:xfrm>
            <a:off x="642026" y="4205168"/>
            <a:ext cx="8326875" cy="2092881"/>
          </a:xfrm>
          <a:prstGeom prst="rect">
            <a:avLst/>
          </a:prstGeom>
          <a:noFill/>
          <a:ln w="25400">
            <a:noFill/>
          </a:ln>
        </p:spPr>
        <p:txBody>
          <a:bodyPr wrap="square" rtlCol="0">
            <a:spAutoFit/>
          </a:bodyPr>
          <a:lstStyle/>
          <a:p>
            <a:r>
              <a:rPr lang="en-US" sz="2600" dirty="0" smtClean="0">
                <a:solidFill>
                  <a:schemeClr val="bg1"/>
                </a:solidFill>
                <a:effectLst>
                  <a:outerShdw blurRad="38100" dist="38100" dir="2700000" algn="tl">
                    <a:srgbClr val="000000">
                      <a:alpha val="43137"/>
                    </a:srgbClr>
                  </a:outerShdw>
                </a:effectLst>
                <a:cs typeface="Arial"/>
              </a:rPr>
              <a:t>Calls for actionable science that provides data, analyses, projections, or tools that can support decisions regarding management of risks and impacts of climate change (from scientists) AND management decision approaches that accommodate uncertainty (from managers/planners)</a:t>
            </a:r>
          </a:p>
        </p:txBody>
      </p:sp>
      <p:sp>
        <p:nvSpPr>
          <p:cNvPr id="6" name="TextBox 5"/>
          <p:cNvSpPr txBox="1"/>
          <p:nvPr/>
        </p:nvSpPr>
        <p:spPr>
          <a:xfrm>
            <a:off x="564205" y="2118292"/>
            <a:ext cx="3677055" cy="1569660"/>
          </a:xfrm>
          <a:prstGeom prst="rect">
            <a:avLst/>
          </a:prstGeom>
          <a:noFill/>
        </p:spPr>
        <p:txBody>
          <a:bodyPr wrap="square" rtlCol="0">
            <a:spAutoFit/>
          </a:bodyPr>
          <a:lstStyle/>
          <a:p>
            <a:pPr algn="ctr"/>
            <a:r>
              <a:rPr lang="en-US" sz="2400" b="1" dirty="0" smtClean="0">
                <a:solidFill>
                  <a:srgbClr val="FFFFFF"/>
                </a:solidFill>
                <a:effectLst>
                  <a:outerShdw blurRad="38100" dist="38100" dir="2700000" algn="tl">
                    <a:srgbClr val="000000">
                      <a:alpha val="43137"/>
                    </a:srgbClr>
                  </a:outerShdw>
                </a:effectLst>
                <a:cs typeface="Arial"/>
              </a:rPr>
              <a:t>Climate science advances by using different approaches not easily reconciled</a:t>
            </a:r>
          </a:p>
        </p:txBody>
      </p:sp>
      <p:sp>
        <p:nvSpPr>
          <p:cNvPr id="8" name="TextBox 7"/>
          <p:cNvSpPr txBox="1"/>
          <p:nvPr/>
        </p:nvSpPr>
        <p:spPr>
          <a:xfrm>
            <a:off x="4587804" y="1982105"/>
            <a:ext cx="3836349" cy="1938992"/>
          </a:xfrm>
          <a:prstGeom prst="rect">
            <a:avLst/>
          </a:prstGeom>
          <a:noFill/>
        </p:spPr>
        <p:txBody>
          <a:bodyPr wrap="square" rtlCol="0">
            <a:spAutoFit/>
          </a:bodyPr>
          <a:lstStyle/>
          <a:p>
            <a:pPr algn="ctr"/>
            <a:r>
              <a:rPr lang="en-US" sz="2400" b="1" dirty="0" smtClean="0">
                <a:solidFill>
                  <a:srgbClr val="FFFFFF"/>
                </a:solidFill>
                <a:effectLst>
                  <a:outerShdw blurRad="38100" dist="38100" dir="2700000" algn="tl">
                    <a:srgbClr val="000000">
                      <a:alpha val="43137"/>
                    </a:srgbClr>
                  </a:outerShdw>
                </a:effectLst>
                <a:cs typeface="Arial"/>
              </a:rPr>
              <a:t>Planner prefer explicit characterizations of uncertainties that can be directly incorporated into risk-based calculations</a:t>
            </a:r>
          </a:p>
        </p:txBody>
      </p:sp>
    </p:spTree>
    <p:extLst>
      <p:ext uri="{BB962C8B-B14F-4D97-AF65-F5344CB8AC3E}">
        <p14:creationId xmlns:p14="http://schemas.microsoft.com/office/powerpoint/2010/main" val="151658629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12198" y="1172966"/>
            <a:ext cx="8612715" cy="5493812"/>
          </a:xfrm>
          <a:prstGeom prst="rect">
            <a:avLst/>
          </a:prstGeom>
          <a:noFill/>
          <a:ln w="9525">
            <a:noFill/>
            <a:miter lim="800000"/>
            <a:headEnd/>
            <a:tailEnd/>
          </a:ln>
        </p:spPr>
        <p:txBody>
          <a:bodyPr wrap="square">
            <a:prstTxWarp prst="textNoShape">
              <a:avLst/>
            </a:prstTxWarp>
            <a:spAutoFit/>
          </a:bodyPr>
          <a:lstStyle/>
          <a:p>
            <a:pPr eaLnBrk="1" hangingPunct="1">
              <a:defRPr/>
            </a:pPr>
            <a:r>
              <a:rPr lang="en-US" sz="2100" b="1" i="1" dirty="0" smtClean="0">
                <a:solidFill>
                  <a:schemeClr val="bg1"/>
                </a:solidFill>
                <a:effectLst>
                  <a:outerShdw blurRad="38100" dist="38100" dir="2700000" algn="tl">
                    <a:srgbClr val="000000">
                      <a:alpha val="43137"/>
                    </a:srgbClr>
                  </a:outerShdw>
                </a:effectLst>
                <a:cs typeface="Arial"/>
              </a:rPr>
              <a:t>From past AR4 studies, we can say with high likelihood that in the Colorado:</a:t>
            </a:r>
          </a:p>
          <a:p>
            <a:pPr eaLnBrk="1" hangingPunct="1">
              <a:defRPr/>
            </a:pPr>
            <a:endParaRPr lang="en-US" sz="1000" b="1" i="1" dirty="0" smtClean="0">
              <a:solidFill>
                <a:schemeClr val="bg1"/>
              </a:solidFill>
              <a:effectLst>
                <a:outerShdw blurRad="38100" dist="38100" dir="2700000" algn="tl">
                  <a:srgbClr val="000000">
                    <a:alpha val="43137"/>
                  </a:srgbClr>
                </a:outerShdw>
              </a:effectLst>
              <a:cs typeface="Arial"/>
            </a:endParaRPr>
          </a:p>
          <a:p>
            <a:pPr eaLnBrk="1" hangingPunct="1">
              <a:defRPr/>
            </a:pPr>
            <a:endParaRPr lang="en-US" sz="500" i="1" dirty="0" smtClean="0">
              <a:solidFill>
                <a:schemeClr val="bg1"/>
              </a:solidFill>
              <a:effectLst>
                <a:outerShdw blurRad="38100" dist="38100" dir="2700000" algn="tl">
                  <a:srgbClr val="000000">
                    <a:alpha val="43137"/>
                  </a:srgbClr>
                </a:outerShdw>
              </a:effectLst>
              <a:cs typeface="Arial"/>
            </a:endParaRPr>
          </a:p>
          <a:p>
            <a:pPr marL="457200" indent="-457200" eaLnBrk="1" hangingPunct="1">
              <a:buFont typeface="Arial"/>
              <a:buChar char="•"/>
              <a:defRPr/>
            </a:pPr>
            <a:r>
              <a:rPr lang="en-US" sz="2100" dirty="0" smtClean="0">
                <a:solidFill>
                  <a:srgbClr val="FFFFFF"/>
                </a:solidFill>
                <a:effectLst>
                  <a:outerShdw blurRad="38100" dist="38100" dir="2700000" algn="tl">
                    <a:srgbClr val="000000">
                      <a:alpha val="43137"/>
                    </a:srgbClr>
                  </a:outerShdw>
                </a:effectLst>
                <a:cs typeface="Arial"/>
              </a:rPr>
              <a:t>Temperatures (T) will rise over the coming decades</a:t>
            </a:r>
          </a:p>
          <a:p>
            <a:pPr marL="457200" indent="-457200" eaLnBrk="1" hangingPunct="1">
              <a:buFont typeface="Arial"/>
              <a:buChar char="•"/>
              <a:defRPr/>
            </a:pPr>
            <a:r>
              <a:rPr lang="en-US" sz="2100" dirty="0" smtClean="0">
                <a:solidFill>
                  <a:srgbClr val="FFFFFF"/>
                </a:solidFill>
                <a:effectLst>
                  <a:outerShdw blurRad="38100" dist="38100" dir="2700000" algn="tl">
                    <a:srgbClr val="000000">
                      <a:alpha val="43137"/>
                    </a:srgbClr>
                  </a:outerShdw>
                </a:effectLst>
                <a:cs typeface="Arial"/>
              </a:rPr>
              <a:t>Precipitation (P) less certain, but will likely decline annually</a:t>
            </a:r>
          </a:p>
          <a:p>
            <a:pPr marL="457200" indent="-457200" eaLnBrk="1" hangingPunct="1">
              <a:buFont typeface="Arial"/>
              <a:buChar char="•"/>
              <a:defRPr/>
            </a:pPr>
            <a:r>
              <a:rPr lang="en-US" sz="2100" dirty="0" smtClean="0">
                <a:solidFill>
                  <a:srgbClr val="FFFFFF"/>
                </a:solidFill>
                <a:effectLst>
                  <a:outerShdw blurRad="38100" dist="38100" dir="2700000" algn="tl">
                    <a:srgbClr val="000000">
                      <a:alpha val="43137"/>
                    </a:srgbClr>
                  </a:outerShdw>
                </a:effectLst>
                <a:cs typeface="Arial"/>
              </a:rPr>
              <a:t>T and P responses depend on intensity of greenhouse gas emissions</a:t>
            </a:r>
          </a:p>
          <a:p>
            <a:pPr marL="457200" indent="-457200">
              <a:buFont typeface="Arial"/>
              <a:buChar char="•"/>
              <a:defRPr/>
            </a:pPr>
            <a:r>
              <a:rPr lang="en-US" sz="2100" dirty="0" smtClean="0">
                <a:solidFill>
                  <a:srgbClr val="FFFFFF"/>
                </a:solidFill>
                <a:effectLst>
                  <a:outerShdw blurRad="38100" dist="38100" dir="2700000" algn="tl">
                    <a:srgbClr val="000000">
                      <a:alpha val="43137"/>
                    </a:srgbClr>
                  </a:outerShdw>
                </a:effectLst>
                <a:cs typeface="Arial"/>
              </a:rPr>
              <a:t>Warmer T (ignoring P) will reduce runoff production (our estimates -6.5 </a:t>
            </a:r>
            <a:r>
              <a:rPr lang="en-US" sz="2100" dirty="0" smtClean="0">
                <a:solidFill>
                  <a:srgbClr val="FFFFFF"/>
                </a:solidFill>
                <a:effectLst>
                  <a:outerShdw blurRad="38100" dist="38100" dir="2700000" algn="tl">
                    <a:srgbClr val="000000">
                      <a:alpha val="43137"/>
                    </a:srgbClr>
                  </a:outerShdw>
                </a:effectLst>
                <a:cs typeface="Arial"/>
                <a:sym typeface="Symbol"/>
              </a:rPr>
              <a:t></a:t>
            </a:r>
            <a:r>
              <a:rPr lang="en-US" sz="2100" dirty="0" smtClean="0">
                <a:solidFill>
                  <a:srgbClr val="FFFFFF"/>
                </a:solidFill>
                <a:effectLst>
                  <a:outerShdw blurRad="38100" dist="38100" dir="2700000" algn="tl">
                    <a:srgbClr val="000000">
                      <a:alpha val="43137"/>
                    </a:srgbClr>
                  </a:outerShdw>
                </a:effectLst>
                <a:cs typeface="Arial"/>
              </a:rPr>
              <a:t>3.5% per </a:t>
            </a:r>
            <a:r>
              <a:rPr lang="en-US" sz="2100" dirty="0" smtClean="0">
                <a:solidFill>
                  <a:srgbClr val="FFFFFF"/>
                </a:solidFill>
                <a:effectLst>
                  <a:outerShdw blurRad="38100" dist="38100" dir="2700000" algn="tl">
                    <a:srgbClr val="000000">
                      <a:alpha val="43137"/>
                    </a:srgbClr>
                  </a:outerShdw>
                </a:effectLst>
                <a:cs typeface="Arial"/>
                <a:sym typeface="Symbol"/>
              </a:rPr>
              <a:t></a:t>
            </a:r>
            <a:r>
              <a:rPr lang="en-US" sz="2100" dirty="0" smtClean="0">
                <a:solidFill>
                  <a:srgbClr val="FFFFFF"/>
                </a:solidFill>
                <a:effectLst>
                  <a:outerShdw blurRad="38100" dist="38100" dir="2700000" algn="tl">
                    <a:srgbClr val="000000">
                      <a:alpha val="43137"/>
                    </a:srgbClr>
                  </a:outerShdw>
                </a:effectLst>
                <a:cs typeface="Arial"/>
              </a:rPr>
              <a:t>C at Lees Ferry)</a:t>
            </a:r>
          </a:p>
          <a:p>
            <a:pPr marL="457200" indent="-457200">
              <a:buFont typeface="Arial"/>
              <a:buChar char="•"/>
              <a:defRPr/>
            </a:pPr>
            <a:r>
              <a:rPr lang="en-US" sz="2100" dirty="0" smtClean="0">
                <a:solidFill>
                  <a:srgbClr val="FFFFFF"/>
                </a:solidFill>
                <a:effectLst>
                  <a:outerShdw blurRad="38100" dist="38100" dir="2700000" algn="tl">
                    <a:srgbClr val="000000">
                      <a:alpha val="43137"/>
                    </a:srgbClr>
                  </a:outerShdw>
                </a:effectLst>
                <a:cs typeface="Arial"/>
              </a:rPr>
              <a:t>Change in P results in </a:t>
            </a:r>
            <a:r>
              <a:rPr lang="en-US" sz="2100" dirty="0" err="1" smtClean="0">
                <a:solidFill>
                  <a:srgbClr val="FFFFFF"/>
                </a:solidFill>
                <a:effectLst>
                  <a:outerShdw blurRad="38100" dist="38100" dir="2700000" algn="tl">
                    <a:srgbClr val="000000">
                      <a:alpha val="43137"/>
                    </a:srgbClr>
                  </a:outerShdw>
                </a:effectLst>
                <a:cs typeface="Arial"/>
              </a:rPr>
              <a:t>streamflow</a:t>
            </a:r>
            <a:r>
              <a:rPr lang="en-US" sz="2100" dirty="0" smtClean="0">
                <a:solidFill>
                  <a:srgbClr val="FFFFFF"/>
                </a:solidFill>
                <a:effectLst>
                  <a:outerShdw blurRad="38100" dist="38100" dir="2700000" algn="tl">
                    <a:srgbClr val="000000">
                      <a:alpha val="43137"/>
                    </a:srgbClr>
                  </a:outerShdw>
                </a:effectLst>
                <a:cs typeface="Arial"/>
              </a:rPr>
              <a:t> response of 2 to 3 times (5% decline in P results in 10-15% decline in </a:t>
            </a:r>
            <a:r>
              <a:rPr lang="en-US" sz="2100" dirty="0" err="1" smtClean="0">
                <a:solidFill>
                  <a:srgbClr val="FFFFFF"/>
                </a:solidFill>
                <a:effectLst>
                  <a:outerShdw blurRad="38100" dist="38100" dir="2700000" algn="tl">
                    <a:srgbClr val="000000">
                      <a:alpha val="43137"/>
                    </a:srgbClr>
                  </a:outerShdw>
                </a:effectLst>
                <a:cs typeface="Arial"/>
              </a:rPr>
              <a:t>streamflow</a:t>
            </a:r>
            <a:r>
              <a:rPr lang="en-US" sz="2100" dirty="0" smtClean="0">
                <a:solidFill>
                  <a:srgbClr val="FFFFFF"/>
                </a:solidFill>
                <a:effectLst>
                  <a:outerShdw blurRad="38100" dist="38100" dir="2700000" algn="tl">
                    <a:srgbClr val="000000">
                      <a:alpha val="43137"/>
                    </a:srgbClr>
                  </a:outerShdw>
                </a:effectLst>
                <a:cs typeface="Arial"/>
              </a:rPr>
              <a:t>)</a:t>
            </a:r>
          </a:p>
          <a:p>
            <a:pPr marL="457200" indent="-457200">
              <a:buFont typeface="Arial"/>
              <a:buChar char="•"/>
              <a:defRPr/>
            </a:pPr>
            <a:r>
              <a:rPr lang="en-US" sz="2100" dirty="0" smtClean="0">
                <a:solidFill>
                  <a:srgbClr val="FFFFFF"/>
                </a:solidFill>
                <a:effectLst>
                  <a:outerShdw blurRad="38100" dist="38100" dir="2700000" algn="tl">
                    <a:srgbClr val="000000">
                      <a:alpha val="43137"/>
                    </a:srgbClr>
                  </a:outerShdw>
                </a:effectLst>
                <a:cs typeface="Arial"/>
              </a:rPr>
              <a:t>Coarse spatial resolution does not resolve high elevation hydrologic processes that dominate basin runoff production</a:t>
            </a:r>
          </a:p>
          <a:p>
            <a:pPr marL="457200" indent="-457200">
              <a:buFont typeface="Arial"/>
              <a:buChar char="•"/>
              <a:defRPr/>
            </a:pPr>
            <a:r>
              <a:rPr lang="en-US" sz="2100" dirty="0" smtClean="0">
                <a:solidFill>
                  <a:srgbClr val="FFFFFF"/>
                </a:solidFill>
                <a:effectLst>
                  <a:outerShdw blurRad="38100" dist="38100" dir="2700000" algn="tl">
                    <a:srgbClr val="000000">
                      <a:alpha val="43137"/>
                    </a:srgbClr>
                  </a:outerShdw>
                </a:effectLst>
                <a:cs typeface="Arial"/>
              </a:rPr>
              <a:t>Natural variability in </a:t>
            </a:r>
            <a:r>
              <a:rPr lang="en-US" sz="2100" dirty="0" err="1" smtClean="0">
                <a:solidFill>
                  <a:srgbClr val="FFFFFF"/>
                </a:solidFill>
                <a:effectLst>
                  <a:outerShdw blurRad="38100" dist="38100" dir="2700000" algn="tl">
                    <a:srgbClr val="000000">
                      <a:alpha val="43137"/>
                    </a:srgbClr>
                  </a:outerShdw>
                </a:effectLst>
                <a:cs typeface="Arial"/>
              </a:rPr>
              <a:t>paleoclimate</a:t>
            </a:r>
            <a:r>
              <a:rPr lang="en-US" sz="2100" dirty="0" smtClean="0">
                <a:solidFill>
                  <a:srgbClr val="FFFFFF"/>
                </a:solidFill>
                <a:effectLst>
                  <a:outerShdw blurRad="38100" dist="38100" dir="2700000" algn="tl">
                    <a:srgbClr val="000000">
                      <a:alpha val="43137"/>
                    </a:srgbClr>
                  </a:outerShdw>
                </a:effectLst>
                <a:cs typeface="Arial"/>
              </a:rPr>
              <a:t> reconstructions show prolonged multi-decadal dry periods. Going to see decades of sustained streamflow much lower than observed in ~100 years instrumental record (especially with climate change exacerbation)</a:t>
            </a:r>
          </a:p>
          <a:p>
            <a:pPr marL="457200" indent="-457200">
              <a:buFont typeface="Arial"/>
              <a:buChar char="•"/>
              <a:defRPr/>
            </a:pPr>
            <a:endParaRPr lang="en-US" sz="2100" dirty="0">
              <a:solidFill>
                <a:srgbClr val="FFFFFF"/>
              </a:solidFill>
              <a:effectLst>
                <a:outerShdw blurRad="38100" dist="38100" dir="2700000" algn="tl">
                  <a:srgbClr val="000000">
                    <a:alpha val="43137"/>
                  </a:srgbClr>
                </a:outerShdw>
              </a:effectLst>
              <a:cs typeface="Arial"/>
            </a:endParaRPr>
          </a:p>
          <a:p>
            <a:pPr>
              <a:defRPr/>
            </a:pPr>
            <a:r>
              <a:rPr lang="en-US" sz="2100" dirty="0" smtClean="0">
                <a:solidFill>
                  <a:srgbClr val="FFFFFF"/>
                </a:solidFill>
                <a:effectLst>
                  <a:outerShdw blurRad="38100" dist="38100" dir="2700000" algn="tl">
                    <a:srgbClr val="000000">
                      <a:alpha val="43137"/>
                    </a:srgbClr>
                  </a:outerShdw>
                </a:effectLst>
                <a:cs typeface="Arial"/>
              </a:rPr>
              <a:t>Paper at</a:t>
            </a:r>
            <a:r>
              <a:rPr lang="en-US" sz="2000" dirty="0" smtClean="0">
                <a:solidFill>
                  <a:schemeClr val="bg1"/>
                </a:solidFill>
              </a:rPr>
              <a:t> </a:t>
            </a:r>
            <a:r>
              <a:rPr lang="en-US" sz="2000" dirty="0">
                <a:solidFill>
                  <a:schemeClr val="bg1"/>
                </a:solidFill>
              </a:rPr>
              <a:t>http://</a:t>
            </a:r>
            <a:r>
              <a:rPr lang="en-US" sz="2000" dirty="0" err="1">
                <a:solidFill>
                  <a:schemeClr val="bg1"/>
                </a:solidFill>
              </a:rPr>
              <a:t>doi.org</a:t>
            </a:r>
            <a:r>
              <a:rPr lang="en-US" sz="2000" dirty="0">
                <a:solidFill>
                  <a:schemeClr val="bg1"/>
                </a:solidFill>
              </a:rPr>
              <a:t>/</a:t>
            </a:r>
            <a:r>
              <a:rPr lang="de-DE" sz="2000" dirty="0">
                <a:solidFill>
                  <a:schemeClr val="bg1"/>
                </a:solidFill>
              </a:rPr>
              <a:t>10.1175/BAMS-D-12-00228.1</a:t>
            </a:r>
            <a:endParaRPr lang="en-US" sz="2100" dirty="0" smtClean="0">
              <a:solidFill>
                <a:schemeClr val="bg1"/>
              </a:solidFill>
              <a:effectLst>
                <a:outerShdw blurRad="38100" dist="38100" dir="2700000" algn="tl">
                  <a:srgbClr val="000000">
                    <a:alpha val="43137"/>
                  </a:srgbClr>
                </a:outerShdw>
              </a:effectLst>
              <a:cs typeface="Arial"/>
            </a:endParaRPr>
          </a:p>
        </p:txBody>
      </p:sp>
      <p:sp>
        <p:nvSpPr>
          <p:cNvPr id="17411" name="Rectangle 3"/>
          <p:cNvSpPr>
            <a:spLocks noGrp="1" noChangeArrowheads="1"/>
          </p:cNvSpPr>
          <p:nvPr>
            <p:ph type="title" idx="4294967295"/>
          </p:nvPr>
        </p:nvSpPr>
        <p:spPr>
          <a:xfrm>
            <a:off x="0" y="1"/>
            <a:ext cx="9144000" cy="1143000"/>
          </a:xfrm>
        </p:spPr>
        <p:txBody>
          <a:bodyPr>
            <a:noAutofit/>
          </a:bodyPr>
          <a:lstStyle/>
          <a:p>
            <a:pPr eaLnBrk="1" hangingPunct="1">
              <a:defRPr/>
            </a:pPr>
            <a:r>
              <a:rPr lang="en-US" sz="4200" b="1" dirty="0" smtClean="0">
                <a:solidFill>
                  <a:srgbClr val="FEEEBA"/>
                </a:solidFill>
                <a:effectLst>
                  <a:outerShdw blurRad="38100" dist="38100" dir="2700000" algn="tl">
                    <a:srgbClr val="000000">
                      <a:alpha val="43137"/>
                    </a:srgbClr>
                  </a:outerShdw>
                </a:effectLst>
                <a:latin typeface="+mn-lt"/>
                <a:cs typeface="Arial"/>
              </a:rPr>
              <a:t>Interpretation for Decision Makers</a:t>
            </a:r>
            <a:endParaRPr lang="en-US" sz="4200" b="1" dirty="0">
              <a:solidFill>
                <a:srgbClr val="FEEEBA"/>
              </a:solidFill>
              <a:effectLst>
                <a:outerShdw blurRad="38100" dist="38100" dir="2700000" algn="tl">
                  <a:srgbClr val="000000">
                    <a:alpha val="43137"/>
                  </a:srgbClr>
                </a:outerShdw>
              </a:effectLst>
              <a:latin typeface="+mn-lt"/>
              <a:cs typeface="Arial"/>
            </a:endParaRPr>
          </a:p>
        </p:txBody>
      </p:sp>
    </p:spTree>
    <p:extLst>
      <p:ext uri="{BB962C8B-B14F-4D97-AF65-F5344CB8AC3E}">
        <p14:creationId xmlns:p14="http://schemas.microsoft.com/office/powerpoint/2010/main" val="137654052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42899" y="880888"/>
            <a:ext cx="4429126" cy="3831818"/>
          </a:xfrm>
          <a:prstGeom prst="rect">
            <a:avLst/>
          </a:prstGeom>
          <a:noFill/>
          <a:ln w="9525">
            <a:noFill/>
            <a:miter lim="800000"/>
            <a:headEnd/>
            <a:tailEnd/>
          </a:ln>
        </p:spPr>
        <p:txBody>
          <a:bodyPr wrap="square">
            <a:prstTxWarp prst="textNoShape">
              <a:avLst/>
            </a:prstTxWarp>
            <a:spAutoFit/>
          </a:bodyPr>
          <a:lstStyle/>
          <a:p>
            <a:pPr>
              <a:defRPr/>
            </a:pPr>
            <a:endParaRPr lang="en-US" sz="2400" i="1" dirty="0">
              <a:solidFill>
                <a:schemeClr val="bg1"/>
              </a:solidFill>
              <a:effectLst>
                <a:outerShdw blurRad="38100" dist="38100" dir="2700000" algn="tl">
                  <a:srgbClr val="000000">
                    <a:alpha val="43137"/>
                  </a:srgbClr>
                </a:outerShdw>
              </a:effectLst>
              <a:cs typeface="Arial"/>
            </a:endParaRPr>
          </a:p>
          <a:p>
            <a:pPr marL="457200" indent="-457200">
              <a:buFont typeface="Arial"/>
              <a:buChar char="•"/>
              <a:defRPr/>
            </a:pPr>
            <a:r>
              <a:rPr lang="en-US" sz="2400" dirty="0">
                <a:solidFill>
                  <a:schemeClr val="bg1"/>
                </a:solidFill>
                <a:effectLst>
                  <a:outerShdw blurRad="38100" dist="38100" dir="2700000" algn="tl">
                    <a:srgbClr val="000000">
                      <a:alpha val="43137"/>
                    </a:srgbClr>
                  </a:outerShdw>
                </a:effectLst>
                <a:cs typeface="Arial"/>
              </a:rPr>
              <a:t>14 co-authors, from academia and federal agencies, many authors of divergent papers</a:t>
            </a:r>
          </a:p>
          <a:p>
            <a:pPr marL="457200" indent="-457200">
              <a:buFont typeface="Arial"/>
              <a:buChar char="•"/>
              <a:defRPr/>
            </a:pPr>
            <a:r>
              <a:rPr lang="en-US" sz="2400" dirty="0" smtClean="0">
                <a:solidFill>
                  <a:schemeClr val="bg1"/>
                </a:solidFill>
                <a:effectLst>
                  <a:outerShdw blurRad="38100" dist="38100" dir="2700000" algn="tl">
                    <a:srgbClr val="000000">
                      <a:alpha val="43137"/>
                    </a:srgbClr>
                  </a:outerShdw>
                </a:effectLst>
                <a:cs typeface="Arial"/>
              </a:rPr>
              <a:t>Reached </a:t>
            </a:r>
            <a:r>
              <a:rPr lang="en-US" sz="2400" dirty="0">
                <a:solidFill>
                  <a:schemeClr val="bg1"/>
                </a:solidFill>
                <a:effectLst>
                  <a:outerShdw blurRad="38100" dist="38100" dir="2700000" algn="tl">
                    <a:srgbClr val="000000">
                      <a:alpha val="43137"/>
                    </a:srgbClr>
                  </a:outerShdw>
                </a:effectLst>
                <a:cs typeface="Arial"/>
              </a:rPr>
              <a:t>agreement on four key sources of future uncertainties AND important certainties</a:t>
            </a:r>
          </a:p>
          <a:p>
            <a:pPr marL="457200" indent="-457200" eaLnBrk="1" hangingPunct="1">
              <a:buFont typeface="Arial"/>
              <a:buChar char="•"/>
              <a:defRPr/>
            </a:pPr>
            <a:r>
              <a:rPr lang="en-US" sz="2400" dirty="0" smtClean="0">
                <a:solidFill>
                  <a:schemeClr val="bg1"/>
                </a:solidFill>
                <a:effectLst>
                  <a:outerShdw blurRad="38100" dist="38100" dir="2700000" algn="tl">
                    <a:srgbClr val="000000">
                      <a:alpha val="43137"/>
                    </a:srgbClr>
                  </a:outerShdw>
                </a:effectLst>
                <a:cs typeface="Arial"/>
              </a:rPr>
              <a:t>Documented how to approach seemingly disparate results</a:t>
            </a:r>
          </a:p>
          <a:p>
            <a:pPr marL="457200" indent="-457200" eaLnBrk="1" hangingPunct="1">
              <a:defRPr/>
            </a:pPr>
            <a:endParaRPr lang="en-US" sz="300" dirty="0" smtClean="0">
              <a:solidFill>
                <a:schemeClr val="bg1"/>
              </a:solidFill>
              <a:effectLst>
                <a:outerShdw blurRad="38100" dist="38100" dir="2700000" algn="tl">
                  <a:srgbClr val="000000">
                    <a:alpha val="43137"/>
                  </a:srgbClr>
                </a:outerShdw>
              </a:effectLst>
              <a:cs typeface="Arial"/>
            </a:endParaRPr>
          </a:p>
        </p:txBody>
      </p:sp>
      <p:sp>
        <p:nvSpPr>
          <p:cNvPr id="17411" name="Rectangle 3"/>
          <p:cNvSpPr>
            <a:spLocks noGrp="1" noChangeArrowheads="1"/>
          </p:cNvSpPr>
          <p:nvPr>
            <p:ph type="title" idx="4294967295"/>
          </p:nvPr>
        </p:nvSpPr>
        <p:spPr>
          <a:xfrm>
            <a:off x="0" y="1"/>
            <a:ext cx="9144000" cy="1143000"/>
          </a:xfrm>
        </p:spPr>
        <p:txBody>
          <a:bodyPr>
            <a:noAutofit/>
          </a:bodyPr>
          <a:lstStyle/>
          <a:p>
            <a:pPr eaLnBrk="1" hangingPunct="1">
              <a:defRPr/>
            </a:pPr>
            <a:r>
              <a:rPr lang="en-US" sz="4200" b="1" dirty="0" smtClean="0">
                <a:solidFill>
                  <a:srgbClr val="FEEEBA"/>
                </a:solidFill>
                <a:effectLst>
                  <a:outerShdw blurRad="38100" dist="38100" dir="2700000" algn="tl">
                    <a:srgbClr val="000000">
                      <a:alpha val="43137"/>
                    </a:srgbClr>
                  </a:outerShdw>
                </a:effectLst>
                <a:latin typeface="+mn-lt"/>
                <a:cs typeface="Arial"/>
              </a:rPr>
              <a:t>Successes and Lessons</a:t>
            </a:r>
            <a:endParaRPr lang="en-US" sz="4200" b="1" dirty="0">
              <a:solidFill>
                <a:srgbClr val="FEEEBA"/>
              </a:solidFill>
              <a:effectLst>
                <a:outerShdw blurRad="38100" dist="38100" dir="2700000" algn="tl">
                  <a:srgbClr val="000000">
                    <a:alpha val="43137"/>
                  </a:srgbClr>
                </a:outerShdw>
              </a:effectLst>
              <a:latin typeface="+mn-lt"/>
              <a:cs typeface="Arial"/>
            </a:endParaRPr>
          </a:p>
        </p:txBody>
      </p:sp>
      <p:grpSp>
        <p:nvGrpSpPr>
          <p:cNvPr id="2" name="Group 1"/>
          <p:cNvGrpSpPr/>
          <p:nvPr/>
        </p:nvGrpSpPr>
        <p:grpSpPr>
          <a:xfrm>
            <a:off x="5100637" y="1400175"/>
            <a:ext cx="3114676" cy="3049809"/>
            <a:chOff x="4751652" y="2776225"/>
            <a:chExt cx="4034361" cy="3708178"/>
          </a:xfrm>
        </p:grpSpPr>
        <p:pic>
          <p:nvPicPr>
            <p:cNvPr id="14" name="Picture 13" descr="Screen shot 2015-05-07 at 5.59.37 PM.png"/>
            <p:cNvPicPr>
              <a:picLocks noChangeAspect="1"/>
            </p:cNvPicPr>
            <p:nvPr/>
          </p:nvPicPr>
          <p:blipFill>
            <a:blip r:embed="rId3"/>
            <a:stretch>
              <a:fillRect/>
            </a:stretch>
          </p:blipFill>
          <p:spPr>
            <a:xfrm>
              <a:off x="4751652" y="2776225"/>
              <a:ext cx="4034361" cy="3708178"/>
            </a:xfrm>
            <a:prstGeom prst="rect">
              <a:avLst/>
            </a:prstGeom>
          </p:spPr>
        </p:pic>
        <p:pic>
          <p:nvPicPr>
            <p:cNvPr id="15" name="Picture 14" descr="Screen shot 2015-05-07 at 5.59.51 PM.png"/>
            <p:cNvPicPr>
              <a:picLocks noChangeAspect="1"/>
            </p:cNvPicPr>
            <p:nvPr/>
          </p:nvPicPr>
          <p:blipFill>
            <a:blip r:embed="rId4"/>
            <a:stretch>
              <a:fillRect/>
            </a:stretch>
          </p:blipFill>
          <p:spPr>
            <a:xfrm>
              <a:off x="7109618" y="6110806"/>
              <a:ext cx="1676395" cy="373597"/>
            </a:xfrm>
            <a:prstGeom prst="rect">
              <a:avLst/>
            </a:prstGeom>
          </p:spPr>
        </p:pic>
      </p:grpSp>
      <p:sp>
        <p:nvSpPr>
          <p:cNvPr id="3" name="TextBox 2"/>
          <p:cNvSpPr txBox="1"/>
          <p:nvPr/>
        </p:nvSpPr>
        <p:spPr>
          <a:xfrm>
            <a:off x="453609" y="5317402"/>
            <a:ext cx="8247478" cy="1200329"/>
          </a:xfrm>
          <a:prstGeom prst="rect">
            <a:avLst/>
          </a:prstGeom>
          <a:solidFill>
            <a:schemeClr val="accent1"/>
          </a:solidFill>
        </p:spPr>
        <p:txBody>
          <a:bodyPr wrap="square" rtlCol="0">
            <a:spAutoFit/>
          </a:bodyPr>
          <a:lstStyle/>
          <a:p>
            <a:pPr algn="ctr"/>
            <a:r>
              <a:rPr lang="en-US" sz="2400" dirty="0">
                <a:solidFill>
                  <a:srgbClr val="FEEEBA"/>
                </a:solidFill>
                <a:effectLst>
                  <a:outerShdw blurRad="38100" dist="38100" dir="2700000" algn="tl">
                    <a:srgbClr val="000000">
                      <a:alpha val="43137"/>
                    </a:srgbClr>
                  </a:outerShdw>
                </a:effectLst>
              </a:rPr>
              <a:t>As </a:t>
            </a:r>
            <a:r>
              <a:rPr lang="en-US" sz="2400" dirty="0" smtClean="0">
                <a:solidFill>
                  <a:srgbClr val="FEEEBA"/>
                </a:solidFill>
                <a:effectLst>
                  <a:outerShdw blurRad="38100" dist="38100" dir="2700000" algn="tl">
                    <a:srgbClr val="000000">
                      <a:alpha val="43137"/>
                    </a:srgbClr>
                  </a:outerShdw>
                </a:effectLst>
              </a:rPr>
              <a:t>science </a:t>
            </a:r>
            <a:r>
              <a:rPr lang="en-US" sz="2400" dirty="0">
                <a:solidFill>
                  <a:srgbClr val="FEEEBA"/>
                </a:solidFill>
                <a:effectLst>
                  <a:outerShdw blurRad="38100" dist="38100" dir="2700000" algn="tl">
                    <a:srgbClr val="000000">
                      <a:alpha val="43137"/>
                    </a:srgbClr>
                  </a:outerShdw>
                </a:effectLst>
              </a:rPr>
              <a:t>evolves, understandings will improve.  However, there will be no single magic bullet.  Therefore, a continued effort to communicate and incorporate uncertainty is needed</a:t>
            </a:r>
            <a:r>
              <a:rPr lang="en-US" sz="2400" dirty="0" smtClean="0">
                <a:solidFill>
                  <a:srgbClr val="FEEEBA"/>
                </a:solidFill>
                <a:effectLst>
                  <a:outerShdw blurRad="38100" dist="38100" dir="2700000" algn="tl">
                    <a:srgbClr val="000000">
                      <a:alpha val="43137"/>
                    </a:srgbClr>
                  </a:outerShdw>
                </a:effectLst>
              </a:rPr>
              <a:t>.</a:t>
            </a:r>
            <a:endParaRPr lang="en-US" sz="2400" dirty="0">
              <a:solidFill>
                <a:srgbClr val="FEEEBA"/>
              </a:solidFill>
              <a:effectLst>
                <a:outerShdw blurRad="38100" dist="38100" dir="2700000" algn="tl">
                  <a:srgbClr val="000000">
                    <a:alpha val="43137"/>
                  </a:srgbClr>
                </a:outerShdw>
              </a:effectLst>
              <a:cs typeface="Book Antiqua"/>
            </a:endParaRPr>
          </a:p>
        </p:txBody>
      </p:sp>
      <p:sp>
        <p:nvSpPr>
          <p:cNvPr id="10" name="Text Box 2"/>
          <p:cNvSpPr txBox="1">
            <a:spLocks noChangeArrowheads="1"/>
          </p:cNvSpPr>
          <p:nvPr/>
        </p:nvSpPr>
        <p:spPr bwMode="auto">
          <a:xfrm>
            <a:off x="342899" y="4221384"/>
            <a:ext cx="11593625" cy="830997"/>
          </a:xfrm>
          <a:prstGeom prst="rect">
            <a:avLst/>
          </a:prstGeom>
          <a:noFill/>
          <a:ln w="9525">
            <a:noFill/>
            <a:miter lim="800000"/>
            <a:headEnd/>
            <a:tailEnd/>
          </a:ln>
        </p:spPr>
        <p:txBody>
          <a:bodyPr wrap="square">
            <a:prstTxWarp prst="textNoShape">
              <a:avLst/>
            </a:prstTxWarp>
            <a:spAutoFit/>
          </a:bodyPr>
          <a:lstStyle/>
          <a:p>
            <a:pPr>
              <a:defRPr/>
            </a:pPr>
            <a:endParaRPr lang="en-US" sz="2400" i="1" dirty="0">
              <a:solidFill>
                <a:schemeClr val="bg1"/>
              </a:solidFill>
              <a:effectLst>
                <a:outerShdw blurRad="38100" dist="38100" dir="2700000" algn="tl">
                  <a:srgbClr val="000000">
                    <a:alpha val="43137"/>
                  </a:srgbClr>
                </a:outerShdw>
              </a:effectLst>
              <a:cs typeface="Arial"/>
            </a:endParaRPr>
          </a:p>
          <a:p>
            <a:pPr marL="457200" indent="-457200">
              <a:buFont typeface="Arial"/>
              <a:buChar char="•"/>
              <a:defRPr/>
            </a:pPr>
            <a:r>
              <a:rPr lang="en-US" sz="2400" dirty="0" smtClean="0">
                <a:solidFill>
                  <a:schemeClr val="bg1"/>
                </a:solidFill>
              </a:rPr>
              <a:t>Download at:  http://</a:t>
            </a:r>
            <a:r>
              <a:rPr lang="en-US" sz="2400" dirty="0" err="1" smtClean="0">
                <a:solidFill>
                  <a:schemeClr val="bg1"/>
                </a:solidFill>
              </a:rPr>
              <a:t>doi.org</a:t>
            </a:r>
            <a:r>
              <a:rPr lang="en-US" sz="2400" dirty="0" smtClean="0">
                <a:solidFill>
                  <a:schemeClr val="bg1"/>
                </a:solidFill>
              </a:rPr>
              <a:t>/</a:t>
            </a:r>
            <a:r>
              <a:rPr lang="de-DE" sz="2400" dirty="0" smtClean="0">
                <a:solidFill>
                  <a:schemeClr val="bg1"/>
                </a:solidFill>
              </a:rPr>
              <a:t>10.1175/BAMS-D-12-00228.1</a:t>
            </a:r>
            <a:endParaRPr lang="en-US" sz="2400" dirty="0">
              <a:solidFill>
                <a:schemeClr val="bg1"/>
              </a:solidFill>
            </a:endParaRPr>
          </a:p>
        </p:txBody>
      </p:sp>
    </p:spTree>
    <p:extLst>
      <p:ext uri="{BB962C8B-B14F-4D97-AF65-F5344CB8AC3E}">
        <p14:creationId xmlns:p14="http://schemas.microsoft.com/office/powerpoint/2010/main" val="1783000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3601" y="1433909"/>
            <a:ext cx="7416800" cy="707886"/>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algn="ctr"/>
            <a:r>
              <a:rPr lang="en-US" sz="4000" b="1" dirty="0" smtClean="0">
                <a:solidFill>
                  <a:schemeClr val="accent1"/>
                </a:solidFill>
                <a:latin typeface="+mj-lt"/>
                <a:ea typeface="Calibri" charset="0"/>
                <a:cs typeface="Calibri" charset="0"/>
              </a:rPr>
              <a:t>More recent findings</a:t>
            </a:r>
          </a:p>
        </p:txBody>
      </p:sp>
    </p:spTree>
    <p:extLst>
      <p:ext uri="{BB962C8B-B14F-4D97-AF65-F5344CB8AC3E}">
        <p14:creationId xmlns:p14="http://schemas.microsoft.com/office/powerpoint/2010/main" val="1309995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scaling"/>
          <p:cNvPicPr>
            <a:picLocks noChangeAspect="1" noChangeArrowheads="1"/>
          </p:cNvPicPr>
          <p:nvPr/>
        </p:nvPicPr>
        <p:blipFill>
          <a:blip r:embed="rId3"/>
          <a:srcRect t="6552"/>
          <a:stretch>
            <a:fillRect/>
          </a:stretch>
        </p:blipFill>
        <p:spPr bwMode="auto">
          <a:xfrm>
            <a:off x="1173665" y="1142610"/>
            <a:ext cx="7370137" cy="4699391"/>
          </a:xfrm>
          <a:prstGeom prst="rect">
            <a:avLst/>
          </a:prstGeom>
          <a:noFill/>
        </p:spPr>
      </p:pic>
      <p:sp>
        <p:nvSpPr>
          <p:cNvPr id="3" name="TextBox 2"/>
          <p:cNvSpPr txBox="1"/>
          <p:nvPr/>
        </p:nvSpPr>
        <p:spPr>
          <a:xfrm>
            <a:off x="0" y="6027003"/>
            <a:ext cx="9144000" cy="369332"/>
          </a:xfrm>
          <a:prstGeom prst="rect">
            <a:avLst/>
          </a:prstGeom>
          <a:noFill/>
        </p:spPr>
        <p:txBody>
          <a:bodyPr wrap="square" rtlCol="0">
            <a:spAutoFit/>
          </a:bodyPr>
          <a:lstStyle/>
          <a:p>
            <a:pPr algn="ctr"/>
            <a:r>
              <a:rPr lang="en-US" b="1" dirty="0" smtClean="0"/>
              <a:t>How do we translate global info into regional water management?</a:t>
            </a:r>
            <a:endParaRPr lang="en-US" b="1" dirty="0"/>
          </a:p>
        </p:txBody>
      </p:sp>
      <p:sp>
        <p:nvSpPr>
          <p:cNvPr id="4" name="Text Box 20"/>
          <p:cNvSpPr txBox="1">
            <a:spLocks noChangeArrowheads="1"/>
          </p:cNvSpPr>
          <p:nvPr/>
        </p:nvSpPr>
        <p:spPr bwMode="auto">
          <a:xfrm>
            <a:off x="0" y="6578601"/>
            <a:ext cx="9144000" cy="276999"/>
          </a:xfrm>
          <a:prstGeom prst="rect">
            <a:avLst/>
          </a:prstGeom>
          <a:noFill/>
          <a:ln w="9525">
            <a:noFill/>
            <a:miter lim="800000"/>
            <a:headEnd/>
            <a:tailEnd/>
          </a:ln>
        </p:spPr>
        <p:txBody>
          <a:bodyPr>
            <a:spAutoFit/>
          </a:bodyPr>
          <a:lstStyle/>
          <a:p>
            <a:pPr>
              <a:spcBef>
                <a:spcPct val="50000"/>
              </a:spcBef>
              <a:defRPr/>
            </a:pPr>
            <a:r>
              <a:rPr lang="en-US" sz="1200" i="1" dirty="0" smtClean="0">
                <a:cs typeface="Book Antiqua"/>
              </a:rPr>
              <a:t>Figure courtesy of Climate Impacts Group</a:t>
            </a:r>
            <a:endParaRPr lang="en-US" sz="1200" i="1" dirty="0">
              <a:cs typeface="Book Antiqua"/>
            </a:endParaRPr>
          </a:p>
        </p:txBody>
      </p:sp>
      <p:sp>
        <p:nvSpPr>
          <p:cNvPr id="5" name="Rectangle 4"/>
          <p:cNvSpPr/>
          <p:nvPr/>
        </p:nvSpPr>
        <p:spPr>
          <a:xfrm>
            <a:off x="2" y="2"/>
            <a:ext cx="3992440" cy="492443"/>
          </a:xfrm>
          <a:prstGeom prst="rect">
            <a:avLst/>
          </a:prstGeom>
        </p:spPr>
        <p:txBody>
          <a:bodyPr wrap="none">
            <a:spAutoFit/>
          </a:bodyPr>
          <a:lstStyle/>
          <a:p>
            <a:pPr marL="457200" indent="-457200">
              <a:defRPr/>
            </a:pPr>
            <a:r>
              <a:rPr lang="en-US" sz="2600" b="1" dirty="0" smtClean="0">
                <a:solidFill>
                  <a:srgbClr val="000000"/>
                </a:solidFill>
              </a:rPr>
              <a:t>Climate model downscaling</a:t>
            </a:r>
            <a:endParaRPr lang="en-US" sz="2600" b="1" dirty="0">
              <a:solidFill>
                <a:srgbClr val="000000"/>
              </a:solidFill>
            </a:endParaRPr>
          </a:p>
        </p:txBody>
      </p:sp>
    </p:spTree>
    <p:extLst>
      <p:ext uri="{BB962C8B-B14F-4D97-AF65-F5344CB8AC3E}">
        <p14:creationId xmlns:p14="http://schemas.microsoft.com/office/powerpoint/2010/main" val="8759551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50" y="0"/>
            <a:ext cx="7683500" cy="1320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0" y="1351832"/>
            <a:ext cx="7737099" cy="19429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91" y="3155386"/>
            <a:ext cx="4586722" cy="3702614"/>
          </a:xfrm>
          <a:prstGeom prst="rect">
            <a:avLst/>
          </a:prstGeom>
        </p:spPr>
      </p:pic>
    </p:spTree>
    <p:extLst>
      <p:ext uri="{BB962C8B-B14F-4D97-AF65-F5344CB8AC3E}">
        <p14:creationId xmlns:p14="http://schemas.microsoft.com/office/powerpoint/2010/main" val="9047589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0"/>
            <a:ext cx="6978316" cy="6858000"/>
          </a:xfrm>
          <a:prstGeom prst="rect">
            <a:avLst/>
          </a:prstGeom>
        </p:spPr>
      </p:pic>
      <p:sp>
        <p:nvSpPr>
          <p:cNvPr id="10" name="TextBox 9"/>
          <p:cNvSpPr txBox="1"/>
          <p:nvPr/>
        </p:nvSpPr>
        <p:spPr>
          <a:xfrm>
            <a:off x="3843338" y="3429000"/>
            <a:ext cx="5014912" cy="2308324"/>
          </a:xfrm>
          <a:prstGeom prst="rect">
            <a:avLst/>
          </a:prstGeom>
          <a:solidFill>
            <a:schemeClr val="bg1"/>
          </a:solidFill>
          <a:ln>
            <a:solidFill>
              <a:schemeClr val="tx1"/>
            </a:solidFill>
          </a:ln>
        </p:spPr>
        <p:txBody>
          <a:bodyPr wrap="square" rtlCol="0">
            <a:spAutoFit/>
          </a:bodyPr>
          <a:lstStyle/>
          <a:p>
            <a:r>
              <a:rPr lang="en-US" dirty="0"/>
              <a:t>Between 2000 and 2014, annual Colorado River flows averaged 19% below the 1906–1999 average, the worst 15-year drought on record. At least one-sixth to one-half (average at one-third) of this loss is due to unprecedented temperatures (0.98C above the 1906–1999 average), confirming model-based analysis that continued warming will likely further reduce flows. </a:t>
            </a:r>
          </a:p>
        </p:txBody>
      </p:sp>
    </p:spTree>
    <p:extLst>
      <p:ext uri="{BB962C8B-B14F-4D97-AF65-F5344CB8AC3E}">
        <p14:creationId xmlns:p14="http://schemas.microsoft.com/office/powerpoint/2010/main" val="19326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1536" y="0"/>
            <a:ext cx="7757555" cy="6858000"/>
          </a:xfrm>
        </p:spPr>
      </p:pic>
      <p:sp>
        <p:nvSpPr>
          <p:cNvPr id="5" name="TextBox 4"/>
          <p:cNvSpPr txBox="1"/>
          <p:nvPr/>
        </p:nvSpPr>
        <p:spPr>
          <a:xfrm>
            <a:off x="4157105" y="3700463"/>
            <a:ext cx="4471986" cy="2585323"/>
          </a:xfrm>
          <a:prstGeom prst="rect">
            <a:avLst/>
          </a:prstGeom>
          <a:solidFill>
            <a:schemeClr val="bg1"/>
          </a:solidFill>
          <a:ln>
            <a:solidFill>
              <a:schemeClr val="tx1"/>
            </a:solidFill>
          </a:ln>
        </p:spPr>
        <p:txBody>
          <a:bodyPr wrap="square" rtlCol="0">
            <a:spAutoFit/>
          </a:bodyPr>
          <a:lstStyle/>
          <a:p>
            <a:r>
              <a:rPr lang="en-US" dirty="0" smtClean="0"/>
              <a:t>… recent </a:t>
            </a:r>
            <a:r>
              <a:rPr lang="en-US" dirty="0"/>
              <a:t>droughts have been ampliﬁed by</a:t>
            </a:r>
          </a:p>
          <a:p>
            <a:r>
              <a:rPr lang="en-US" dirty="0"/>
              <a:t>warmer temperatures that exacerbate the effects of relatively modest precipitation deﬁcits. Since 1988, </a:t>
            </a:r>
            <a:r>
              <a:rPr lang="en-US" dirty="0" smtClean="0"/>
              <a:t>a marked </a:t>
            </a:r>
            <a:r>
              <a:rPr lang="en-US" dirty="0"/>
              <a:t>increase in the frequency of warm years with lower ﬂows than expected, given precipitation,</a:t>
            </a:r>
          </a:p>
          <a:p>
            <a:r>
              <a:rPr lang="en-US" dirty="0"/>
              <a:t>suggests continued warming temperatures will be an increasingly important inﬂuence in reducing </a:t>
            </a:r>
            <a:r>
              <a:rPr lang="en-US" dirty="0" smtClean="0"/>
              <a:t>future UCRB </a:t>
            </a:r>
            <a:r>
              <a:rPr lang="en-US" dirty="0"/>
              <a:t>water </a:t>
            </a:r>
            <a:r>
              <a:rPr lang="en-US" dirty="0" smtClean="0"/>
              <a:t>supplies.</a:t>
            </a:r>
            <a:endParaRPr lang="en-US" dirty="0"/>
          </a:p>
        </p:txBody>
      </p:sp>
    </p:spTree>
    <p:extLst>
      <p:ext uri="{BB962C8B-B14F-4D97-AF65-F5344CB8AC3E}">
        <p14:creationId xmlns:p14="http://schemas.microsoft.com/office/powerpoint/2010/main" val="160713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073" y="-28576"/>
            <a:ext cx="8150815" cy="6958013"/>
          </a:xfrm>
        </p:spPr>
      </p:pic>
      <p:sp>
        <p:nvSpPr>
          <p:cNvPr id="5" name="TextBox 4"/>
          <p:cNvSpPr txBox="1"/>
          <p:nvPr/>
        </p:nvSpPr>
        <p:spPr>
          <a:xfrm>
            <a:off x="4257675" y="3957638"/>
            <a:ext cx="3886200" cy="2031325"/>
          </a:xfrm>
          <a:prstGeom prst="rect">
            <a:avLst/>
          </a:prstGeom>
          <a:solidFill>
            <a:schemeClr val="bg1"/>
          </a:solidFill>
          <a:ln>
            <a:solidFill>
              <a:schemeClr val="tx1"/>
            </a:solidFill>
          </a:ln>
        </p:spPr>
        <p:txBody>
          <a:bodyPr wrap="square" rtlCol="0">
            <a:spAutoFit/>
          </a:bodyPr>
          <a:lstStyle/>
          <a:p>
            <a:r>
              <a:rPr lang="en-US" dirty="0"/>
              <a:t>This new record indicates that the recently observed trends in runoff ratio are unprecedented in the 445 year record. Together with precipitation, high temperatures have an important influence, making very low runoff ratios 2.5–3 times more likely. </a:t>
            </a:r>
            <a:r>
              <a:rPr lang="en-US" dirty="0" smtClean="0"/>
              <a:t>  </a:t>
            </a:r>
            <a:endParaRPr lang="en-US" dirty="0"/>
          </a:p>
        </p:txBody>
      </p:sp>
    </p:spTree>
    <p:extLst>
      <p:ext uri="{BB962C8B-B14F-4D97-AF65-F5344CB8AC3E}">
        <p14:creationId xmlns:p14="http://schemas.microsoft.com/office/powerpoint/2010/main" val="74265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3601" y="1433909"/>
            <a:ext cx="7416800" cy="707886"/>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algn="ctr"/>
            <a:r>
              <a:rPr lang="en-US" sz="4000" b="1" dirty="0" smtClean="0">
                <a:solidFill>
                  <a:schemeClr val="accent1"/>
                </a:solidFill>
                <a:latin typeface="+mj-lt"/>
                <a:ea typeface="Calibri" charset="0"/>
                <a:cs typeface="Calibri" charset="0"/>
              </a:rPr>
              <a:t>Ongoing research</a:t>
            </a:r>
          </a:p>
        </p:txBody>
      </p:sp>
    </p:spTree>
    <p:extLst>
      <p:ext uri="{BB962C8B-B14F-4D97-AF65-F5344CB8AC3E}">
        <p14:creationId xmlns:p14="http://schemas.microsoft.com/office/powerpoint/2010/main" val="13101394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grpSp>
        <p:nvGrpSpPr>
          <p:cNvPr id="11" name="Group 10"/>
          <p:cNvGrpSpPr/>
          <p:nvPr/>
        </p:nvGrpSpPr>
        <p:grpSpPr>
          <a:xfrm>
            <a:off x="-53688" y="5462141"/>
            <a:ext cx="9197688" cy="1440449"/>
            <a:chOff x="-53688" y="5571555"/>
            <a:chExt cx="9197688" cy="1440449"/>
          </a:xfrm>
        </p:grpSpPr>
        <p:sp>
          <p:nvSpPr>
            <p:cNvPr id="13" name="Rectangle 12"/>
            <p:cNvSpPr/>
            <p:nvPr/>
          </p:nvSpPr>
          <p:spPr>
            <a:xfrm>
              <a:off x="-53688" y="5571555"/>
              <a:ext cx="9197688" cy="144044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18" descr="new_logo_with_text"/>
            <p:cNvPicPr preferRelativeResize="0">
              <a:picLocks noChangeAspect="1" noChangeArrowheads="1"/>
            </p:cNvPicPr>
            <p:nvPr/>
          </p:nvPicPr>
          <p:blipFill rotWithShape="1">
            <a:blip r:embed="rId3"/>
            <a:srcRect r="65550"/>
            <a:stretch/>
          </p:blipFill>
          <p:spPr bwMode="auto">
            <a:xfrm>
              <a:off x="4129906" y="5736906"/>
              <a:ext cx="1047541" cy="975540"/>
            </a:xfrm>
            <a:prstGeom prst="rect">
              <a:avLst/>
            </a:prstGeom>
            <a:noFill/>
            <a:ln w="9525">
              <a:solidFill>
                <a:srgbClr val="333333"/>
              </a:solidFill>
              <a:miter lim="800000"/>
              <a:headEnd/>
              <a:tailEnd/>
            </a:ln>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923" y="5734756"/>
              <a:ext cx="988301" cy="985383"/>
            </a:xfrm>
            <a:prstGeom prst="rect">
              <a:avLst/>
            </a:prstGeom>
            <a:ln>
              <a:solidFill>
                <a:schemeClr val="tx1"/>
              </a:solidFill>
            </a:ln>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0802" y="5731838"/>
              <a:ext cx="988301" cy="988301"/>
            </a:xfrm>
            <a:prstGeom prst="rect">
              <a:avLst/>
            </a:prstGeom>
            <a:ln>
              <a:solidFill>
                <a:schemeClr val="tx1"/>
              </a:solidFill>
            </a:ln>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7398" y="5731840"/>
              <a:ext cx="988301" cy="988301"/>
            </a:xfrm>
            <a:prstGeom prst="rect">
              <a:avLst/>
            </a:prstGeom>
            <a:ln>
              <a:solidFill>
                <a:schemeClr val="tx1"/>
              </a:solidFill>
            </a:ln>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5699" y="5731858"/>
              <a:ext cx="988301" cy="988281"/>
            </a:xfrm>
            <a:prstGeom prst="rect">
              <a:avLst/>
            </a:prstGeom>
            <a:ln>
              <a:solidFill>
                <a:schemeClr val="tx1"/>
              </a:solidFill>
            </a:ln>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5748" y="5731839"/>
              <a:ext cx="988301" cy="988301"/>
            </a:xfrm>
            <a:prstGeom prst="rect">
              <a:avLst/>
            </a:prstGeom>
            <a:ln>
              <a:solidFill>
                <a:schemeClr val="tx1"/>
              </a:solidFill>
            </a:ln>
          </p:spPr>
        </p:pic>
        <p:sp>
          <p:nvSpPr>
            <p:cNvPr id="41" name="Rectangle 40"/>
            <p:cNvSpPr/>
            <p:nvPr/>
          </p:nvSpPr>
          <p:spPr>
            <a:xfrm>
              <a:off x="-53688" y="5726549"/>
              <a:ext cx="3214072" cy="100205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350" y="5796818"/>
              <a:ext cx="2672428" cy="857273"/>
            </a:xfrm>
            <a:prstGeom prst="rect">
              <a:avLst/>
            </a:prstGeom>
          </p:spPr>
        </p:pic>
      </p:grpSp>
      <p:sp>
        <p:nvSpPr>
          <p:cNvPr id="42" name="TextBox 41"/>
          <p:cNvSpPr txBox="1"/>
          <p:nvPr/>
        </p:nvSpPr>
        <p:spPr>
          <a:xfrm>
            <a:off x="-1" y="121599"/>
            <a:ext cx="9101107" cy="1569660"/>
          </a:xfrm>
          <a:prstGeom prst="rect">
            <a:avLst/>
          </a:prstGeom>
          <a:noFill/>
        </p:spPr>
        <p:txBody>
          <a:bodyPr wrap="square" rtlCol="0">
            <a:spAutoFit/>
          </a:bodyPr>
          <a:lstStyle/>
          <a:p>
            <a:pPr algn="ctr"/>
            <a:r>
              <a:rPr lang="en-US" sz="3200" dirty="0" smtClean="0">
                <a:solidFill>
                  <a:srgbClr val="FEEEBA"/>
                </a:solidFill>
                <a:ea typeface="Avenir Book" charset="0"/>
                <a:cs typeface="Avenir Book" charset="0"/>
              </a:rPr>
              <a:t>Working to improve </a:t>
            </a:r>
            <a:r>
              <a:rPr lang="en-US" sz="3200" dirty="0">
                <a:solidFill>
                  <a:srgbClr val="FEEEBA"/>
                </a:solidFill>
                <a:ea typeface="Avenir Book" charset="0"/>
                <a:cs typeface="Avenir Book" charset="0"/>
              </a:rPr>
              <a:t>the utility of tools to support water resource planning and management</a:t>
            </a:r>
          </a:p>
          <a:p>
            <a:pPr algn="ctr"/>
            <a:r>
              <a:rPr lang="en-US" sz="3200" b="1" dirty="0" smtClean="0">
                <a:solidFill>
                  <a:srgbClr val="FEEEBA"/>
                </a:solidFill>
                <a:latin typeface="Avenir Book" charset="0"/>
                <a:ea typeface="Avenir Book" charset="0"/>
                <a:cs typeface="Avenir Book" charset="0"/>
              </a:rPr>
              <a:t> </a:t>
            </a:r>
            <a:endParaRPr lang="en-US" sz="3200" b="1" dirty="0">
              <a:solidFill>
                <a:srgbClr val="FEEEBA"/>
              </a:solidFill>
              <a:latin typeface="Avenir Book" charset="0"/>
              <a:ea typeface="Avenir Book" charset="0"/>
              <a:cs typeface="Avenir Book" charset="0"/>
            </a:endParaRPr>
          </a:p>
        </p:txBody>
      </p:sp>
      <p:grpSp>
        <p:nvGrpSpPr>
          <p:cNvPr id="35" name="Group 34"/>
          <p:cNvGrpSpPr/>
          <p:nvPr/>
        </p:nvGrpSpPr>
        <p:grpSpPr>
          <a:xfrm>
            <a:off x="462804" y="1529712"/>
            <a:ext cx="8199057" cy="3530493"/>
            <a:chOff x="418641" y="1757511"/>
            <a:chExt cx="8199057" cy="3530493"/>
          </a:xfrm>
        </p:grpSpPr>
        <p:pic>
          <p:nvPicPr>
            <p:cNvPr id="45" name="Picture 4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02776" y="2931526"/>
              <a:ext cx="1178965" cy="1178965"/>
            </a:xfrm>
            <a:prstGeom prst="rect">
              <a:avLst/>
            </a:prstGeom>
          </p:spPr>
        </p:pic>
        <p:pic>
          <p:nvPicPr>
            <p:cNvPr id="48" name="Picture 4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6209" y="2918820"/>
              <a:ext cx="1188802" cy="1188802"/>
            </a:xfrm>
            <a:prstGeom prst="rect">
              <a:avLst/>
            </a:prstGeom>
          </p:spPr>
        </p:pic>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021" y="1764943"/>
              <a:ext cx="1178965" cy="1178965"/>
            </a:xfrm>
            <a:prstGeom prst="rect">
              <a:avLst/>
            </a:prstGeom>
          </p:spPr>
        </p:pic>
        <p:pic>
          <p:nvPicPr>
            <p:cNvPr id="50" name="Picture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97360" y="1759520"/>
              <a:ext cx="1178965" cy="1178965"/>
            </a:xfrm>
            <a:prstGeom prst="rect">
              <a:avLst/>
            </a:prstGeom>
          </p:spPr>
        </p:pic>
        <p:pic>
          <p:nvPicPr>
            <p:cNvPr id="51" name="Picture 5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60139" y="1762199"/>
              <a:ext cx="1178965" cy="1178965"/>
            </a:xfrm>
            <a:prstGeom prst="rect">
              <a:avLst/>
            </a:prstGeom>
          </p:spPr>
        </p:pic>
        <p:pic>
          <p:nvPicPr>
            <p:cNvPr id="52" name="Picture 5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8641" y="2929207"/>
              <a:ext cx="1178965" cy="1178965"/>
            </a:xfrm>
            <a:prstGeom prst="rect">
              <a:avLst/>
            </a:prstGeom>
          </p:spPr>
        </p:pic>
        <p:pic>
          <p:nvPicPr>
            <p:cNvPr id="53" name="Picture 5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64415" y="2928657"/>
              <a:ext cx="1178965" cy="1178965"/>
            </a:xfrm>
            <a:prstGeom prst="rect">
              <a:avLst/>
            </a:prstGeom>
          </p:spPr>
        </p:pic>
        <p:pic>
          <p:nvPicPr>
            <p:cNvPr id="54" name="Picture 5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44644" y="2922314"/>
              <a:ext cx="1201633" cy="1178965"/>
            </a:xfrm>
            <a:prstGeom prst="rect">
              <a:avLst/>
            </a:prstGeom>
          </p:spPr>
        </p:pic>
        <p:pic>
          <p:nvPicPr>
            <p:cNvPr id="55" name="Picture 5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43155" y="4104834"/>
              <a:ext cx="1178965" cy="1178965"/>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31635" y="2922314"/>
              <a:ext cx="1178965" cy="1178965"/>
            </a:xfrm>
            <a:prstGeom prst="rect">
              <a:avLst/>
            </a:prstGeom>
          </p:spPr>
        </p:pic>
        <p:pic>
          <p:nvPicPr>
            <p:cNvPr id="57" name="Picture 5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98671" y="4102963"/>
              <a:ext cx="1178965" cy="1178965"/>
            </a:xfrm>
            <a:prstGeom prst="rect">
              <a:avLst/>
            </a:prstGeom>
          </p:spPr>
        </p:pic>
        <p:pic>
          <p:nvPicPr>
            <p:cNvPr id="58" name="Picture 5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3487" y="4108221"/>
              <a:ext cx="1178965" cy="1178965"/>
            </a:xfrm>
            <a:prstGeom prst="rect">
              <a:avLst/>
            </a:prstGeom>
          </p:spPr>
        </p:pic>
        <p:pic>
          <p:nvPicPr>
            <p:cNvPr id="59" name="Picture 5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81358" y="4109039"/>
              <a:ext cx="1178965" cy="1178965"/>
            </a:xfrm>
            <a:prstGeom prst="rect">
              <a:avLst/>
            </a:prstGeom>
          </p:spPr>
        </p:pic>
        <p:pic>
          <p:nvPicPr>
            <p:cNvPr id="60" name="Picture 5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31727" y="1763812"/>
              <a:ext cx="1178965" cy="1178965"/>
            </a:xfrm>
            <a:prstGeom prst="rect">
              <a:avLst/>
            </a:prstGeom>
          </p:spPr>
        </p:pic>
        <p:pic>
          <p:nvPicPr>
            <p:cNvPr id="61" name="Picture 6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108216" y="1761133"/>
              <a:ext cx="1178965" cy="1178965"/>
            </a:xfrm>
            <a:prstGeom prst="rect">
              <a:avLst/>
            </a:prstGeom>
          </p:spPr>
        </p:pic>
        <p:pic>
          <p:nvPicPr>
            <p:cNvPr id="62" name="Picture 6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269536" y="1762321"/>
              <a:ext cx="1178965" cy="1178965"/>
            </a:xfrm>
            <a:prstGeom prst="rect">
              <a:avLst/>
            </a:prstGeom>
          </p:spPr>
        </p:pic>
        <p:pic>
          <p:nvPicPr>
            <p:cNvPr id="63" name="Picture 6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937645" y="1757511"/>
              <a:ext cx="1178965" cy="1178965"/>
            </a:xfrm>
            <a:prstGeom prst="rect">
              <a:avLst/>
            </a:prstGeom>
          </p:spPr>
        </p:pic>
        <p:pic>
          <p:nvPicPr>
            <p:cNvPr id="64" name="Picture 6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419310" y="4082076"/>
              <a:ext cx="1198388" cy="1198388"/>
            </a:xfrm>
            <a:prstGeom prst="rect">
              <a:avLst/>
            </a:prstGeom>
          </p:spPr>
        </p:pic>
        <p:pic>
          <p:nvPicPr>
            <p:cNvPr id="65" name="Picture 6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270197" y="4102963"/>
              <a:ext cx="1178965" cy="1178965"/>
            </a:xfrm>
            <a:prstGeom prst="rect">
              <a:avLst/>
            </a:prstGeom>
          </p:spPr>
        </p:pic>
        <p:pic>
          <p:nvPicPr>
            <p:cNvPr id="66" name="Picture 6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922661" y="4103703"/>
              <a:ext cx="1178965" cy="1178965"/>
            </a:xfrm>
            <a:prstGeom prst="rect">
              <a:avLst/>
            </a:prstGeom>
          </p:spPr>
        </p:pic>
        <p:pic>
          <p:nvPicPr>
            <p:cNvPr id="67" name="Picture 6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268722" y="2922610"/>
              <a:ext cx="1178965" cy="1178965"/>
            </a:xfrm>
            <a:prstGeom prst="rect">
              <a:avLst/>
            </a:prstGeom>
          </p:spPr>
        </p:pic>
      </p:grpSp>
      <p:sp>
        <p:nvSpPr>
          <p:cNvPr id="14" name="Rectangle 13"/>
          <p:cNvSpPr/>
          <p:nvPr/>
        </p:nvSpPr>
        <p:spPr>
          <a:xfrm>
            <a:off x="-53688" y="5617131"/>
            <a:ext cx="9197688" cy="1007878"/>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8758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20"/>
          <p:cNvSpPr txBox="1">
            <a:spLocks noChangeArrowheads="1"/>
          </p:cNvSpPr>
          <p:nvPr/>
        </p:nvSpPr>
        <p:spPr bwMode="auto">
          <a:xfrm>
            <a:off x="3747588" y="2230664"/>
            <a:ext cx="1898191" cy="338554"/>
          </a:xfrm>
          <a:prstGeom prst="rect">
            <a:avLst/>
          </a:prstGeom>
          <a:noFill/>
          <a:ln w="9525">
            <a:noFill/>
            <a:miter lim="800000"/>
            <a:headEnd/>
            <a:tailEnd/>
          </a:ln>
          <a:effectLst/>
        </p:spPr>
        <p:txBody>
          <a:bodyPr wrap="square">
            <a:prstTxWarp prst="textNoShape">
              <a:avLst/>
            </a:prstTxWarp>
            <a:spAutoFit/>
          </a:bodyPr>
          <a:lstStyle/>
          <a:p>
            <a:pPr algn="ctr">
              <a:spcBef>
                <a:spcPct val="50000"/>
              </a:spcBef>
              <a:spcAft>
                <a:spcPts val="600"/>
              </a:spcAft>
            </a:pPr>
            <a:r>
              <a:rPr lang="en-US" sz="1600" dirty="0" smtClean="0">
                <a:solidFill>
                  <a:srgbClr val="0D0D0D"/>
                </a:solidFill>
                <a:latin typeface="Calibri Light" charset="0"/>
                <a:ea typeface="Calibri Light" charset="0"/>
                <a:cs typeface="Calibri Light" charset="0"/>
              </a:rPr>
              <a:t>Next generation</a:t>
            </a:r>
            <a:endParaRPr lang="en-US" sz="1600" dirty="0">
              <a:solidFill>
                <a:srgbClr val="0D0D0D"/>
              </a:solidFill>
              <a:latin typeface="Calibri Light" charset="0"/>
              <a:ea typeface="Calibri Light" charset="0"/>
              <a:cs typeface="Calibri Light" charset="0"/>
            </a:endParaRPr>
          </a:p>
        </p:txBody>
      </p:sp>
      <p:grpSp>
        <p:nvGrpSpPr>
          <p:cNvPr id="14" name="Group 13"/>
          <p:cNvGrpSpPr/>
          <p:nvPr/>
        </p:nvGrpSpPr>
        <p:grpSpPr>
          <a:xfrm>
            <a:off x="-27100" y="2230664"/>
            <a:ext cx="2541701" cy="3878727"/>
            <a:chOff x="-27100" y="769835"/>
            <a:chExt cx="2541701" cy="3878726"/>
          </a:xfrm>
        </p:grpSpPr>
        <p:sp>
          <p:nvSpPr>
            <p:cNvPr id="7" name="Text Box 20"/>
            <p:cNvSpPr txBox="1">
              <a:spLocks noChangeArrowheads="1"/>
            </p:cNvSpPr>
            <p:nvPr/>
          </p:nvSpPr>
          <p:spPr bwMode="auto">
            <a:xfrm>
              <a:off x="543967" y="3440178"/>
              <a:ext cx="1966597"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550" i="1" dirty="0" smtClean="0">
                  <a:solidFill>
                    <a:srgbClr val="0D0D0D"/>
                  </a:solidFill>
                  <a:latin typeface="Calibri Light" charset="0"/>
                  <a:ea typeface="Calibri Light" charset="0"/>
                  <a:cs typeface="Calibri Light" charset="0"/>
                </a:rPr>
                <a:t>stream routing</a:t>
              </a:r>
            </a:p>
          </p:txBody>
        </p:sp>
        <p:sp>
          <p:nvSpPr>
            <p:cNvPr id="9" name="Line 10"/>
            <p:cNvSpPr>
              <a:spLocks noChangeShapeType="1"/>
            </p:cNvSpPr>
            <p:nvPr/>
          </p:nvSpPr>
          <p:spPr bwMode="auto">
            <a:xfrm>
              <a:off x="1005273" y="1981417"/>
              <a:ext cx="0" cy="598931"/>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Calibri Light" charset="0"/>
                <a:ea typeface="Calibri Light" charset="0"/>
                <a:cs typeface="Calibri Light" charset="0"/>
              </a:endParaRPr>
            </a:p>
          </p:txBody>
        </p:sp>
        <p:sp>
          <p:nvSpPr>
            <p:cNvPr id="10" name="AutoShape 13"/>
            <p:cNvSpPr>
              <a:spLocks noChangeArrowheads="1"/>
            </p:cNvSpPr>
            <p:nvPr/>
          </p:nvSpPr>
          <p:spPr bwMode="auto">
            <a:xfrm>
              <a:off x="372321" y="2597000"/>
              <a:ext cx="1889908" cy="822374"/>
            </a:xfrm>
            <a:prstGeom prst="roundRect">
              <a:avLst>
                <a:gd name="adj" fmla="val 16667"/>
              </a:avLst>
            </a:prstGeom>
            <a:noFill/>
            <a:ln w="38100">
              <a:solidFill>
                <a:schemeClr val="tx1">
                  <a:lumMod val="65000"/>
                  <a:lumOff val="35000"/>
                </a:schemeClr>
              </a:solidFill>
              <a:round/>
              <a:headEnd/>
              <a:tailEnd/>
            </a:ln>
            <a:effectLst/>
          </p:spPr>
          <p:txBody>
            <a:bodyPr wrap="none" anchor="ctr" anchorCtr="0">
              <a:prstTxWarp prst="textNoShape">
                <a:avLst/>
              </a:prstTxWarp>
            </a:bodyPr>
            <a:lstStyle/>
            <a:p>
              <a:pPr algn="ctr"/>
              <a:r>
                <a:rPr lang="en-US" sz="1550" dirty="0" smtClean="0">
                  <a:solidFill>
                    <a:srgbClr val="0D0D0D"/>
                  </a:solidFill>
                  <a:latin typeface="Calibri Light" charset="0"/>
                  <a:ea typeface="Calibri Light" charset="0"/>
                  <a:cs typeface="Calibri Light" charset="0"/>
                </a:rPr>
                <a:t>Hydrology Model </a:t>
              </a:r>
            </a:p>
            <a:p>
              <a:pPr algn="ctr"/>
              <a:r>
                <a:rPr lang="en-US" sz="1000" dirty="0" smtClean="0">
                  <a:solidFill>
                    <a:srgbClr val="0D0D0D"/>
                  </a:solidFill>
                  <a:latin typeface="Calibri Light" charset="0"/>
                  <a:ea typeface="Calibri Light" charset="0"/>
                  <a:cs typeface="Calibri Light" charset="0"/>
                </a:rPr>
                <a:t>(single model, </a:t>
              </a:r>
            </a:p>
            <a:p>
              <a:pPr algn="ctr"/>
              <a:r>
                <a:rPr lang="en-US" sz="1000" dirty="0" smtClean="0">
                  <a:solidFill>
                    <a:srgbClr val="0D0D0D"/>
                  </a:solidFill>
                  <a:latin typeface="Calibri Light" charset="0"/>
                  <a:ea typeface="Calibri Light" charset="0"/>
                  <a:cs typeface="Calibri Light" charset="0"/>
                </a:rPr>
                <a:t>single parameterization)</a:t>
              </a:r>
              <a:endParaRPr lang="en-US" sz="1000" dirty="0">
                <a:solidFill>
                  <a:srgbClr val="0D0D0D"/>
                </a:solidFill>
                <a:latin typeface="Calibri Light" charset="0"/>
                <a:ea typeface="Calibri Light" charset="0"/>
                <a:cs typeface="Calibri Light" charset="0"/>
              </a:endParaRPr>
            </a:p>
          </p:txBody>
        </p:sp>
        <p:sp>
          <p:nvSpPr>
            <p:cNvPr id="12" name="Text Box 20"/>
            <p:cNvSpPr txBox="1">
              <a:spLocks noChangeArrowheads="1"/>
            </p:cNvSpPr>
            <p:nvPr/>
          </p:nvSpPr>
          <p:spPr bwMode="auto">
            <a:xfrm>
              <a:off x="326308" y="1987657"/>
              <a:ext cx="1966597"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550" i="1" dirty="0" smtClean="0">
                  <a:solidFill>
                    <a:srgbClr val="0D0D0D"/>
                  </a:solidFill>
                  <a:latin typeface="Calibri Light" charset="0"/>
                  <a:ea typeface="Calibri Light" charset="0"/>
                  <a:cs typeface="Calibri Light" charset="0"/>
                </a:rPr>
                <a:t>downscaling</a:t>
              </a:r>
              <a:endParaRPr lang="en-US" sz="1550" i="1" dirty="0">
                <a:solidFill>
                  <a:srgbClr val="0D0D0D"/>
                </a:solidFill>
                <a:latin typeface="Calibri Light" charset="0"/>
                <a:ea typeface="Calibri Light" charset="0"/>
                <a:cs typeface="Calibri Light" charset="0"/>
              </a:endParaRPr>
            </a:p>
          </p:txBody>
        </p:sp>
        <p:sp>
          <p:nvSpPr>
            <p:cNvPr id="15" name="AutoShape 13"/>
            <p:cNvSpPr>
              <a:spLocks noChangeArrowheads="1"/>
            </p:cNvSpPr>
            <p:nvPr/>
          </p:nvSpPr>
          <p:spPr bwMode="auto">
            <a:xfrm>
              <a:off x="-27100" y="4025603"/>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chemeClr val="accent2"/>
                  </a:solidFill>
                  <a:latin typeface="Calibri Light" charset="0"/>
                  <a:ea typeface="Calibri Light" charset="0"/>
                  <a:cs typeface="Calibri Light" charset="0"/>
                </a:rPr>
                <a:t>Impact</a:t>
              </a:r>
            </a:p>
          </p:txBody>
        </p:sp>
        <p:sp>
          <p:nvSpPr>
            <p:cNvPr id="22" name="Text Box 20"/>
            <p:cNvSpPr txBox="1">
              <a:spLocks noChangeArrowheads="1"/>
            </p:cNvSpPr>
            <p:nvPr/>
          </p:nvSpPr>
          <p:spPr bwMode="auto">
            <a:xfrm>
              <a:off x="1116781" y="2194826"/>
              <a:ext cx="1397820" cy="400110"/>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000" i="1" dirty="0" smtClean="0">
                  <a:solidFill>
                    <a:srgbClr val="0D0D0D"/>
                  </a:solidFill>
                  <a:latin typeface="Calibri Light" charset="0"/>
                  <a:ea typeface="Calibri Light" charset="0"/>
                  <a:cs typeface="Calibri Light" charset="0"/>
                </a:rPr>
                <a:t>(</a:t>
              </a:r>
              <a:r>
                <a:rPr lang="en-US" sz="1000" i="1" dirty="0">
                  <a:solidFill>
                    <a:srgbClr val="0D0D0D"/>
                  </a:solidFill>
                  <a:latin typeface="Calibri Light" charset="0"/>
                  <a:ea typeface="Calibri Light" charset="0"/>
                  <a:cs typeface="Calibri Light" charset="0"/>
                </a:rPr>
                <a:t>statistical </a:t>
              </a:r>
              <a:r>
                <a:rPr lang="en-US" sz="1000" i="1" dirty="0" smtClean="0">
                  <a:solidFill>
                    <a:srgbClr val="0D0D0D"/>
                  </a:solidFill>
                  <a:latin typeface="Calibri Light" charset="0"/>
                  <a:ea typeface="Calibri Light" charset="0"/>
                  <a:cs typeface="Calibri Light" charset="0"/>
                </a:rPr>
                <a:t>re-scaling, limited dynamical)</a:t>
              </a:r>
              <a:endParaRPr lang="en-US" sz="1000" i="1" dirty="0">
                <a:solidFill>
                  <a:srgbClr val="0D0D0D"/>
                </a:solidFill>
                <a:latin typeface="Calibri Light" charset="0"/>
                <a:ea typeface="Calibri Light" charset="0"/>
                <a:cs typeface="Calibri Light" charset="0"/>
              </a:endParaRPr>
            </a:p>
          </p:txBody>
        </p:sp>
        <p:sp>
          <p:nvSpPr>
            <p:cNvPr id="23" name="Text Box 20"/>
            <p:cNvSpPr txBox="1">
              <a:spLocks noChangeArrowheads="1"/>
            </p:cNvSpPr>
            <p:nvPr/>
          </p:nvSpPr>
          <p:spPr bwMode="auto">
            <a:xfrm>
              <a:off x="603831" y="3631059"/>
              <a:ext cx="1395357" cy="246221"/>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000" i="1" dirty="0" smtClean="0">
                  <a:solidFill>
                    <a:srgbClr val="0D0D0D"/>
                  </a:solidFill>
                  <a:latin typeface="Calibri Light" charset="0"/>
                  <a:ea typeface="Calibri Light" charset="0"/>
                  <a:cs typeface="Calibri Light" charset="0"/>
                </a:rPr>
                <a:t>(grid-based)</a:t>
              </a:r>
              <a:endParaRPr lang="en-US" sz="1000" i="1" dirty="0">
                <a:solidFill>
                  <a:srgbClr val="0D0D0D"/>
                </a:solidFill>
                <a:latin typeface="Calibri Light" charset="0"/>
                <a:ea typeface="Calibri Light" charset="0"/>
                <a:cs typeface="Calibri Light" charset="0"/>
              </a:endParaRPr>
            </a:p>
          </p:txBody>
        </p:sp>
        <p:sp>
          <p:nvSpPr>
            <p:cNvPr id="34" name="Line 10"/>
            <p:cNvSpPr>
              <a:spLocks noChangeShapeType="1"/>
            </p:cNvSpPr>
            <p:nvPr/>
          </p:nvSpPr>
          <p:spPr bwMode="auto">
            <a:xfrm>
              <a:off x="1016421" y="3422292"/>
              <a:ext cx="0" cy="598931"/>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Calibri Light" charset="0"/>
                <a:ea typeface="Calibri Light" charset="0"/>
                <a:cs typeface="Calibri Light" charset="0"/>
              </a:endParaRPr>
            </a:p>
          </p:txBody>
        </p:sp>
        <p:sp>
          <p:nvSpPr>
            <p:cNvPr id="38" name="Text Box 20"/>
            <p:cNvSpPr txBox="1">
              <a:spLocks noChangeArrowheads="1"/>
            </p:cNvSpPr>
            <p:nvPr/>
          </p:nvSpPr>
          <p:spPr bwMode="auto">
            <a:xfrm>
              <a:off x="372321" y="769835"/>
              <a:ext cx="1889908" cy="338554"/>
            </a:xfrm>
            <a:prstGeom prst="rect">
              <a:avLst/>
            </a:prstGeom>
            <a:noFill/>
            <a:ln w="9525">
              <a:noFill/>
              <a:miter lim="800000"/>
              <a:headEnd/>
              <a:tailEnd/>
            </a:ln>
            <a:effectLst/>
          </p:spPr>
          <p:txBody>
            <a:bodyPr wrap="square">
              <a:prstTxWarp prst="textNoShape">
                <a:avLst/>
              </a:prstTxWarp>
              <a:spAutoFit/>
            </a:bodyPr>
            <a:lstStyle/>
            <a:p>
              <a:pPr algn="ctr">
                <a:spcBef>
                  <a:spcPct val="50000"/>
                </a:spcBef>
                <a:spcAft>
                  <a:spcPts val="600"/>
                </a:spcAft>
              </a:pPr>
              <a:r>
                <a:rPr lang="en-US" sz="1600" dirty="0" smtClean="0">
                  <a:latin typeface="Calibri Light" charset="0"/>
                  <a:ea typeface="Calibri Light" charset="0"/>
                  <a:cs typeface="Calibri Light" charset="0"/>
                </a:rPr>
                <a:t>Current generation</a:t>
              </a:r>
              <a:endParaRPr lang="en-US" sz="1600" dirty="0">
                <a:latin typeface="Calibri Light" charset="0"/>
                <a:ea typeface="Calibri Light" charset="0"/>
                <a:cs typeface="Calibri Light" charset="0"/>
              </a:endParaRPr>
            </a:p>
          </p:txBody>
        </p:sp>
        <p:sp>
          <p:nvSpPr>
            <p:cNvPr id="51" name="AutoShape 13"/>
            <p:cNvSpPr>
              <a:spLocks noChangeArrowheads="1"/>
            </p:cNvSpPr>
            <p:nvPr/>
          </p:nvSpPr>
          <p:spPr bwMode="auto">
            <a:xfrm>
              <a:off x="379757" y="1182908"/>
              <a:ext cx="1889908" cy="814182"/>
            </a:xfrm>
            <a:prstGeom prst="roundRect">
              <a:avLst>
                <a:gd name="adj" fmla="val 16667"/>
              </a:avLst>
            </a:prstGeom>
            <a:solidFill>
              <a:schemeClr val="bg1"/>
            </a:solidFill>
            <a:ln w="38100">
              <a:solidFill>
                <a:schemeClr val="tx1">
                  <a:lumMod val="65000"/>
                  <a:lumOff val="35000"/>
                </a:schemeClr>
              </a:solidFill>
              <a:round/>
              <a:headEnd/>
              <a:tailEnd/>
            </a:ln>
            <a:effectLst/>
          </p:spPr>
          <p:txBody>
            <a:bodyPr wrap="none" anchor="ctr" anchorCtr="0">
              <a:prstTxWarp prst="textNoShape">
                <a:avLst/>
              </a:prstTxWarp>
            </a:bodyPr>
            <a:lstStyle/>
            <a:p>
              <a:pPr algn="ctr"/>
              <a:r>
                <a:rPr lang="en-US" sz="1550" dirty="0" smtClean="0">
                  <a:solidFill>
                    <a:srgbClr val="0D0D0D"/>
                  </a:solidFill>
                  <a:latin typeface="Calibri Light" charset="0"/>
                  <a:ea typeface="Calibri Light" charset="0"/>
                  <a:cs typeface="Calibri Light" charset="0"/>
                </a:rPr>
                <a:t>Observations, </a:t>
              </a:r>
            </a:p>
            <a:p>
              <a:pPr algn="ctr"/>
              <a:r>
                <a:rPr lang="en-US" sz="1550" dirty="0">
                  <a:solidFill>
                    <a:srgbClr val="0D0D0D"/>
                  </a:solidFill>
                  <a:latin typeface="Calibri Light" charset="0"/>
                  <a:ea typeface="Calibri Light" charset="0"/>
                  <a:cs typeface="Calibri Light" charset="0"/>
                </a:rPr>
                <a:t>c</a:t>
              </a:r>
              <a:r>
                <a:rPr lang="en-US" sz="1550" dirty="0" smtClean="0">
                  <a:solidFill>
                    <a:srgbClr val="0D0D0D"/>
                  </a:solidFill>
                  <a:latin typeface="Calibri Light" charset="0"/>
                  <a:ea typeface="Calibri Light" charset="0"/>
                  <a:cs typeface="Calibri Light" charset="0"/>
                </a:rPr>
                <a:t>limate </a:t>
              </a:r>
              <a:r>
                <a:rPr lang="en-US" sz="1550" dirty="0">
                  <a:solidFill>
                    <a:srgbClr val="0D0D0D"/>
                  </a:solidFill>
                  <a:latin typeface="Calibri Light" charset="0"/>
                  <a:ea typeface="Calibri Light" charset="0"/>
                  <a:cs typeface="Calibri Light" charset="0"/>
                </a:rPr>
                <a:t>m</a:t>
              </a:r>
              <a:r>
                <a:rPr lang="en-US" sz="1550" dirty="0" smtClean="0">
                  <a:solidFill>
                    <a:srgbClr val="0D0D0D"/>
                  </a:solidFill>
                  <a:latin typeface="Calibri Light" charset="0"/>
                  <a:ea typeface="Calibri Light" charset="0"/>
                  <a:cs typeface="Calibri Light" charset="0"/>
                </a:rPr>
                <a:t>odels </a:t>
              </a:r>
            </a:p>
          </p:txBody>
        </p:sp>
      </p:grpSp>
      <p:grpSp>
        <p:nvGrpSpPr>
          <p:cNvPr id="3" name="Group 2"/>
          <p:cNvGrpSpPr/>
          <p:nvPr/>
        </p:nvGrpSpPr>
        <p:grpSpPr>
          <a:xfrm>
            <a:off x="2346668" y="2645038"/>
            <a:ext cx="3416336" cy="814182"/>
            <a:chOff x="3359681" y="1560728"/>
            <a:chExt cx="3416336" cy="814182"/>
          </a:xfrm>
        </p:grpSpPr>
        <p:sp>
          <p:nvSpPr>
            <p:cNvPr id="8" name="AutoShape 13"/>
            <p:cNvSpPr>
              <a:spLocks noChangeArrowheads="1"/>
            </p:cNvSpPr>
            <p:nvPr/>
          </p:nvSpPr>
          <p:spPr bwMode="auto">
            <a:xfrm>
              <a:off x="4768884" y="1560728"/>
              <a:ext cx="2007133" cy="814182"/>
            </a:xfrm>
            <a:prstGeom prst="roundRect">
              <a:avLst>
                <a:gd name="adj" fmla="val 16667"/>
              </a:avLst>
            </a:prstGeom>
            <a:solidFill>
              <a:schemeClr val="bg1"/>
            </a:solidFill>
            <a:ln w="38100">
              <a:solidFill>
                <a:schemeClr val="tx1">
                  <a:lumMod val="65000"/>
                  <a:lumOff val="35000"/>
                </a:schemeClr>
              </a:solidFill>
              <a:round/>
              <a:headEnd/>
              <a:tailEnd/>
            </a:ln>
            <a:effectLst>
              <a:outerShdw blurRad="63500" sx="102000" sy="102000" algn="ctr" rotWithShape="0">
                <a:prstClr val="black">
                  <a:alpha val="40000"/>
                </a:prstClr>
              </a:outerShdw>
            </a:effectLst>
          </p:spPr>
          <p:txBody>
            <a:bodyPr wrap="none" anchor="ctr" anchorCtr="0">
              <a:prstTxWarp prst="textNoShape">
                <a:avLst/>
              </a:prstTxWarp>
            </a:bodyPr>
            <a:lstStyle/>
            <a:p>
              <a:pPr algn="ctr"/>
              <a:r>
                <a:rPr lang="en-US" sz="1550" dirty="0" smtClean="0">
                  <a:solidFill>
                    <a:srgbClr val="0D0D0D"/>
                  </a:solidFill>
                  <a:latin typeface="Calibri Light" charset="0"/>
                  <a:ea typeface="Calibri Light" charset="0"/>
                  <a:cs typeface="Calibri Light" charset="0"/>
                </a:rPr>
                <a:t>Obs. ensembles, </a:t>
              </a:r>
            </a:p>
            <a:p>
              <a:pPr algn="ctr"/>
              <a:r>
                <a:rPr lang="en-US" sz="1550" dirty="0">
                  <a:solidFill>
                    <a:srgbClr val="0D0D0D"/>
                  </a:solidFill>
                  <a:latin typeface="Calibri Light" charset="0"/>
                  <a:ea typeface="Calibri Light" charset="0"/>
                  <a:cs typeface="Calibri Light" charset="0"/>
                </a:rPr>
                <a:t>c</a:t>
              </a:r>
              <a:r>
                <a:rPr lang="en-US" sz="1550" dirty="0" smtClean="0">
                  <a:solidFill>
                    <a:srgbClr val="0D0D0D"/>
                  </a:solidFill>
                  <a:latin typeface="Calibri Light" charset="0"/>
                  <a:ea typeface="Calibri Light" charset="0"/>
                  <a:cs typeface="Calibri Light" charset="0"/>
                </a:rPr>
                <a:t>limate info. &amp; </a:t>
              </a:r>
            </a:p>
            <a:p>
              <a:pPr algn="ctr"/>
              <a:r>
                <a:rPr lang="en-US" sz="1550" dirty="0" smtClean="0">
                  <a:solidFill>
                    <a:srgbClr val="0D0D0D"/>
                  </a:solidFill>
                  <a:latin typeface="Calibri Light" charset="0"/>
                  <a:ea typeface="Calibri Light" charset="0"/>
                  <a:cs typeface="Calibri Light" charset="0"/>
                </a:rPr>
                <a:t>climate models </a:t>
              </a:r>
            </a:p>
          </p:txBody>
        </p:sp>
        <p:cxnSp>
          <p:nvCxnSpPr>
            <p:cNvPr id="49" name="Straight Arrow Connector 48"/>
            <p:cNvCxnSpPr/>
            <p:nvPr/>
          </p:nvCxnSpPr>
          <p:spPr>
            <a:xfrm>
              <a:off x="3359681" y="1901902"/>
              <a:ext cx="134664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 Box 20"/>
            <p:cNvSpPr txBox="1">
              <a:spLocks noChangeArrowheads="1"/>
            </p:cNvSpPr>
            <p:nvPr/>
          </p:nvSpPr>
          <p:spPr bwMode="auto">
            <a:xfrm>
              <a:off x="3438933" y="1681500"/>
              <a:ext cx="883784" cy="276999"/>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smtClean="0">
                  <a:solidFill>
                    <a:schemeClr val="accent5">
                      <a:lumMod val="75000"/>
                    </a:schemeClr>
                  </a:solidFill>
                  <a:latin typeface="Calibri" charset="0"/>
                  <a:ea typeface="Calibri" charset="0"/>
                  <a:cs typeface="Calibri" charset="0"/>
                </a:rPr>
                <a:t>GMET</a:t>
              </a:r>
              <a:endParaRPr lang="en-US" sz="1200" dirty="0">
                <a:solidFill>
                  <a:schemeClr val="accent5">
                    <a:lumMod val="75000"/>
                  </a:schemeClr>
                </a:solidFill>
                <a:latin typeface="Calibri" charset="0"/>
                <a:ea typeface="Calibri" charset="0"/>
                <a:cs typeface="Calibri" charset="0"/>
              </a:endParaRPr>
            </a:p>
          </p:txBody>
        </p:sp>
      </p:grpSp>
      <p:sp>
        <p:nvSpPr>
          <p:cNvPr id="48" name="AutoShape 13"/>
          <p:cNvSpPr>
            <a:spLocks noChangeArrowheads="1"/>
          </p:cNvSpPr>
          <p:nvPr/>
        </p:nvSpPr>
        <p:spPr bwMode="auto">
          <a:xfrm>
            <a:off x="3259239" y="5554758"/>
            <a:ext cx="2737508"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chemeClr val="accent2"/>
                </a:solidFill>
                <a:latin typeface="Calibri Light" charset="0"/>
                <a:ea typeface="Calibri Light" charset="0"/>
                <a:cs typeface="Calibri Light" charset="0"/>
              </a:rPr>
              <a:t>Impact &amp; </a:t>
            </a:r>
          </a:p>
          <a:p>
            <a:pPr algn="ctr"/>
            <a:r>
              <a:rPr lang="en-US" sz="2200" dirty="0" smtClean="0">
                <a:solidFill>
                  <a:schemeClr val="accent2"/>
                </a:solidFill>
                <a:latin typeface="Calibri Light" charset="0"/>
                <a:ea typeface="Calibri Light" charset="0"/>
                <a:cs typeface="Calibri Light" charset="0"/>
              </a:rPr>
              <a:t>adaptation</a:t>
            </a:r>
          </a:p>
        </p:txBody>
      </p:sp>
      <p:grpSp>
        <p:nvGrpSpPr>
          <p:cNvPr id="6" name="Group 5"/>
          <p:cNvGrpSpPr/>
          <p:nvPr/>
        </p:nvGrpSpPr>
        <p:grpSpPr>
          <a:xfrm>
            <a:off x="2335517" y="3976188"/>
            <a:ext cx="3427488" cy="1513300"/>
            <a:chOff x="3348530" y="2891878"/>
            <a:chExt cx="3427488" cy="1513300"/>
          </a:xfrm>
        </p:grpSpPr>
        <p:sp>
          <p:nvSpPr>
            <p:cNvPr id="82" name="Line 10"/>
            <p:cNvSpPr>
              <a:spLocks noChangeShapeType="1"/>
            </p:cNvSpPr>
            <p:nvPr/>
          </p:nvSpPr>
          <p:spPr bwMode="auto">
            <a:xfrm>
              <a:off x="5281875" y="3806247"/>
              <a:ext cx="0" cy="598931"/>
            </a:xfrm>
            <a:prstGeom prst="line">
              <a:avLst/>
            </a:prstGeom>
            <a:noFill/>
            <a:ln w="101600">
              <a:solidFill>
                <a:srgbClr val="5F5F5F"/>
              </a:solidFill>
              <a:round/>
              <a:headEnd/>
              <a:tailEnd type="triangle" w="med" len="med"/>
            </a:ln>
            <a:effectLst>
              <a:outerShdw blurRad="63500" sx="102000" sy="102000" algn="ctr" rotWithShape="0">
                <a:prstClr val="black">
                  <a:alpha val="40000"/>
                </a:prstClr>
              </a:outerShdw>
            </a:effectLst>
          </p:spPr>
          <p:txBody>
            <a:bodyPr>
              <a:prstTxWarp prst="textNoShape">
                <a:avLst/>
              </a:prstTxWarp>
            </a:bodyPr>
            <a:lstStyle/>
            <a:p>
              <a:endParaRPr lang="en-US">
                <a:solidFill>
                  <a:srgbClr val="0D0D0D"/>
                </a:solidFill>
                <a:latin typeface="Calibri Light" charset="0"/>
                <a:ea typeface="Calibri Light" charset="0"/>
                <a:cs typeface="Calibri Light" charset="0"/>
              </a:endParaRPr>
            </a:p>
          </p:txBody>
        </p:sp>
        <p:sp>
          <p:nvSpPr>
            <p:cNvPr id="56" name="Text Box 20"/>
            <p:cNvSpPr txBox="1">
              <a:spLocks noChangeArrowheads="1"/>
            </p:cNvSpPr>
            <p:nvPr/>
          </p:nvSpPr>
          <p:spPr bwMode="auto">
            <a:xfrm>
              <a:off x="3440882" y="3784908"/>
              <a:ext cx="1144064" cy="276999"/>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smtClean="0">
                  <a:solidFill>
                    <a:schemeClr val="accent5">
                      <a:lumMod val="75000"/>
                    </a:schemeClr>
                  </a:solidFill>
                  <a:latin typeface="Calibri" charset="0"/>
                  <a:ea typeface="Calibri" charset="0"/>
                  <a:cs typeface="Calibri" charset="0"/>
                </a:rPr>
                <a:t>mizuRoute</a:t>
              </a:r>
              <a:endParaRPr lang="en-US" sz="1200" dirty="0">
                <a:solidFill>
                  <a:schemeClr val="accent5">
                    <a:lumMod val="75000"/>
                  </a:schemeClr>
                </a:solidFill>
                <a:latin typeface="Calibri" charset="0"/>
                <a:ea typeface="Calibri" charset="0"/>
                <a:cs typeface="Calibri" charset="0"/>
              </a:endParaRPr>
            </a:p>
          </p:txBody>
        </p:sp>
        <p:cxnSp>
          <p:nvCxnSpPr>
            <p:cNvPr id="40" name="Straight Arrow Connector 39"/>
            <p:cNvCxnSpPr/>
            <p:nvPr/>
          </p:nvCxnSpPr>
          <p:spPr>
            <a:xfrm flipV="1">
              <a:off x="3475475" y="4007578"/>
              <a:ext cx="1551324" cy="7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AutoShape 13"/>
            <p:cNvSpPr>
              <a:spLocks noChangeArrowheads="1"/>
            </p:cNvSpPr>
            <p:nvPr/>
          </p:nvSpPr>
          <p:spPr bwMode="auto">
            <a:xfrm>
              <a:off x="4760601" y="2974712"/>
              <a:ext cx="2015415" cy="822374"/>
            </a:xfrm>
            <a:prstGeom prst="roundRect">
              <a:avLst>
                <a:gd name="adj" fmla="val 16667"/>
              </a:avLst>
            </a:prstGeom>
            <a:solidFill>
              <a:schemeClr val="bg1"/>
            </a:solidFill>
            <a:ln w="38100">
              <a:solidFill>
                <a:schemeClr val="tx1">
                  <a:lumMod val="65000"/>
                  <a:lumOff val="35000"/>
                </a:schemeClr>
              </a:solidFill>
              <a:round/>
              <a:headEnd/>
              <a:tailEnd/>
            </a:ln>
            <a:effectLst>
              <a:outerShdw blurRad="63500" sx="102000" sy="102000" algn="ctr" rotWithShape="0">
                <a:prstClr val="black">
                  <a:alpha val="40000"/>
                </a:prstClr>
              </a:outerShdw>
            </a:effectLst>
          </p:spPr>
          <p:txBody>
            <a:bodyPr wrap="none" anchor="ctr" anchorCtr="0">
              <a:prstTxWarp prst="textNoShape">
                <a:avLst/>
              </a:prstTxWarp>
            </a:bodyPr>
            <a:lstStyle/>
            <a:p>
              <a:pPr algn="ctr"/>
              <a:r>
                <a:rPr lang="en-US" sz="1550" dirty="0" smtClean="0">
                  <a:solidFill>
                    <a:srgbClr val="0D0D0D"/>
                  </a:solidFill>
                  <a:latin typeface="Calibri Light" charset="0"/>
                  <a:ea typeface="Calibri Light" charset="0"/>
                  <a:cs typeface="Calibri Light" charset="0"/>
                </a:rPr>
                <a:t>Flexible hydrology</a:t>
              </a:r>
            </a:p>
            <a:p>
              <a:pPr algn="ctr"/>
              <a:r>
                <a:rPr lang="en-US" sz="1550" dirty="0" smtClean="0">
                  <a:solidFill>
                    <a:srgbClr val="0D0D0D"/>
                  </a:solidFill>
                  <a:latin typeface="Calibri Light" charset="0"/>
                  <a:ea typeface="Calibri Light" charset="0"/>
                  <a:cs typeface="Calibri Light" charset="0"/>
                </a:rPr>
                <a:t> modeling and </a:t>
              </a:r>
            </a:p>
            <a:p>
              <a:pPr algn="ctr"/>
              <a:r>
                <a:rPr lang="en-US" sz="1550" dirty="0" smtClean="0">
                  <a:solidFill>
                    <a:srgbClr val="0D0D0D"/>
                  </a:solidFill>
                  <a:latin typeface="Calibri Light" charset="0"/>
                  <a:ea typeface="Calibri Light" charset="0"/>
                  <a:cs typeface="Calibri Light" charset="0"/>
                </a:rPr>
                <a:t>forecasting frameworks</a:t>
              </a:r>
              <a:endParaRPr lang="en-US" sz="1550" dirty="0">
                <a:solidFill>
                  <a:srgbClr val="0D0D0D"/>
                </a:solidFill>
                <a:latin typeface="Calibri Light" charset="0"/>
                <a:ea typeface="Calibri Light" charset="0"/>
                <a:cs typeface="Calibri Light" charset="0"/>
              </a:endParaRPr>
            </a:p>
          </p:txBody>
        </p:sp>
        <p:sp>
          <p:nvSpPr>
            <p:cNvPr id="54" name="Text Box 20"/>
            <p:cNvSpPr txBox="1">
              <a:spLocks noChangeArrowheads="1"/>
            </p:cNvSpPr>
            <p:nvPr/>
          </p:nvSpPr>
          <p:spPr bwMode="auto">
            <a:xfrm>
              <a:off x="3428834" y="3134005"/>
              <a:ext cx="948040" cy="285230"/>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smtClean="0">
                  <a:solidFill>
                    <a:schemeClr val="accent5">
                      <a:lumMod val="75000"/>
                    </a:schemeClr>
                  </a:solidFill>
                  <a:latin typeface="Calibri" charset="0"/>
                  <a:ea typeface="Calibri" charset="0"/>
                  <a:cs typeface="Calibri" charset="0"/>
                </a:rPr>
                <a:t>MPR-flex</a:t>
              </a:r>
              <a:endParaRPr lang="en-US" sz="1200" dirty="0">
                <a:solidFill>
                  <a:schemeClr val="accent5">
                    <a:lumMod val="75000"/>
                  </a:schemeClr>
                </a:solidFill>
                <a:latin typeface="Calibri" charset="0"/>
                <a:ea typeface="Calibri" charset="0"/>
                <a:cs typeface="Calibri" charset="0"/>
              </a:endParaRPr>
            </a:p>
          </p:txBody>
        </p:sp>
        <p:sp>
          <p:nvSpPr>
            <p:cNvPr id="55" name="Text Box 20"/>
            <p:cNvSpPr txBox="1">
              <a:spLocks noChangeArrowheads="1"/>
            </p:cNvSpPr>
            <p:nvPr/>
          </p:nvSpPr>
          <p:spPr bwMode="auto">
            <a:xfrm>
              <a:off x="3442041" y="2891878"/>
              <a:ext cx="893752" cy="277000"/>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smtClean="0">
                  <a:solidFill>
                    <a:schemeClr val="accent5">
                      <a:lumMod val="75000"/>
                    </a:schemeClr>
                  </a:solidFill>
                  <a:latin typeface="Calibri" charset="0"/>
                  <a:ea typeface="Calibri" charset="0"/>
                  <a:cs typeface="Calibri" charset="0"/>
                </a:rPr>
                <a:t>SUMMA</a:t>
              </a:r>
              <a:endParaRPr lang="en-US" sz="1200" dirty="0">
                <a:solidFill>
                  <a:schemeClr val="accent5">
                    <a:lumMod val="75000"/>
                  </a:schemeClr>
                </a:solidFill>
                <a:latin typeface="Calibri" charset="0"/>
                <a:ea typeface="Calibri" charset="0"/>
                <a:cs typeface="Calibri" charset="0"/>
              </a:endParaRPr>
            </a:p>
          </p:txBody>
        </p:sp>
        <p:cxnSp>
          <p:nvCxnSpPr>
            <p:cNvPr id="63" name="Straight Arrow Connector 62"/>
            <p:cNvCxnSpPr/>
            <p:nvPr/>
          </p:nvCxnSpPr>
          <p:spPr>
            <a:xfrm>
              <a:off x="3348530" y="3360141"/>
              <a:ext cx="1342298" cy="2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3348530" y="3124986"/>
              <a:ext cx="135779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Text Box 20"/>
            <p:cNvSpPr txBox="1">
              <a:spLocks noChangeArrowheads="1"/>
            </p:cNvSpPr>
            <p:nvPr/>
          </p:nvSpPr>
          <p:spPr bwMode="auto">
            <a:xfrm>
              <a:off x="4809421" y="3812982"/>
              <a:ext cx="1966597"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550" i="1" dirty="0" smtClean="0">
                  <a:solidFill>
                    <a:srgbClr val="0D0D0D"/>
                  </a:solidFill>
                  <a:latin typeface="Calibri Light" charset="0"/>
                  <a:ea typeface="Calibri Light" charset="0"/>
                  <a:cs typeface="Calibri Light" charset="0"/>
                </a:rPr>
                <a:t>stream routing</a:t>
              </a:r>
            </a:p>
          </p:txBody>
        </p:sp>
        <p:sp>
          <p:nvSpPr>
            <p:cNvPr id="87" name="Text Box 20"/>
            <p:cNvSpPr txBox="1">
              <a:spLocks noChangeArrowheads="1"/>
            </p:cNvSpPr>
            <p:nvPr/>
          </p:nvSpPr>
          <p:spPr bwMode="auto">
            <a:xfrm>
              <a:off x="4780065" y="4015014"/>
              <a:ext cx="1812887" cy="246221"/>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000" i="1" dirty="0" smtClean="0">
                  <a:solidFill>
                    <a:srgbClr val="0D0D0D"/>
                  </a:solidFill>
                  <a:latin typeface="Calibri Light" charset="0"/>
                  <a:ea typeface="Calibri Light" charset="0"/>
                  <a:cs typeface="Calibri Light" charset="0"/>
                </a:rPr>
                <a:t>(spatially variable)</a:t>
              </a:r>
              <a:endParaRPr lang="en-US" sz="1000" i="1" dirty="0">
                <a:solidFill>
                  <a:srgbClr val="0D0D0D"/>
                </a:solidFill>
                <a:latin typeface="Calibri Light" charset="0"/>
                <a:ea typeface="Calibri Light" charset="0"/>
                <a:cs typeface="Calibri Light" charset="0"/>
              </a:endParaRPr>
            </a:p>
          </p:txBody>
        </p:sp>
      </p:grpSp>
      <p:grpSp>
        <p:nvGrpSpPr>
          <p:cNvPr id="4" name="Group 3"/>
          <p:cNvGrpSpPr/>
          <p:nvPr/>
        </p:nvGrpSpPr>
        <p:grpSpPr>
          <a:xfrm>
            <a:off x="2279550" y="3443898"/>
            <a:ext cx="4157407" cy="619178"/>
            <a:chOff x="3292563" y="2359588"/>
            <a:chExt cx="4157407" cy="619178"/>
          </a:xfrm>
        </p:grpSpPr>
        <p:sp>
          <p:nvSpPr>
            <p:cNvPr id="78" name="Line 10"/>
            <p:cNvSpPr>
              <a:spLocks noChangeShapeType="1"/>
            </p:cNvSpPr>
            <p:nvPr/>
          </p:nvSpPr>
          <p:spPr bwMode="auto">
            <a:xfrm>
              <a:off x="5270727" y="2365372"/>
              <a:ext cx="0" cy="598931"/>
            </a:xfrm>
            <a:prstGeom prst="line">
              <a:avLst/>
            </a:prstGeom>
            <a:noFill/>
            <a:ln w="101600">
              <a:solidFill>
                <a:srgbClr val="5F5F5F"/>
              </a:solidFill>
              <a:round/>
              <a:headEnd/>
              <a:tailEnd type="triangle" w="med" len="med"/>
            </a:ln>
            <a:effectLst>
              <a:outerShdw blurRad="63500" sx="102000" sy="102000" algn="ctr" rotWithShape="0">
                <a:prstClr val="black">
                  <a:alpha val="40000"/>
                </a:prstClr>
              </a:outerShdw>
            </a:effectLst>
          </p:spPr>
          <p:txBody>
            <a:bodyPr>
              <a:prstTxWarp prst="textNoShape">
                <a:avLst/>
              </a:prstTxWarp>
            </a:bodyPr>
            <a:lstStyle/>
            <a:p>
              <a:endParaRPr lang="en-US">
                <a:solidFill>
                  <a:srgbClr val="0D0D0D"/>
                </a:solidFill>
                <a:latin typeface="Calibri Light" charset="0"/>
                <a:ea typeface="Calibri Light" charset="0"/>
                <a:cs typeface="Calibri Light" charset="0"/>
              </a:endParaRPr>
            </a:p>
          </p:txBody>
        </p:sp>
        <p:sp>
          <p:nvSpPr>
            <p:cNvPr id="53" name="Text Box 20"/>
            <p:cNvSpPr txBox="1">
              <a:spLocks noChangeArrowheads="1"/>
            </p:cNvSpPr>
            <p:nvPr/>
          </p:nvSpPr>
          <p:spPr bwMode="auto">
            <a:xfrm>
              <a:off x="3437947" y="2359588"/>
              <a:ext cx="1367681" cy="276999"/>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smtClean="0">
                  <a:solidFill>
                    <a:schemeClr val="accent5">
                      <a:lumMod val="75000"/>
                    </a:schemeClr>
                  </a:solidFill>
                  <a:latin typeface="Calibri" charset="0"/>
                  <a:ea typeface="Calibri" charset="0"/>
                  <a:cs typeface="Calibri" charset="0"/>
                </a:rPr>
                <a:t>ICAR+</a:t>
              </a:r>
              <a:endParaRPr lang="en-US" sz="1200" dirty="0">
                <a:solidFill>
                  <a:schemeClr val="accent5">
                    <a:lumMod val="75000"/>
                  </a:schemeClr>
                </a:solidFill>
                <a:latin typeface="Calibri" charset="0"/>
                <a:ea typeface="Calibri" charset="0"/>
                <a:cs typeface="Calibri" charset="0"/>
              </a:endParaRPr>
            </a:p>
          </p:txBody>
        </p:sp>
        <p:cxnSp>
          <p:nvCxnSpPr>
            <p:cNvPr id="61" name="Straight Arrow Connector 60"/>
            <p:cNvCxnSpPr/>
            <p:nvPr/>
          </p:nvCxnSpPr>
          <p:spPr>
            <a:xfrm>
              <a:off x="3292563" y="2571345"/>
              <a:ext cx="17969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ext Box 20"/>
            <p:cNvSpPr txBox="1">
              <a:spLocks noChangeArrowheads="1"/>
            </p:cNvSpPr>
            <p:nvPr/>
          </p:nvSpPr>
          <p:spPr bwMode="auto">
            <a:xfrm>
              <a:off x="4591762" y="2371612"/>
              <a:ext cx="1966597"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550" i="1" dirty="0" smtClean="0">
                  <a:solidFill>
                    <a:srgbClr val="0D0D0D"/>
                  </a:solidFill>
                  <a:latin typeface="Calibri Light" charset="0"/>
                  <a:ea typeface="Calibri Light" charset="0"/>
                  <a:cs typeface="Calibri Light" charset="0"/>
                </a:rPr>
                <a:t>downscaling</a:t>
              </a:r>
              <a:endParaRPr lang="en-US" sz="1550" i="1" dirty="0">
                <a:solidFill>
                  <a:srgbClr val="0D0D0D"/>
                </a:solidFill>
                <a:latin typeface="Calibri Light" charset="0"/>
                <a:ea typeface="Calibri Light" charset="0"/>
                <a:cs typeface="Calibri Light" charset="0"/>
              </a:endParaRPr>
            </a:p>
          </p:txBody>
        </p:sp>
        <p:sp>
          <p:nvSpPr>
            <p:cNvPr id="88" name="Text Box 20"/>
            <p:cNvSpPr txBox="1">
              <a:spLocks noChangeArrowheads="1"/>
            </p:cNvSpPr>
            <p:nvPr/>
          </p:nvSpPr>
          <p:spPr bwMode="auto">
            <a:xfrm>
              <a:off x="5409178" y="2578656"/>
              <a:ext cx="2040792" cy="400110"/>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000" i="1" dirty="0" smtClean="0">
                  <a:solidFill>
                    <a:srgbClr val="0D0D0D"/>
                  </a:solidFill>
                  <a:latin typeface="Calibri Light" charset="0"/>
                  <a:ea typeface="Calibri Light" charset="0"/>
                  <a:cs typeface="Calibri Light" charset="0"/>
                </a:rPr>
                <a:t>(+ large ensemble quasi-dynamical, </a:t>
              </a:r>
              <a:r>
                <a:rPr lang="en-US" sz="1000" i="1" dirty="0">
                  <a:solidFill>
                    <a:srgbClr val="0D0D0D"/>
                  </a:solidFill>
                  <a:latin typeface="Calibri Light" charset="0"/>
                  <a:ea typeface="Calibri Light" charset="0"/>
                  <a:cs typeface="Calibri Light" charset="0"/>
                </a:rPr>
                <a:t>circulation-based </a:t>
              </a:r>
              <a:r>
                <a:rPr lang="en-US" sz="1000" i="1" dirty="0" smtClean="0">
                  <a:solidFill>
                    <a:srgbClr val="0D0D0D"/>
                  </a:solidFill>
                  <a:latin typeface="Calibri Light" charset="0"/>
                  <a:ea typeface="Calibri Light" charset="0"/>
                  <a:cs typeface="Calibri Light" charset="0"/>
                </a:rPr>
                <a:t>statistical)</a:t>
              </a:r>
              <a:endParaRPr lang="en-US" sz="1000" i="1" dirty="0">
                <a:solidFill>
                  <a:srgbClr val="0D0D0D"/>
                </a:solidFill>
                <a:latin typeface="Calibri Light" charset="0"/>
                <a:ea typeface="Calibri Light" charset="0"/>
                <a:cs typeface="Calibri Light" charset="0"/>
              </a:endParaRPr>
            </a:p>
          </p:txBody>
        </p:sp>
      </p:grpSp>
      <p:sp>
        <p:nvSpPr>
          <p:cNvPr id="13" name="TextBox 12"/>
          <p:cNvSpPr txBox="1"/>
          <p:nvPr/>
        </p:nvSpPr>
        <p:spPr>
          <a:xfrm>
            <a:off x="6455145" y="2628069"/>
            <a:ext cx="2707043" cy="2339102"/>
          </a:xfrm>
          <a:prstGeom prst="rect">
            <a:avLst/>
          </a:prstGeom>
          <a:noFill/>
        </p:spPr>
        <p:txBody>
          <a:bodyPr wrap="square" rtlCol="0">
            <a:spAutoFit/>
          </a:bodyPr>
          <a:lstStyle/>
          <a:p>
            <a:r>
              <a:rPr lang="en-US" b="1" dirty="0">
                <a:ea typeface="Avenir Book" charset="0"/>
                <a:cs typeface="Avenir Book" charset="0"/>
              </a:rPr>
              <a:t>R</a:t>
            </a:r>
            <a:r>
              <a:rPr lang="en-US" b="1" dirty="0" smtClean="0">
                <a:ea typeface="Avenir Book" charset="0"/>
                <a:cs typeface="Avenir Book" charset="0"/>
              </a:rPr>
              <a:t>esearch areas: </a:t>
            </a:r>
          </a:p>
          <a:p>
            <a:pPr marL="342900" indent="-342900">
              <a:buAutoNum type="arabicPeriod"/>
            </a:pPr>
            <a:r>
              <a:rPr lang="en-US" sz="1600" dirty="0">
                <a:ea typeface="Avenir Book" charset="0"/>
                <a:cs typeface="Avenir Book" charset="0"/>
              </a:rPr>
              <a:t>m</a:t>
            </a:r>
            <a:r>
              <a:rPr lang="en-US" sz="1600" dirty="0" smtClean="0">
                <a:ea typeface="Avenir Book" charset="0"/>
                <a:cs typeface="Avenir Book" charset="0"/>
              </a:rPr>
              <a:t>eteorological forcings</a:t>
            </a:r>
          </a:p>
          <a:p>
            <a:pPr marL="342900" indent="-342900">
              <a:buAutoNum type="arabicPeriod"/>
            </a:pPr>
            <a:r>
              <a:rPr lang="en-US" sz="1600" dirty="0">
                <a:ea typeface="Avenir Book" charset="0"/>
                <a:cs typeface="Avenir Book" charset="0"/>
              </a:rPr>
              <a:t>d</a:t>
            </a:r>
            <a:r>
              <a:rPr lang="en-US" sz="1600" dirty="0" smtClean="0">
                <a:ea typeface="Avenir Book" charset="0"/>
                <a:cs typeface="Avenir Book" charset="0"/>
              </a:rPr>
              <a:t>ownscaling</a:t>
            </a:r>
          </a:p>
          <a:p>
            <a:pPr marL="342900" indent="-342900">
              <a:buAutoNum type="arabicPeriod"/>
            </a:pPr>
            <a:r>
              <a:rPr lang="en-US" sz="1600" dirty="0">
                <a:ea typeface="Avenir Book" charset="0"/>
                <a:cs typeface="Avenir Book" charset="0"/>
              </a:rPr>
              <a:t>h</a:t>
            </a:r>
            <a:r>
              <a:rPr lang="en-US" sz="1600" dirty="0" smtClean="0">
                <a:ea typeface="Avenir Book" charset="0"/>
                <a:cs typeface="Avenir Book" charset="0"/>
              </a:rPr>
              <a:t>ydrologic modeling</a:t>
            </a:r>
          </a:p>
          <a:p>
            <a:pPr marL="342900" indent="-342900">
              <a:buAutoNum type="arabicPeriod"/>
            </a:pPr>
            <a:r>
              <a:rPr lang="en-US" sz="1600" dirty="0" smtClean="0">
                <a:solidFill>
                  <a:schemeClr val="accent4"/>
                </a:solidFill>
                <a:ea typeface="Avenir Book" charset="0"/>
                <a:cs typeface="Avenir Book" charset="0"/>
              </a:rPr>
              <a:t>streamflow forecasting (e.g., SHARP)</a:t>
            </a:r>
          </a:p>
          <a:p>
            <a:pPr marL="342900" indent="-342900">
              <a:buAutoNum type="arabicPeriod"/>
            </a:pPr>
            <a:r>
              <a:rPr lang="en-US" sz="1600" dirty="0" smtClean="0">
                <a:solidFill>
                  <a:srgbClr val="7BB256"/>
                </a:solidFill>
                <a:ea typeface="Avenir Book" charset="0"/>
                <a:cs typeface="Avenir Book" charset="0"/>
              </a:rPr>
              <a:t>climate projections (e.g., hydrologic storylines)</a:t>
            </a:r>
          </a:p>
          <a:p>
            <a:endParaRPr lang="en-US" sz="1600" dirty="0">
              <a:ea typeface="Avenir Book" charset="0"/>
              <a:cs typeface="Avenir Book" charset="0"/>
            </a:endParaRPr>
          </a:p>
        </p:txBody>
      </p:sp>
      <p:sp>
        <p:nvSpPr>
          <p:cNvPr id="44" name="TextBox 43"/>
          <p:cNvSpPr txBox="1"/>
          <p:nvPr/>
        </p:nvSpPr>
        <p:spPr>
          <a:xfrm>
            <a:off x="292685" y="188169"/>
            <a:ext cx="8708440" cy="1508105"/>
          </a:xfrm>
          <a:prstGeom prst="rect">
            <a:avLst/>
          </a:prstGeom>
          <a:noFill/>
        </p:spPr>
        <p:txBody>
          <a:bodyPr wrap="square" rtlCol="0">
            <a:spAutoFit/>
          </a:bodyPr>
          <a:lstStyle/>
          <a:p>
            <a:r>
              <a:rPr lang="en-US" dirty="0" smtClean="0">
                <a:ea typeface="Avenir Book" charset="0"/>
                <a:cs typeface="Avenir Book" charset="0"/>
              </a:rPr>
              <a:t>Modeling tools and datasets for evaluating </a:t>
            </a:r>
            <a:r>
              <a:rPr lang="en-US" sz="2400" b="1" dirty="0" smtClean="0">
                <a:ea typeface="Avenir Book" charset="0"/>
                <a:cs typeface="Avenir Book" charset="0"/>
              </a:rPr>
              <a:t>past events</a:t>
            </a:r>
            <a:r>
              <a:rPr lang="en-US" sz="2000" dirty="0" smtClean="0">
                <a:ea typeface="Avenir Book" charset="0"/>
                <a:cs typeface="Avenir Book" charset="0"/>
              </a:rPr>
              <a:t>, </a:t>
            </a:r>
            <a:r>
              <a:rPr lang="en-US" dirty="0" smtClean="0">
                <a:ea typeface="Avenir Book" charset="0"/>
                <a:cs typeface="Avenir Book" charset="0"/>
              </a:rPr>
              <a:t>monitoring </a:t>
            </a:r>
            <a:r>
              <a:rPr lang="en-US" sz="2400" b="1" dirty="0" smtClean="0">
                <a:ea typeface="Avenir Book" charset="0"/>
                <a:cs typeface="Avenir Book" charset="0"/>
              </a:rPr>
              <a:t>current conditions</a:t>
            </a:r>
            <a:r>
              <a:rPr lang="en-US" sz="2000" dirty="0" smtClean="0">
                <a:ea typeface="Avenir Book" charset="0"/>
                <a:cs typeface="Avenir Book" charset="0"/>
              </a:rPr>
              <a:t>, </a:t>
            </a:r>
            <a:r>
              <a:rPr lang="en-US" dirty="0" smtClean="0">
                <a:ea typeface="Avenir Book" charset="0"/>
                <a:cs typeface="Avenir Book" charset="0"/>
              </a:rPr>
              <a:t>predicting conditions </a:t>
            </a:r>
            <a:r>
              <a:rPr lang="en-US" sz="2400" b="1" dirty="0" smtClean="0">
                <a:ea typeface="Avenir Book" charset="0"/>
                <a:cs typeface="Avenir Book" charset="0"/>
              </a:rPr>
              <a:t>hours to seasons in advance</a:t>
            </a:r>
            <a:r>
              <a:rPr lang="en-US" sz="2000" dirty="0" smtClean="0">
                <a:ea typeface="Avenir Book" charset="0"/>
                <a:cs typeface="Avenir Book" charset="0"/>
              </a:rPr>
              <a:t>, </a:t>
            </a:r>
            <a:r>
              <a:rPr lang="en-US" dirty="0" smtClean="0">
                <a:ea typeface="Avenir Book" charset="0"/>
                <a:cs typeface="Avenir Book" charset="0"/>
              </a:rPr>
              <a:t>and providing possible projections of changes in</a:t>
            </a:r>
            <a:r>
              <a:rPr lang="en-US" b="1" dirty="0" smtClean="0">
                <a:ea typeface="Avenir Book" charset="0"/>
                <a:cs typeface="Avenir Book" charset="0"/>
              </a:rPr>
              <a:t> </a:t>
            </a:r>
            <a:r>
              <a:rPr lang="en-US" sz="2400" b="1" dirty="0" smtClean="0">
                <a:ea typeface="Avenir Book" charset="0"/>
                <a:cs typeface="Avenir Book" charset="0"/>
              </a:rPr>
              <a:t>future years and centuries </a:t>
            </a:r>
            <a:r>
              <a:rPr lang="en-US" dirty="0">
                <a:ea typeface="Avenir Book" charset="0"/>
                <a:cs typeface="Avenir Book" charset="0"/>
              </a:rPr>
              <a:t>to support water resource management and </a:t>
            </a:r>
            <a:r>
              <a:rPr lang="en-US" dirty="0" smtClean="0">
                <a:ea typeface="Avenir Book" charset="0"/>
                <a:cs typeface="Avenir Book" charset="0"/>
              </a:rPr>
              <a:t>planning.</a:t>
            </a:r>
            <a:endParaRPr lang="en-US" dirty="0">
              <a:ea typeface="Avenir Book" charset="0"/>
              <a:cs typeface="Avenir Book" charset="0"/>
            </a:endParaRPr>
          </a:p>
        </p:txBody>
      </p:sp>
      <p:sp>
        <p:nvSpPr>
          <p:cNvPr id="2" name="Rounded Rectangle 1"/>
          <p:cNvSpPr/>
          <p:nvPr/>
        </p:nvSpPr>
        <p:spPr>
          <a:xfrm>
            <a:off x="3336425" y="2146629"/>
            <a:ext cx="3017865" cy="4290246"/>
          </a:xfrm>
          <a:prstGeom prst="round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2334169" y="4443543"/>
            <a:ext cx="1516254" cy="276999"/>
            <a:chOff x="2334169" y="4620119"/>
            <a:chExt cx="1516254" cy="276999"/>
          </a:xfrm>
        </p:grpSpPr>
        <p:sp>
          <p:nvSpPr>
            <p:cNvPr id="47" name="Text Box 20"/>
            <p:cNvSpPr txBox="1">
              <a:spLocks noChangeArrowheads="1"/>
            </p:cNvSpPr>
            <p:nvPr/>
          </p:nvSpPr>
          <p:spPr bwMode="auto">
            <a:xfrm>
              <a:off x="2414472" y="4620119"/>
              <a:ext cx="1435951" cy="276999"/>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smtClean="0">
                  <a:solidFill>
                    <a:schemeClr val="accent5">
                      <a:lumMod val="75000"/>
                    </a:schemeClr>
                  </a:solidFill>
                  <a:latin typeface="Calibri" charset="0"/>
                  <a:ea typeface="Calibri" charset="0"/>
                  <a:cs typeface="Calibri" charset="0"/>
                </a:rPr>
                <a:t>Data Assimilation</a:t>
              </a:r>
              <a:endParaRPr lang="en-US" sz="1200" dirty="0">
                <a:solidFill>
                  <a:schemeClr val="accent5">
                    <a:lumMod val="75000"/>
                  </a:schemeClr>
                </a:solidFill>
                <a:latin typeface="Calibri" charset="0"/>
                <a:ea typeface="Calibri" charset="0"/>
                <a:cs typeface="Calibri" charset="0"/>
              </a:endParaRPr>
            </a:p>
          </p:txBody>
        </p:sp>
        <p:cxnSp>
          <p:nvCxnSpPr>
            <p:cNvPr id="50" name="Straight Arrow Connector 49"/>
            <p:cNvCxnSpPr/>
            <p:nvPr/>
          </p:nvCxnSpPr>
          <p:spPr>
            <a:xfrm>
              <a:off x="2334169" y="4846255"/>
              <a:ext cx="1342298" cy="2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8" name="Rounded Rectangle 57"/>
          <p:cNvSpPr/>
          <p:nvPr/>
        </p:nvSpPr>
        <p:spPr>
          <a:xfrm>
            <a:off x="3325909" y="2146629"/>
            <a:ext cx="3027476" cy="4290246"/>
          </a:xfrm>
          <a:prstGeom prst="roundRect">
            <a:avLst/>
          </a:prstGeom>
          <a:noFill/>
          <a:ln w="63500">
            <a:solidFill>
              <a:srgbClr val="7BB25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95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8" grpId="0"/>
      <p:bldP spid="2" grpId="0" animBg="1"/>
      <p:bldP spid="5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674" y="827517"/>
            <a:ext cx="8949682" cy="765885"/>
          </a:xfrm>
        </p:spPr>
        <p:txBody>
          <a:bodyPr>
            <a:normAutofit/>
          </a:bodyPr>
          <a:lstStyle/>
          <a:p>
            <a:pPr marL="0" indent="0">
              <a:buNone/>
            </a:pPr>
            <a:r>
              <a:rPr lang="en-US" sz="2600" b="1" dirty="0" smtClean="0">
                <a:latin typeface="Avenir Heavy" charset="0"/>
                <a:ea typeface="Avenir Heavy" charset="0"/>
                <a:cs typeface="Avenir Heavy" charset="0"/>
              </a:rPr>
              <a:t>An ensemble of observational datasets</a:t>
            </a:r>
          </a:p>
        </p:txBody>
      </p:sp>
      <p:sp>
        <p:nvSpPr>
          <p:cNvPr id="5" name="Title 1"/>
          <p:cNvSpPr>
            <a:spLocks noGrp="1"/>
          </p:cNvSpPr>
          <p:nvPr>
            <p:ph type="title"/>
          </p:nvPr>
        </p:nvSpPr>
        <p:spPr>
          <a:xfrm>
            <a:off x="-1" y="0"/>
            <a:ext cx="7868093" cy="680484"/>
          </a:xfrm>
        </p:spPr>
        <p:txBody>
          <a:bodyPr>
            <a:normAutofit fontScale="90000"/>
          </a:bodyPr>
          <a:lstStyle/>
          <a:p>
            <a:pPr algn="l" eaLnBrk="1" hangingPunct="1"/>
            <a:r>
              <a:rPr lang="en-US" sz="5000" b="1" dirty="0" smtClean="0">
                <a:solidFill>
                  <a:srgbClr val="03395D"/>
                </a:solidFill>
                <a:cs typeface="Arial" charset="0"/>
              </a:rPr>
              <a:t>1. Meteorological forcings</a:t>
            </a:r>
            <a:endParaRPr lang="en-US" sz="5000" b="1" dirty="0">
              <a:solidFill>
                <a:srgbClr val="03395D"/>
              </a:solidFill>
              <a:cs typeface="Arial" charset="0"/>
            </a:endParaRPr>
          </a:p>
        </p:txBody>
      </p:sp>
      <p:pic>
        <p:nvPicPr>
          <p:cNvPr id="4" name="Picture 3"/>
          <p:cNvPicPr/>
          <p:nvPr/>
        </p:nvPicPr>
        <p:blipFill rotWithShape="1">
          <a:blip r:embed="rId3">
            <a:extLst>
              <a:ext uri="{28A0092B-C50C-407E-A947-70E740481C1C}">
                <a14:useLocalDpi xmlns:a14="http://schemas.microsoft.com/office/drawing/2010/main" val="0"/>
              </a:ext>
            </a:extLst>
          </a:blip>
          <a:srcRect r="48282"/>
          <a:stretch/>
        </p:blipFill>
        <p:spPr bwMode="auto">
          <a:xfrm>
            <a:off x="324655" y="1743354"/>
            <a:ext cx="3486196" cy="383852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3984171" y="1836655"/>
            <a:ext cx="5150750" cy="3970318"/>
          </a:xfrm>
          <a:prstGeom prst="rect">
            <a:avLst/>
          </a:prstGeom>
          <a:noFill/>
        </p:spPr>
        <p:txBody>
          <a:bodyPr wrap="square" rtlCol="0">
            <a:spAutoFit/>
          </a:bodyPr>
          <a:lstStyle/>
          <a:p>
            <a:r>
              <a:rPr lang="en-US" u="sng" dirty="0" smtClean="0">
                <a:latin typeface="Avenir Book" charset="0"/>
                <a:ea typeface="Avenir Book" charset="0"/>
                <a:cs typeface="Avenir Book" charset="0"/>
              </a:rPr>
              <a:t>The challenge:</a:t>
            </a:r>
            <a:r>
              <a:rPr lang="en-US" dirty="0" smtClean="0">
                <a:latin typeface="Avenir Book" charset="0"/>
                <a:ea typeface="Avenir Book" charset="0"/>
                <a:cs typeface="Avenir Book" charset="0"/>
              </a:rPr>
              <a:t> </a:t>
            </a:r>
          </a:p>
          <a:p>
            <a:r>
              <a:rPr lang="en-US" dirty="0" smtClean="0">
                <a:latin typeface="Avenir Book" charset="0"/>
                <a:ea typeface="Avenir Book" charset="0"/>
                <a:cs typeface="Avenir Book" charset="0"/>
              </a:rPr>
              <a:t>Only a single representation of gridded observations is used.</a:t>
            </a:r>
            <a:endParaRPr lang="en-US" u="sng" dirty="0" smtClean="0">
              <a:latin typeface="Avenir Book" charset="0"/>
              <a:ea typeface="Avenir Book" charset="0"/>
              <a:cs typeface="Avenir Book" charset="0"/>
            </a:endParaRPr>
          </a:p>
          <a:p>
            <a:endParaRPr lang="en-US" dirty="0">
              <a:latin typeface="Avenir Book" charset="0"/>
              <a:ea typeface="Avenir Book" charset="0"/>
              <a:cs typeface="Avenir Book" charset="0"/>
            </a:endParaRPr>
          </a:p>
          <a:p>
            <a:r>
              <a:rPr lang="en-US" u="sng" dirty="0" smtClean="0">
                <a:latin typeface="Avenir Book" charset="0"/>
                <a:ea typeface="Avenir Book" charset="0"/>
                <a:cs typeface="Avenir Book" charset="0"/>
              </a:rPr>
              <a:t>Facing the challenge:</a:t>
            </a:r>
            <a:r>
              <a:rPr lang="en-US" dirty="0" smtClean="0">
                <a:latin typeface="Avenir Book" charset="0"/>
                <a:ea typeface="Avenir Book" charset="0"/>
                <a:cs typeface="Avenir Book" charset="0"/>
              </a:rPr>
              <a:t> </a:t>
            </a:r>
          </a:p>
          <a:p>
            <a:r>
              <a:rPr lang="en-US" dirty="0" smtClean="0">
                <a:latin typeface="Avenir Book" charset="0"/>
                <a:ea typeface="Avenir Book" charset="0"/>
                <a:cs typeface="Avenir Book" charset="0"/>
              </a:rPr>
              <a:t>Gridded Meteorological Ensemble Technique (GMET) generates probabilistic </a:t>
            </a:r>
            <a:r>
              <a:rPr lang="en-US" dirty="0">
                <a:latin typeface="Avenir Book" charset="0"/>
                <a:ea typeface="Avenir Book" charset="0"/>
                <a:cs typeface="Avenir Book" charset="0"/>
              </a:rPr>
              <a:t>gridded </a:t>
            </a:r>
            <a:r>
              <a:rPr lang="en-US" dirty="0" smtClean="0">
                <a:latin typeface="Avenir Book" charset="0"/>
                <a:ea typeface="Avenir Book" charset="0"/>
                <a:cs typeface="Avenir Book" charset="0"/>
              </a:rPr>
              <a:t>dataset that reflect </a:t>
            </a:r>
            <a:r>
              <a:rPr lang="en-US" dirty="0">
                <a:latin typeface="Avenir Book" charset="0"/>
                <a:ea typeface="Avenir Book" charset="0"/>
                <a:cs typeface="Avenir Book" charset="0"/>
              </a:rPr>
              <a:t>observational </a:t>
            </a:r>
            <a:r>
              <a:rPr lang="en-US" dirty="0" smtClean="0">
                <a:latin typeface="Avenir Book" charset="0"/>
                <a:ea typeface="Avenir Book" charset="0"/>
                <a:cs typeface="Avenir Book" charset="0"/>
              </a:rPr>
              <a:t>uncertainty, 100-member dataset available for CONUS, Alaska and Hawaii under development. </a:t>
            </a:r>
          </a:p>
          <a:p>
            <a:endParaRPr lang="en-US" dirty="0">
              <a:latin typeface="Avenir Book" charset="0"/>
              <a:ea typeface="Avenir Book" charset="0"/>
              <a:cs typeface="Avenir Book" charset="0"/>
            </a:endParaRPr>
          </a:p>
          <a:p>
            <a:r>
              <a:rPr lang="en-US" u="sng" dirty="0" smtClean="0">
                <a:latin typeface="Avenir Book" charset="0"/>
                <a:ea typeface="Avenir Book" charset="0"/>
                <a:cs typeface="Avenir Book" charset="0"/>
              </a:rPr>
              <a:t>More at: </a:t>
            </a:r>
            <a:r>
              <a:rPr lang="en-US" dirty="0">
                <a:latin typeface="Avenir Book" charset="0"/>
                <a:ea typeface="Avenir Book" charset="0"/>
                <a:cs typeface="Avenir Book" charset="0"/>
              </a:rPr>
              <a:t>https://</a:t>
            </a:r>
            <a:r>
              <a:rPr lang="en-US" dirty="0" smtClean="0">
                <a:latin typeface="Avenir Book" charset="0"/>
                <a:ea typeface="Avenir Book" charset="0"/>
                <a:cs typeface="Avenir Book" charset="0"/>
              </a:rPr>
              <a:t>ncar.github.io/hydrology/models/GMET</a:t>
            </a:r>
          </a:p>
          <a:p>
            <a:endParaRPr lang="en-US" dirty="0" smtClean="0">
              <a:latin typeface="Avenir Book" charset="0"/>
              <a:ea typeface="Avenir Book" charset="0"/>
              <a:cs typeface="Avenir Book" charset="0"/>
            </a:endParaRPr>
          </a:p>
        </p:txBody>
      </p:sp>
      <p:sp>
        <p:nvSpPr>
          <p:cNvPr id="6" name="TextBox 5"/>
          <p:cNvSpPr txBox="1"/>
          <p:nvPr/>
        </p:nvSpPr>
        <p:spPr>
          <a:xfrm>
            <a:off x="324655" y="5614671"/>
            <a:ext cx="3286450" cy="707886"/>
          </a:xfrm>
          <a:prstGeom prst="rect">
            <a:avLst/>
          </a:prstGeom>
          <a:noFill/>
        </p:spPr>
        <p:txBody>
          <a:bodyPr wrap="square" rtlCol="0">
            <a:spAutoFit/>
          </a:bodyPr>
          <a:lstStyle/>
          <a:p>
            <a:pPr algn="just"/>
            <a:r>
              <a:rPr lang="en-US" sz="1000" dirty="0" smtClean="0"/>
              <a:t>Figure</a:t>
            </a:r>
            <a:r>
              <a:rPr lang="en-US" sz="1000" dirty="0"/>
              <a:t>. Gridded precipitation ensemble mean (top) and standard deviation (bottom) during the Mississippi River flood of 1993.</a:t>
            </a:r>
          </a:p>
          <a:p>
            <a:pPr algn="just"/>
            <a:endParaRPr lang="en-US" sz="1000" dirty="0"/>
          </a:p>
        </p:txBody>
      </p:sp>
    </p:spTree>
    <p:extLst>
      <p:ext uri="{BB962C8B-B14F-4D97-AF65-F5344CB8AC3E}">
        <p14:creationId xmlns:p14="http://schemas.microsoft.com/office/powerpoint/2010/main" val="13091683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7086600" cy="659219"/>
          </a:xfrm>
        </p:spPr>
        <p:txBody>
          <a:bodyPr>
            <a:normAutofit fontScale="90000"/>
          </a:bodyPr>
          <a:lstStyle/>
          <a:p>
            <a:pPr algn="l" eaLnBrk="1" hangingPunct="1"/>
            <a:r>
              <a:rPr lang="en-US" sz="5000" b="1" dirty="0">
                <a:solidFill>
                  <a:srgbClr val="03395D"/>
                </a:solidFill>
                <a:cs typeface="Arial" charset="0"/>
              </a:rPr>
              <a:t>2</a:t>
            </a:r>
            <a:r>
              <a:rPr lang="en-US" sz="5000" b="1" dirty="0" smtClean="0">
                <a:solidFill>
                  <a:srgbClr val="03395D"/>
                </a:solidFill>
                <a:cs typeface="Arial" charset="0"/>
              </a:rPr>
              <a:t>. </a:t>
            </a:r>
            <a:r>
              <a:rPr lang="en-US" sz="5000" b="1" dirty="0">
                <a:solidFill>
                  <a:srgbClr val="03395D"/>
                </a:solidFill>
                <a:cs typeface="Arial" charset="0"/>
              </a:rPr>
              <a:t>D</a:t>
            </a:r>
            <a:r>
              <a:rPr lang="en-US" sz="5000" b="1" dirty="0" smtClean="0">
                <a:solidFill>
                  <a:srgbClr val="03395D"/>
                </a:solidFill>
                <a:cs typeface="Arial" charset="0"/>
              </a:rPr>
              <a:t>ownscaling</a:t>
            </a:r>
            <a:endParaRPr lang="en-US" sz="5000" b="1" dirty="0">
              <a:solidFill>
                <a:srgbClr val="03395D"/>
              </a:solidFill>
              <a:cs typeface="Arial" charset="0"/>
            </a:endParaRPr>
          </a:p>
        </p:txBody>
      </p:sp>
      <p:sp>
        <p:nvSpPr>
          <p:cNvPr id="9" name="Content Placeholder 2"/>
          <p:cNvSpPr txBox="1">
            <a:spLocks/>
          </p:cNvSpPr>
          <p:nvPr/>
        </p:nvSpPr>
        <p:spPr>
          <a:xfrm>
            <a:off x="733435" y="822036"/>
            <a:ext cx="9011315" cy="76588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600" b="1" dirty="0">
                <a:latin typeface="Avenir Heavy" charset="0"/>
                <a:ea typeface="Avenir Heavy" charset="0"/>
                <a:cs typeface="Avenir Heavy" charset="0"/>
              </a:rPr>
              <a:t>L</a:t>
            </a:r>
            <a:r>
              <a:rPr lang="en-US" sz="2600" b="1" dirty="0" smtClean="0">
                <a:latin typeface="Avenir Heavy" charset="0"/>
                <a:ea typeface="Avenir Heavy" charset="0"/>
                <a:cs typeface="Avenir Heavy" charset="0"/>
              </a:rPr>
              <a:t>ocally relevant climate information</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564067" y="1415940"/>
            <a:ext cx="1739944" cy="4462367"/>
          </a:xfrm>
          <a:prstGeom prst="rect">
            <a:avLst/>
          </a:prstGeom>
          <a:noFill/>
          <a:ln>
            <a:noFill/>
          </a:ln>
        </p:spPr>
      </p:pic>
      <p:sp>
        <p:nvSpPr>
          <p:cNvPr id="11" name="TextBox 10"/>
          <p:cNvSpPr txBox="1"/>
          <p:nvPr/>
        </p:nvSpPr>
        <p:spPr>
          <a:xfrm>
            <a:off x="2955709" y="1441793"/>
            <a:ext cx="6162167" cy="4247317"/>
          </a:xfrm>
          <a:prstGeom prst="rect">
            <a:avLst/>
          </a:prstGeom>
          <a:noFill/>
        </p:spPr>
        <p:txBody>
          <a:bodyPr wrap="square" rtlCol="0">
            <a:spAutoFit/>
          </a:bodyPr>
          <a:lstStyle/>
          <a:p>
            <a:r>
              <a:rPr lang="en-US" u="sng" dirty="0" smtClean="0">
                <a:latin typeface="Avenir Book" charset="0"/>
                <a:ea typeface="Avenir Book" charset="0"/>
                <a:cs typeface="Avenir Book" charset="0"/>
              </a:rPr>
              <a:t>The challenge:</a:t>
            </a:r>
            <a:r>
              <a:rPr lang="en-US" dirty="0">
                <a:latin typeface="Avenir Book" charset="0"/>
                <a:ea typeface="Avenir Book" charset="0"/>
                <a:cs typeface="Avenir Book" charset="0"/>
              </a:rPr>
              <a:t> </a:t>
            </a:r>
            <a:endParaRPr lang="en-US" dirty="0" smtClean="0">
              <a:latin typeface="Avenir Book" charset="0"/>
              <a:ea typeface="Avenir Book" charset="0"/>
              <a:cs typeface="Avenir Book" charset="0"/>
            </a:endParaRPr>
          </a:p>
          <a:p>
            <a:r>
              <a:rPr lang="en-US" dirty="0">
                <a:latin typeface="Avenir Book" charset="0"/>
                <a:ea typeface="Avenir Book" charset="0"/>
                <a:cs typeface="Avenir Book" charset="0"/>
              </a:rPr>
              <a:t>D</a:t>
            </a:r>
            <a:r>
              <a:rPr lang="en-US" dirty="0" smtClean="0">
                <a:latin typeface="Avenir Book" charset="0"/>
                <a:ea typeface="Avenir Book" charset="0"/>
                <a:cs typeface="Avenir Book" charset="0"/>
              </a:rPr>
              <a:t>ownscaling is either high-resolution </a:t>
            </a:r>
            <a:r>
              <a:rPr lang="en-US" dirty="0">
                <a:latin typeface="Avenir Book" charset="0"/>
                <a:ea typeface="Avenir Book" charset="0"/>
                <a:cs typeface="Avenir Book" charset="0"/>
              </a:rPr>
              <a:t>regional climate </a:t>
            </a:r>
            <a:r>
              <a:rPr lang="en-US" dirty="0" smtClean="0">
                <a:latin typeface="Avenir Book" charset="0"/>
                <a:ea typeface="Avenir Book" charset="0"/>
                <a:cs typeface="Avenir Book" charset="0"/>
              </a:rPr>
              <a:t>models (capture local atmospheric dynamics) or statistical methods (computationally efficient).</a:t>
            </a:r>
            <a:r>
              <a:rPr lang="en-US" dirty="0">
                <a:latin typeface="Avenir Book" charset="0"/>
                <a:ea typeface="Avenir Book" charset="0"/>
                <a:cs typeface="Avenir Book" charset="0"/>
              </a:rPr>
              <a:t> </a:t>
            </a:r>
          </a:p>
          <a:p>
            <a:endParaRPr lang="en-US" dirty="0">
              <a:latin typeface="Avenir Book" charset="0"/>
              <a:ea typeface="Avenir Book" charset="0"/>
              <a:cs typeface="Avenir Book" charset="0"/>
            </a:endParaRPr>
          </a:p>
          <a:p>
            <a:r>
              <a:rPr lang="en-US" u="sng" dirty="0" smtClean="0">
                <a:latin typeface="Avenir Book" charset="0"/>
                <a:ea typeface="Avenir Book" charset="0"/>
                <a:cs typeface="Avenir Book" charset="0"/>
              </a:rPr>
              <a:t>Facing the challenge:</a:t>
            </a:r>
            <a:r>
              <a:rPr lang="en-US" dirty="0" smtClean="0">
                <a:latin typeface="Avenir Book" charset="0"/>
                <a:ea typeface="Avenir Book" charset="0"/>
                <a:cs typeface="Avenir Book" charset="0"/>
              </a:rPr>
              <a:t> </a:t>
            </a:r>
          </a:p>
          <a:p>
            <a:r>
              <a:rPr lang="en-US" dirty="0" smtClean="0">
                <a:latin typeface="Avenir Book" charset="0"/>
                <a:ea typeface="Avenir Book" charset="0"/>
                <a:cs typeface="Avenir Book" charset="0"/>
              </a:rPr>
              <a:t>Intermediate </a:t>
            </a:r>
            <a:r>
              <a:rPr lang="en-US" dirty="0">
                <a:latin typeface="Avenir Book" charset="0"/>
                <a:ea typeface="Avenir Book" charset="0"/>
                <a:cs typeface="Avenir Book" charset="0"/>
              </a:rPr>
              <a:t>C</a:t>
            </a:r>
            <a:r>
              <a:rPr lang="en-US" dirty="0" smtClean="0">
                <a:latin typeface="Avenir Book" charset="0"/>
                <a:ea typeface="Avenir Book" charset="0"/>
                <a:cs typeface="Avenir Book" charset="0"/>
              </a:rPr>
              <a:t>omplexity </a:t>
            </a:r>
            <a:r>
              <a:rPr lang="en-US" dirty="0">
                <a:latin typeface="Avenir Book" charset="0"/>
                <a:ea typeface="Avenir Book" charset="0"/>
                <a:cs typeface="Avenir Book" charset="0"/>
              </a:rPr>
              <a:t>A</a:t>
            </a:r>
            <a:r>
              <a:rPr lang="en-US" dirty="0" smtClean="0">
                <a:latin typeface="Avenir Book" charset="0"/>
                <a:ea typeface="Avenir Book" charset="0"/>
                <a:cs typeface="Avenir Book" charset="0"/>
              </a:rPr>
              <a:t>tmospheric </a:t>
            </a:r>
            <a:r>
              <a:rPr lang="en-US" dirty="0">
                <a:latin typeface="Avenir Book" charset="0"/>
                <a:ea typeface="Avenir Book" charset="0"/>
                <a:cs typeface="Avenir Book" charset="0"/>
              </a:rPr>
              <a:t>R</a:t>
            </a:r>
            <a:r>
              <a:rPr lang="en-US" dirty="0" smtClean="0">
                <a:latin typeface="Avenir Book" charset="0"/>
                <a:ea typeface="Avenir Book" charset="0"/>
                <a:cs typeface="Avenir Book" charset="0"/>
              </a:rPr>
              <a:t>esearch model (ICAR) provides a way of generating </a:t>
            </a:r>
            <a:r>
              <a:rPr lang="en-US" dirty="0">
                <a:latin typeface="Avenir Book" charset="0"/>
                <a:ea typeface="Avenir Book" charset="0"/>
                <a:cs typeface="Avenir Book" charset="0"/>
              </a:rPr>
              <a:t>local climate information that </a:t>
            </a:r>
            <a:r>
              <a:rPr lang="en-US" dirty="0" smtClean="0">
                <a:latin typeface="Avenir Book" charset="0"/>
                <a:ea typeface="Avenir Book" charset="0"/>
                <a:cs typeface="Avenir Book" charset="0"/>
              </a:rPr>
              <a:t>captures </a:t>
            </a:r>
            <a:r>
              <a:rPr lang="en-US" dirty="0">
                <a:latin typeface="Avenir Book" charset="0"/>
                <a:ea typeface="Avenir Book" charset="0"/>
                <a:cs typeface="Avenir Book" charset="0"/>
              </a:rPr>
              <a:t>local atmospheric dynamics </a:t>
            </a:r>
            <a:r>
              <a:rPr lang="en-US" i="1" dirty="0">
                <a:latin typeface="Avenir Book" charset="0"/>
                <a:ea typeface="Avenir Book" charset="0"/>
                <a:cs typeface="Avenir Book" charset="0"/>
              </a:rPr>
              <a:t>AND</a:t>
            </a:r>
            <a:r>
              <a:rPr lang="en-US" dirty="0">
                <a:latin typeface="Avenir Book" charset="0"/>
                <a:ea typeface="Avenir Book" charset="0"/>
                <a:cs typeface="Avenir Book" charset="0"/>
              </a:rPr>
              <a:t> is computationally </a:t>
            </a:r>
            <a:r>
              <a:rPr lang="en-US" dirty="0" smtClean="0">
                <a:latin typeface="Avenir Book" charset="0"/>
                <a:ea typeface="Avenir Book" charset="0"/>
                <a:cs typeface="Avenir Book" charset="0"/>
              </a:rPr>
              <a:t>efficient.</a:t>
            </a:r>
          </a:p>
          <a:p>
            <a:endParaRPr lang="en-US" dirty="0">
              <a:latin typeface="Avenir Book" charset="0"/>
              <a:ea typeface="Avenir Book" charset="0"/>
              <a:cs typeface="Avenir Book" charset="0"/>
            </a:endParaRPr>
          </a:p>
          <a:p>
            <a:r>
              <a:rPr lang="en-US" u="sng" dirty="0" smtClean="0">
                <a:latin typeface="Avenir Book" charset="0"/>
                <a:ea typeface="Avenir Book" charset="0"/>
                <a:cs typeface="Avenir Book" charset="0"/>
              </a:rPr>
              <a:t>More </a:t>
            </a:r>
            <a:r>
              <a:rPr lang="en-US" u="sng" dirty="0">
                <a:latin typeface="Avenir Book" charset="0"/>
                <a:ea typeface="Avenir Book" charset="0"/>
                <a:cs typeface="Avenir Book" charset="0"/>
              </a:rPr>
              <a:t>at</a:t>
            </a:r>
            <a:r>
              <a:rPr lang="en-US" u="sng" dirty="0" smtClean="0">
                <a:latin typeface="Avenir Book" charset="0"/>
                <a:ea typeface="Avenir Book" charset="0"/>
                <a:cs typeface="Avenir Book" charset="0"/>
              </a:rPr>
              <a:t>:</a:t>
            </a:r>
            <a:r>
              <a:rPr lang="en-US" dirty="0" smtClean="0">
                <a:latin typeface="Avenir Book" charset="0"/>
                <a:ea typeface="Avenir Book" charset="0"/>
                <a:cs typeface="Avenir Book" charset="0"/>
              </a:rPr>
              <a:t> </a:t>
            </a:r>
          </a:p>
          <a:p>
            <a:r>
              <a:rPr lang="en-US" dirty="0" smtClean="0">
                <a:latin typeface="Avenir Book" charset="0"/>
                <a:ea typeface="Avenir Book" charset="0"/>
                <a:cs typeface="Avenir Book" charset="0"/>
              </a:rPr>
              <a:t>https</a:t>
            </a:r>
            <a:r>
              <a:rPr lang="en-US" dirty="0">
                <a:latin typeface="Avenir Book" charset="0"/>
                <a:ea typeface="Avenir Book" charset="0"/>
                <a:cs typeface="Avenir Book" charset="0"/>
              </a:rPr>
              <a:t>://</a:t>
            </a:r>
            <a:r>
              <a:rPr lang="en-US" dirty="0" err="1" smtClean="0">
                <a:latin typeface="Avenir Book" charset="0"/>
                <a:ea typeface="Avenir Book" charset="0"/>
                <a:cs typeface="Avenir Book" charset="0"/>
              </a:rPr>
              <a:t>ncar.github.io</a:t>
            </a:r>
            <a:r>
              <a:rPr lang="en-US" dirty="0" smtClean="0">
                <a:latin typeface="Avenir Book" charset="0"/>
                <a:ea typeface="Avenir Book" charset="0"/>
                <a:cs typeface="Avenir Book" charset="0"/>
              </a:rPr>
              <a:t>/hydrology/models/ICAR</a:t>
            </a:r>
          </a:p>
          <a:p>
            <a:endParaRPr lang="en-US" dirty="0">
              <a:latin typeface="Avenir Book" charset="0"/>
              <a:ea typeface="Avenir Book" charset="0"/>
              <a:cs typeface="Avenir Book" charset="0"/>
            </a:endParaRPr>
          </a:p>
          <a:p>
            <a:endParaRPr lang="en-US" dirty="0">
              <a:latin typeface="Avenir Book" charset="0"/>
              <a:ea typeface="Avenir Book" charset="0"/>
              <a:cs typeface="Avenir Book" charset="0"/>
            </a:endParaRPr>
          </a:p>
        </p:txBody>
      </p:sp>
      <p:sp>
        <p:nvSpPr>
          <p:cNvPr id="13" name="TextBox 12"/>
          <p:cNvSpPr txBox="1"/>
          <p:nvPr/>
        </p:nvSpPr>
        <p:spPr>
          <a:xfrm>
            <a:off x="590194" y="5994252"/>
            <a:ext cx="2022377" cy="707886"/>
          </a:xfrm>
          <a:prstGeom prst="rect">
            <a:avLst/>
          </a:prstGeom>
          <a:noFill/>
        </p:spPr>
        <p:txBody>
          <a:bodyPr wrap="square" rtlCol="0">
            <a:spAutoFit/>
          </a:bodyPr>
          <a:lstStyle/>
          <a:p>
            <a:r>
              <a:rPr lang="en-US" sz="1000" dirty="0"/>
              <a:t>Figure. Precipitation totals [mm] simulated by (a) WRF, (b) ICAR, and estimated by (c) PRISM for the winter of </a:t>
            </a:r>
            <a:r>
              <a:rPr lang="en-US" sz="1000" dirty="0" smtClean="0"/>
              <a:t>2000-2001</a:t>
            </a:r>
            <a:r>
              <a:rPr lang="en-US" sz="1000" dirty="0"/>
              <a:t>.</a:t>
            </a:r>
          </a:p>
        </p:txBody>
      </p:sp>
    </p:spTree>
    <p:extLst>
      <p:ext uri="{BB962C8B-B14F-4D97-AF65-F5344CB8AC3E}">
        <p14:creationId xmlns:p14="http://schemas.microsoft.com/office/powerpoint/2010/main" val="16698699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
            <a:ext cx="7086600" cy="680484"/>
          </a:xfrm>
        </p:spPr>
        <p:txBody>
          <a:bodyPr>
            <a:normAutofit fontScale="90000"/>
          </a:bodyPr>
          <a:lstStyle/>
          <a:p>
            <a:pPr algn="l" eaLnBrk="1" hangingPunct="1"/>
            <a:r>
              <a:rPr lang="en-US" sz="5000" b="1" dirty="0" smtClean="0">
                <a:solidFill>
                  <a:srgbClr val="03395D"/>
                </a:solidFill>
                <a:cs typeface="Arial" charset="0"/>
              </a:rPr>
              <a:t>3. Hydrologic modeling</a:t>
            </a:r>
            <a:endParaRPr lang="en-US" sz="5000" b="1" dirty="0">
              <a:solidFill>
                <a:srgbClr val="03395D"/>
              </a:solidFill>
              <a:cs typeface="Arial" charset="0"/>
            </a:endParaRPr>
          </a:p>
        </p:txBody>
      </p:sp>
      <p:sp>
        <p:nvSpPr>
          <p:cNvPr id="9" name="Content Placeholder 2"/>
          <p:cNvSpPr txBox="1">
            <a:spLocks/>
          </p:cNvSpPr>
          <p:nvPr/>
        </p:nvSpPr>
        <p:spPr>
          <a:xfrm>
            <a:off x="736010" y="816096"/>
            <a:ext cx="8732706" cy="76588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600" b="1" dirty="0">
                <a:latin typeface="Avenir Heavy" charset="0"/>
                <a:ea typeface="Avenir Heavy" charset="0"/>
                <a:cs typeface="Avenir Heavy" charset="0"/>
              </a:rPr>
              <a:t>B</a:t>
            </a:r>
            <a:r>
              <a:rPr lang="en-US" sz="2600" b="1" dirty="0" smtClean="0">
                <a:latin typeface="Avenir Heavy" charset="0"/>
                <a:ea typeface="Avenir Heavy" charset="0"/>
                <a:cs typeface="Avenir Heavy" charset="0"/>
              </a:rPr>
              <a:t>etter characterized hydrologic risk and uncertainty</a:t>
            </a:r>
          </a:p>
        </p:txBody>
      </p:sp>
      <p:sp>
        <p:nvSpPr>
          <p:cNvPr id="11" name="TextBox 10"/>
          <p:cNvSpPr txBox="1"/>
          <p:nvPr/>
        </p:nvSpPr>
        <p:spPr>
          <a:xfrm>
            <a:off x="4310743" y="1671094"/>
            <a:ext cx="4833257" cy="3939540"/>
          </a:xfrm>
          <a:prstGeom prst="rect">
            <a:avLst/>
          </a:prstGeom>
          <a:noFill/>
        </p:spPr>
        <p:txBody>
          <a:bodyPr wrap="square" rtlCol="0">
            <a:spAutoFit/>
          </a:bodyPr>
          <a:lstStyle/>
          <a:p>
            <a:r>
              <a:rPr lang="en-US" u="sng" dirty="0" smtClean="0">
                <a:latin typeface="Avenir Book" charset="0"/>
                <a:ea typeface="Avenir Book" charset="0"/>
                <a:cs typeface="Avenir Book" charset="0"/>
              </a:rPr>
              <a:t>The challenge:</a:t>
            </a:r>
            <a:r>
              <a:rPr lang="en-US" dirty="0">
                <a:latin typeface="Avenir Book" charset="0"/>
                <a:ea typeface="Avenir Book" charset="0"/>
                <a:cs typeface="Avenir Book" charset="0"/>
              </a:rPr>
              <a:t> </a:t>
            </a:r>
            <a:endParaRPr lang="en-US" dirty="0" smtClean="0">
              <a:latin typeface="Avenir Book" charset="0"/>
              <a:ea typeface="Avenir Book" charset="0"/>
              <a:cs typeface="Avenir Book" charset="0"/>
            </a:endParaRPr>
          </a:p>
          <a:p>
            <a:r>
              <a:rPr lang="en-US" dirty="0">
                <a:latin typeface="Avenir Book" charset="0"/>
                <a:ea typeface="Avenir Book" charset="0"/>
                <a:cs typeface="Avenir Book" charset="0"/>
              </a:rPr>
              <a:t>Only a single </a:t>
            </a:r>
            <a:r>
              <a:rPr lang="en-US" dirty="0" smtClean="0">
                <a:latin typeface="Avenir Book" charset="0"/>
                <a:ea typeface="Avenir Book" charset="0"/>
                <a:cs typeface="Avenir Book" charset="0"/>
              </a:rPr>
              <a:t>hydrologic model representation </a:t>
            </a:r>
            <a:r>
              <a:rPr lang="en-US" dirty="0">
                <a:latin typeface="Avenir Book" charset="0"/>
                <a:ea typeface="Avenir Book" charset="0"/>
                <a:cs typeface="Avenir Book" charset="0"/>
              </a:rPr>
              <a:t>is used.</a:t>
            </a:r>
            <a:endParaRPr lang="en-US" u="sng" dirty="0">
              <a:latin typeface="Avenir Book" charset="0"/>
              <a:ea typeface="Avenir Book" charset="0"/>
              <a:cs typeface="Avenir Book" charset="0"/>
            </a:endParaRPr>
          </a:p>
          <a:p>
            <a:endParaRPr lang="en-US" dirty="0">
              <a:latin typeface="Avenir Book" charset="0"/>
              <a:ea typeface="Avenir Book" charset="0"/>
              <a:cs typeface="Avenir Book" charset="0"/>
            </a:endParaRPr>
          </a:p>
          <a:p>
            <a:r>
              <a:rPr lang="en-US" u="sng" dirty="0" smtClean="0">
                <a:latin typeface="Avenir Book" charset="0"/>
                <a:ea typeface="Avenir Book" charset="0"/>
                <a:cs typeface="Avenir Book" charset="0"/>
              </a:rPr>
              <a:t>Facing the challenge:</a:t>
            </a:r>
            <a:r>
              <a:rPr lang="en-US" dirty="0" smtClean="0">
                <a:latin typeface="Avenir Book" charset="0"/>
                <a:ea typeface="Avenir Book" charset="0"/>
                <a:cs typeface="Avenir Book" charset="0"/>
              </a:rPr>
              <a:t> </a:t>
            </a:r>
          </a:p>
          <a:p>
            <a:r>
              <a:rPr lang="en-US" dirty="0" smtClean="0">
                <a:latin typeface="Avenir Book" charset="0"/>
                <a:ea typeface="Avenir Book" charset="0"/>
                <a:cs typeface="Avenir Book" charset="0"/>
              </a:rPr>
              <a:t>The SUMMA framework can systematically </a:t>
            </a:r>
            <a:r>
              <a:rPr lang="en-US" dirty="0">
                <a:latin typeface="Avenir Book" charset="0"/>
                <a:ea typeface="Avenir Book" charset="0"/>
                <a:cs typeface="Avenir Book" charset="0"/>
              </a:rPr>
              <a:t>characterize hydrologic model uncertainty through exploring modeling decisions with controlled manipulations of model configurations and parameters. </a:t>
            </a:r>
            <a:endParaRPr lang="en-US" dirty="0" smtClean="0">
              <a:latin typeface="Avenir Book" charset="0"/>
              <a:ea typeface="Avenir Book" charset="0"/>
              <a:cs typeface="Avenir Book" charset="0"/>
            </a:endParaRPr>
          </a:p>
          <a:p>
            <a:endParaRPr lang="en-US" u="sng" dirty="0" smtClean="0">
              <a:latin typeface="Avenir Book" charset="0"/>
              <a:ea typeface="Avenir Book" charset="0"/>
              <a:cs typeface="Avenir Book" charset="0"/>
            </a:endParaRPr>
          </a:p>
          <a:p>
            <a:r>
              <a:rPr lang="en-US" u="sng" dirty="0" smtClean="0">
                <a:latin typeface="Avenir Book" charset="0"/>
                <a:ea typeface="Avenir Book" charset="0"/>
                <a:cs typeface="Avenir Book" charset="0"/>
              </a:rPr>
              <a:t>More </a:t>
            </a:r>
            <a:r>
              <a:rPr lang="en-US" u="sng" dirty="0">
                <a:latin typeface="Avenir Book" charset="0"/>
                <a:ea typeface="Avenir Book" charset="0"/>
                <a:cs typeface="Avenir Book" charset="0"/>
              </a:rPr>
              <a:t>at:</a:t>
            </a:r>
            <a:r>
              <a:rPr lang="en-US" dirty="0">
                <a:latin typeface="Avenir Book" charset="0"/>
                <a:ea typeface="Avenir Book" charset="0"/>
                <a:cs typeface="Avenir Book" charset="0"/>
              </a:rPr>
              <a:t> </a:t>
            </a:r>
          </a:p>
          <a:p>
            <a:r>
              <a:rPr lang="en-US" sz="1600" dirty="0">
                <a:latin typeface="Avenir Book" charset="0"/>
                <a:ea typeface="Avenir Book" charset="0"/>
                <a:cs typeface="Avenir Book" charset="0"/>
              </a:rPr>
              <a:t>https://</a:t>
            </a:r>
            <a:r>
              <a:rPr lang="en-US" sz="1600" dirty="0" err="1" smtClean="0">
                <a:latin typeface="Avenir Book" charset="0"/>
                <a:ea typeface="Avenir Book" charset="0"/>
                <a:cs typeface="Avenir Book" charset="0"/>
              </a:rPr>
              <a:t>ncar.github.io</a:t>
            </a:r>
            <a:r>
              <a:rPr lang="en-US" sz="1600" dirty="0" smtClean="0">
                <a:latin typeface="Avenir Book" charset="0"/>
                <a:ea typeface="Avenir Book" charset="0"/>
                <a:cs typeface="Avenir Book" charset="0"/>
              </a:rPr>
              <a:t>/hydrology/models/SUMMA</a:t>
            </a:r>
            <a:endParaRPr lang="en-US" sz="1600" dirty="0">
              <a:latin typeface="Avenir Book" charset="0"/>
              <a:ea typeface="Avenir Book" charset="0"/>
              <a:cs typeface="Avenir Book" charset="0"/>
            </a:endParaRPr>
          </a:p>
          <a:p>
            <a:endParaRPr lang="en-US" dirty="0">
              <a:latin typeface="Avenir Book" charset="0"/>
              <a:ea typeface="Avenir Book" charset="0"/>
              <a:cs typeface="Avenir Book" charset="0"/>
            </a:endParaRPr>
          </a:p>
        </p:txBody>
      </p:sp>
      <p:sp>
        <p:nvSpPr>
          <p:cNvPr id="13" name="TextBox 12"/>
          <p:cNvSpPr txBox="1"/>
          <p:nvPr/>
        </p:nvSpPr>
        <p:spPr>
          <a:xfrm>
            <a:off x="209070" y="4729603"/>
            <a:ext cx="4010234" cy="861774"/>
          </a:xfrm>
          <a:prstGeom prst="rect">
            <a:avLst/>
          </a:prstGeom>
          <a:noFill/>
        </p:spPr>
        <p:txBody>
          <a:bodyPr wrap="square" rtlCol="0">
            <a:spAutoFit/>
          </a:bodyPr>
          <a:lstStyle/>
          <a:p>
            <a:pPr algn="just"/>
            <a:r>
              <a:rPr lang="en-US" sz="1000" dirty="0"/>
              <a:t>Figure. </a:t>
            </a:r>
            <a:r>
              <a:rPr lang="en-US" sz="1000" dirty="0" smtClean="0"/>
              <a:t>SUMMA (Structure </a:t>
            </a:r>
            <a:r>
              <a:rPr lang="en-US" sz="1000" dirty="0"/>
              <a:t>for Unifying Multiple Modeling </a:t>
            </a:r>
            <a:r>
              <a:rPr lang="en-US" sz="1000" dirty="0" smtClean="0"/>
              <a:t>Alternatives) framework illustrates </a:t>
            </a:r>
            <a:r>
              <a:rPr lang="en-US" sz="1000" dirty="0"/>
              <a:t>how SUMMA supports multiple options for a range of physical processes integrated with a common numerical solver, see Clark et al. </a:t>
            </a:r>
            <a:r>
              <a:rPr lang="en-US" sz="1000" dirty="0" smtClean="0"/>
              <a:t>(WWR, 2015a,b</a:t>
            </a:r>
            <a:r>
              <a:rPr lang="en-US" sz="1000" dirty="0"/>
              <a:t>) for details.  </a:t>
            </a:r>
          </a:p>
          <a:p>
            <a:endParaRPr lang="en-US" sz="1000" dirty="0"/>
          </a:p>
        </p:txBody>
      </p:sp>
      <p:pic>
        <p:nvPicPr>
          <p:cNvPr id="7" name="Picture 6" descr="Screen%20Shot%202016-06-07%20at%201.07.19%20PM.png"/>
          <p:cNvPicPr/>
          <p:nvPr/>
        </p:nvPicPr>
        <p:blipFill>
          <a:blip r:embed="rId3">
            <a:extLst>
              <a:ext uri="{28A0092B-C50C-407E-A947-70E740481C1C}">
                <a14:useLocalDpi xmlns:a14="http://schemas.microsoft.com/office/drawing/2010/main" val="0"/>
              </a:ext>
            </a:extLst>
          </a:blip>
          <a:srcRect/>
          <a:stretch>
            <a:fillRect/>
          </a:stretch>
        </p:blipFill>
        <p:spPr bwMode="auto">
          <a:xfrm>
            <a:off x="209069" y="1779583"/>
            <a:ext cx="4010235" cy="2903525"/>
          </a:xfrm>
          <a:prstGeom prst="rect">
            <a:avLst/>
          </a:prstGeom>
          <a:noFill/>
          <a:ln>
            <a:noFill/>
          </a:ln>
        </p:spPr>
      </p:pic>
    </p:spTree>
    <p:extLst>
      <p:ext uri="{BB962C8B-B14F-4D97-AF65-F5344CB8AC3E}">
        <p14:creationId xmlns:p14="http://schemas.microsoft.com/office/powerpoint/2010/main" val="17534872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 y="2"/>
            <a:ext cx="3039999" cy="492443"/>
          </a:xfrm>
          <a:prstGeom prst="rect">
            <a:avLst/>
          </a:prstGeom>
        </p:spPr>
        <p:txBody>
          <a:bodyPr wrap="none">
            <a:spAutoFit/>
          </a:bodyPr>
          <a:lstStyle/>
          <a:p>
            <a:pPr marL="457200" indent="-457200">
              <a:defRPr/>
            </a:pPr>
            <a:r>
              <a:rPr lang="en-US" sz="2600" b="1" dirty="0" smtClean="0">
                <a:solidFill>
                  <a:srgbClr val="000000"/>
                </a:solidFill>
              </a:rPr>
              <a:t>Hydrologic modeling</a:t>
            </a:r>
            <a:endParaRPr lang="en-US" sz="2600" b="1" dirty="0">
              <a:solidFill>
                <a:srgbClr val="000000"/>
              </a:solidFill>
            </a:endParaRPr>
          </a:p>
        </p:txBody>
      </p:sp>
      <p:graphicFrame>
        <p:nvGraphicFramePr>
          <p:cNvPr id="5" name="Object 2"/>
          <p:cNvGraphicFramePr>
            <a:graphicFrameLocks noChangeAspect="1"/>
          </p:cNvGraphicFramePr>
          <p:nvPr>
            <p:extLst>
              <p:ext uri="{D42A27DB-BD31-4B8C-83A1-F6EECF244321}">
                <p14:modId xmlns:p14="http://schemas.microsoft.com/office/powerpoint/2010/main" val="215277770"/>
              </p:ext>
            </p:extLst>
          </p:nvPr>
        </p:nvGraphicFramePr>
        <p:xfrm>
          <a:off x="1257301" y="929146"/>
          <a:ext cx="4286249" cy="5251621"/>
        </p:xfrm>
        <a:graphic>
          <a:graphicData uri="http://schemas.openxmlformats.org/presentationml/2006/ole">
            <mc:AlternateContent xmlns:mc="http://schemas.openxmlformats.org/markup-compatibility/2006">
              <mc:Choice xmlns:v="urn:schemas-microsoft-com:vml" Requires="v">
                <p:oleObj spid="_x0000_s215082" name="Document" r:id="rId3" imgW="4192524" imgH="5154168" progId="Word.Document.8">
                  <p:embed/>
                </p:oleObj>
              </mc:Choice>
              <mc:Fallback>
                <p:oleObj name="Document" r:id="rId3" imgW="4192524" imgH="515416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1" y="929146"/>
                        <a:ext cx="4286249" cy="5251621"/>
                      </a:xfrm>
                      <a:prstGeom prst="rect">
                        <a:avLst/>
                      </a:prstGeom>
                      <a:noFill/>
                      <a:ln>
                        <a:noFill/>
                      </a:ln>
                      <a:effectLst/>
                    </p:spPr>
                  </p:pic>
                </p:oleObj>
              </mc:Fallback>
            </mc:AlternateContent>
          </a:graphicData>
        </a:graphic>
      </p:graphicFrame>
      <p:sp>
        <p:nvSpPr>
          <p:cNvPr id="6" name="Rectangle 5"/>
          <p:cNvSpPr/>
          <p:nvPr/>
        </p:nvSpPr>
        <p:spPr>
          <a:xfrm>
            <a:off x="5657849" y="2248788"/>
            <a:ext cx="3286126" cy="3370153"/>
          </a:xfrm>
          <a:prstGeom prst="rect">
            <a:avLst/>
          </a:prstGeom>
        </p:spPr>
        <p:txBody>
          <a:bodyPr wrap="square">
            <a:spAutoFit/>
          </a:bodyPr>
          <a:lstStyle/>
          <a:p>
            <a:pPr marL="287338" indent="-287338">
              <a:buFont typeface="Arial"/>
              <a:buChar char="•"/>
            </a:pPr>
            <a:r>
              <a:rPr lang="en-US" dirty="0" smtClean="0"/>
              <a:t>Grid-based simulations of land-surface processes using principles of energy and water balance</a:t>
            </a:r>
          </a:p>
          <a:p>
            <a:pPr marL="287338" indent="-287338">
              <a:buFont typeface="Arial"/>
              <a:buChar char="•"/>
            </a:pPr>
            <a:endParaRPr lang="en-US" sz="500" dirty="0" smtClean="0"/>
          </a:p>
          <a:p>
            <a:pPr marL="287338" lvl="1" indent="-287338">
              <a:buFont typeface="Arial"/>
              <a:buChar char="•"/>
            </a:pPr>
            <a:r>
              <a:rPr lang="en-US" dirty="0" smtClean="0"/>
              <a:t>Daily </a:t>
            </a:r>
            <a:r>
              <a:rPr lang="en-US" dirty="0" err="1" smtClean="0"/>
              <a:t>timesteps</a:t>
            </a:r>
            <a:r>
              <a:rPr lang="en-US" dirty="0" smtClean="0"/>
              <a:t> with some sub-daily processes</a:t>
            </a:r>
          </a:p>
          <a:p>
            <a:pPr marL="287338" lvl="1" indent="-287338">
              <a:buFont typeface="Arial"/>
              <a:buChar char="•"/>
            </a:pPr>
            <a:endParaRPr lang="en-US" sz="500" dirty="0" smtClean="0"/>
          </a:p>
          <a:p>
            <a:pPr marL="287338" lvl="1" indent="-287338">
              <a:buFont typeface="Arial"/>
              <a:buChar char="•"/>
            </a:pPr>
            <a:r>
              <a:rPr lang="en-US" dirty="0" smtClean="0"/>
              <a:t>Forcing data: precipitation, temperature, specific humidity, wind speed, air pressure, and surface incident shortwave and </a:t>
            </a:r>
            <a:r>
              <a:rPr lang="en-US" dirty="0" err="1" smtClean="0"/>
              <a:t>longwave</a:t>
            </a:r>
            <a:endParaRPr lang="en-US" dirty="0" smtClean="0"/>
          </a:p>
          <a:p>
            <a:pPr marL="287338" indent="-287338">
              <a:buFont typeface="Arial"/>
              <a:buChar char="•"/>
            </a:pPr>
            <a:endParaRPr lang="en-US" sz="500" dirty="0" smtClean="0"/>
          </a:p>
        </p:txBody>
      </p:sp>
    </p:spTree>
    <p:extLst>
      <p:ext uri="{BB962C8B-B14F-4D97-AF65-F5344CB8AC3E}">
        <p14:creationId xmlns:p14="http://schemas.microsoft.com/office/powerpoint/2010/main" val="212221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0"/>
            <a:ext cx="8059479" cy="685800"/>
          </a:xfrm>
        </p:spPr>
        <p:txBody>
          <a:bodyPr>
            <a:normAutofit fontScale="90000"/>
          </a:bodyPr>
          <a:lstStyle/>
          <a:p>
            <a:pPr algn="l" eaLnBrk="1" hangingPunct="1"/>
            <a:r>
              <a:rPr lang="en-US" sz="5000" b="1" dirty="0">
                <a:solidFill>
                  <a:srgbClr val="03395D"/>
                </a:solidFill>
                <a:cs typeface="Arial" charset="0"/>
              </a:rPr>
              <a:t>4</a:t>
            </a:r>
            <a:r>
              <a:rPr lang="en-US" sz="5000" b="1" dirty="0" smtClean="0">
                <a:solidFill>
                  <a:srgbClr val="03395D"/>
                </a:solidFill>
                <a:cs typeface="Arial" charset="0"/>
              </a:rPr>
              <a:t>. Streamflow forecasting</a:t>
            </a:r>
            <a:endParaRPr lang="en-US" sz="5000" b="1" dirty="0">
              <a:solidFill>
                <a:srgbClr val="03395D"/>
              </a:solidFill>
              <a:cs typeface="Arial" charset="0"/>
            </a:endParaRPr>
          </a:p>
        </p:txBody>
      </p:sp>
      <p:sp>
        <p:nvSpPr>
          <p:cNvPr id="9" name="Content Placeholder 2"/>
          <p:cNvSpPr txBox="1">
            <a:spLocks/>
          </p:cNvSpPr>
          <p:nvPr/>
        </p:nvSpPr>
        <p:spPr>
          <a:xfrm>
            <a:off x="485267" y="773620"/>
            <a:ext cx="8524068" cy="122566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0"/>
              </a:spcBef>
              <a:buNone/>
            </a:pPr>
            <a:r>
              <a:rPr lang="en-US" sz="2800" b="1" dirty="0" smtClean="0">
                <a:latin typeface="Avenir Book" charset="0"/>
                <a:ea typeface="Avenir Book" charset="0"/>
                <a:cs typeface="Avenir Book" charset="0"/>
              </a:rPr>
              <a:t>SHARP</a:t>
            </a:r>
            <a:r>
              <a:rPr lang="en-US" sz="1800" dirty="0">
                <a:latin typeface="Avenir Book" charset="0"/>
                <a:ea typeface="Avenir Book" charset="0"/>
                <a:cs typeface="Avenir Book" charset="0"/>
              </a:rPr>
              <a:t>, System for </a:t>
            </a:r>
            <a:r>
              <a:rPr lang="en-US" sz="1800" dirty="0" err="1">
                <a:latin typeface="Avenir Book" charset="0"/>
                <a:ea typeface="Avenir Book" charset="0"/>
                <a:cs typeface="Avenir Book" charset="0"/>
              </a:rPr>
              <a:t>Hydromet</a:t>
            </a:r>
            <a:r>
              <a:rPr lang="en-US" sz="1800" dirty="0">
                <a:latin typeface="Avenir Book" charset="0"/>
                <a:ea typeface="Avenir Book" charset="0"/>
                <a:cs typeface="Avenir Book" charset="0"/>
              </a:rPr>
              <a:t> Research Analysis and </a:t>
            </a:r>
            <a:r>
              <a:rPr lang="en-US" sz="1800" dirty="0" smtClean="0">
                <a:latin typeface="Avenir Book" charset="0"/>
                <a:ea typeface="Avenir Book" charset="0"/>
                <a:cs typeface="Avenir Book" charset="0"/>
              </a:rPr>
              <a:t>Prediction, provides a framework for automated </a:t>
            </a:r>
            <a:r>
              <a:rPr lang="en-US" sz="2400" b="1" dirty="0" smtClean="0">
                <a:latin typeface="Avenir Book" charset="0"/>
                <a:ea typeface="Avenir Book" charset="0"/>
                <a:cs typeface="Avenir Book" charset="0"/>
              </a:rPr>
              <a:t>over-the-loop</a:t>
            </a:r>
            <a:r>
              <a:rPr lang="en-US" sz="1800" dirty="0" smtClean="0">
                <a:latin typeface="Avenir Book" charset="0"/>
                <a:ea typeface="Avenir Book" charset="0"/>
                <a:cs typeface="Avenir Book" charset="0"/>
              </a:rPr>
              <a:t> streamflow predictions to allow for </a:t>
            </a:r>
            <a:r>
              <a:rPr lang="en-US" sz="2400" b="1" dirty="0" smtClean="0">
                <a:latin typeface="Avenir Book" charset="0"/>
                <a:ea typeface="Avenir Book" charset="0"/>
                <a:cs typeface="Avenir Book" charset="0"/>
              </a:rPr>
              <a:t>public demonstration </a:t>
            </a:r>
            <a:r>
              <a:rPr lang="en-US" sz="1800" dirty="0" smtClean="0">
                <a:solidFill>
                  <a:srgbClr val="000000"/>
                </a:solidFill>
                <a:latin typeface="Avenir Book" charset="0"/>
                <a:ea typeface="Avenir Book" charset="0"/>
                <a:cs typeface="Avenir Book" charset="0"/>
              </a:rPr>
              <a:t>and testing of the performance of new techniques.</a:t>
            </a:r>
            <a:endParaRPr lang="en-US" sz="1800" dirty="0">
              <a:solidFill>
                <a:srgbClr val="000000"/>
              </a:solidFill>
              <a:latin typeface="Avenir Book" charset="0"/>
              <a:ea typeface="Avenir Book" charset="0"/>
              <a:cs typeface="Avenir Book" charset="0"/>
            </a:endParaRPr>
          </a:p>
        </p:txBody>
      </p:sp>
      <p:sp>
        <p:nvSpPr>
          <p:cNvPr id="11" name="TextBox 10"/>
          <p:cNvSpPr txBox="1"/>
          <p:nvPr/>
        </p:nvSpPr>
        <p:spPr>
          <a:xfrm>
            <a:off x="1736755" y="6026695"/>
            <a:ext cx="6021092" cy="369332"/>
          </a:xfrm>
          <a:prstGeom prst="rect">
            <a:avLst/>
          </a:prstGeom>
          <a:noFill/>
        </p:spPr>
        <p:txBody>
          <a:bodyPr wrap="square" rtlCol="0">
            <a:spAutoFit/>
          </a:bodyPr>
          <a:lstStyle/>
          <a:p>
            <a:r>
              <a:rPr lang="en-US" dirty="0" smtClean="0">
                <a:latin typeface="Avenir Book" charset="0"/>
                <a:ea typeface="Avenir Book" charset="0"/>
                <a:cs typeface="Avenir Book" charset="0"/>
              </a:rPr>
              <a:t>More at: https://</a:t>
            </a:r>
            <a:r>
              <a:rPr lang="en-US" dirty="0" err="1" smtClean="0">
                <a:latin typeface="Avenir Book" charset="0"/>
                <a:ea typeface="Avenir Book" charset="0"/>
                <a:cs typeface="Avenir Book" charset="0"/>
              </a:rPr>
              <a:t>www.ral.ucar.edu</a:t>
            </a:r>
            <a:r>
              <a:rPr lang="en-US" dirty="0" smtClean="0">
                <a:latin typeface="Avenir Book" charset="0"/>
                <a:ea typeface="Avenir Book" charset="0"/>
                <a:cs typeface="Avenir Book" charset="0"/>
              </a:rPr>
              <a:t>/projects/sharp </a:t>
            </a:r>
          </a:p>
        </p:txBody>
      </p:sp>
      <p:pic>
        <p:nvPicPr>
          <p:cNvPr id="10" name="Picture 9" descr="Screen Shot 2017-01-18 at 12.51.52 PM.png"/>
          <p:cNvPicPr>
            <a:picLocks noChangeAspect="1"/>
          </p:cNvPicPr>
          <p:nvPr/>
        </p:nvPicPr>
        <p:blipFill rotWithShape="1">
          <a:blip r:embed="rId3">
            <a:extLst>
              <a:ext uri="{28A0092B-C50C-407E-A947-70E740481C1C}">
                <a14:useLocalDpi xmlns:a14="http://schemas.microsoft.com/office/drawing/2010/main" val="0"/>
              </a:ext>
            </a:extLst>
          </a:blip>
          <a:srcRect b="10600"/>
          <a:stretch/>
        </p:blipFill>
        <p:spPr>
          <a:xfrm>
            <a:off x="1101326" y="2087101"/>
            <a:ext cx="6524091" cy="3802255"/>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8800101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3544" r="52066"/>
          <a:stretch/>
        </p:blipFill>
        <p:spPr>
          <a:xfrm>
            <a:off x="44970" y="899160"/>
            <a:ext cx="3028014" cy="5806440"/>
          </a:xfrm>
          <a:prstGeom prst="rect">
            <a:avLst/>
          </a:prstGeom>
        </p:spPr>
      </p:pic>
      <p:sp>
        <p:nvSpPr>
          <p:cNvPr id="6" name="Content Placeholder 2"/>
          <p:cNvSpPr>
            <a:spLocks noGrp="1"/>
          </p:cNvSpPr>
          <p:nvPr>
            <p:ph idx="1"/>
          </p:nvPr>
        </p:nvSpPr>
        <p:spPr>
          <a:xfrm>
            <a:off x="6338047" y="1261278"/>
            <a:ext cx="2667000" cy="4325112"/>
          </a:xfrm>
        </p:spPr>
        <p:txBody>
          <a:bodyPr>
            <a:normAutofit/>
          </a:bodyPr>
          <a:lstStyle/>
          <a:p>
            <a:pPr>
              <a:spcAft>
                <a:spcPts val="1200"/>
              </a:spcAft>
            </a:pPr>
            <a:r>
              <a:rPr lang="en-US" sz="1800" dirty="0" smtClean="0">
                <a:latin typeface="Avenir Book" charset="0"/>
                <a:ea typeface="Avenir Book" charset="0"/>
                <a:cs typeface="Avenir Book" charset="0"/>
              </a:rPr>
              <a:t>Explicitly estimate dominant sources of uncertainty in order to characterize the range of outcomes</a:t>
            </a:r>
          </a:p>
        </p:txBody>
      </p:sp>
      <p:sp>
        <p:nvSpPr>
          <p:cNvPr id="13" name="Rectangle 12"/>
          <p:cNvSpPr/>
          <p:nvPr/>
        </p:nvSpPr>
        <p:spPr>
          <a:xfrm>
            <a:off x="2757227" y="866931"/>
            <a:ext cx="724863" cy="4758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773183" y="853440"/>
            <a:ext cx="2217582" cy="5867150"/>
            <a:chOff x="2773183" y="1035820"/>
            <a:chExt cx="2217582" cy="5867150"/>
          </a:xfrm>
        </p:grpSpPr>
        <p:pic>
          <p:nvPicPr>
            <p:cNvPr id="14" name="Picture 13"/>
            <p:cNvPicPr>
              <a:picLocks noChangeAspect="1"/>
            </p:cNvPicPr>
            <p:nvPr/>
          </p:nvPicPr>
          <p:blipFill rotWithShape="1">
            <a:blip r:embed="rId3"/>
            <a:srcRect l="43061" t="3012" r="21835" b="16580"/>
            <a:stretch/>
          </p:blipFill>
          <p:spPr>
            <a:xfrm>
              <a:off x="2773183" y="1035820"/>
              <a:ext cx="2217582" cy="4840325"/>
            </a:xfrm>
            <a:prstGeom prst="rect">
              <a:avLst/>
            </a:prstGeom>
          </p:spPr>
        </p:pic>
        <p:pic>
          <p:nvPicPr>
            <p:cNvPr id="16" name="Picture 15"/>
            <p:cNvPicPr>
              <a:picLocks noChangeAspect="1"/>
            </p:cNvPicPr>
            <p:nvPr/>
          </p:nvPicPr>
          <p:blipFill rotWithShape="1">
            <a:blip r:embed="rId3"/>
            <a:srcRect l="48096" t="83673" r="21835"/>
            <a:stretch/>
          </p:blipFill>
          <p:spPr>
            <a:xfrm>
              <a:off x="3082835" y="5920090"/>
              <a:ext cx="1899515" cy="982880"/>
            </a:xfrm>
            <a:prstGeom prst="rect">
              <a:avLst/>
            </a:prstGeom>
          </p:spPr>
        </p:pic>
      </p:grpSp>
      <p:sp>
        <p:nvSpPr>
          <p:cNvPr id="18" name="Content Placeholder 2"/>
          <p:cNvSpPr txBox="1">
            <a:spLocks/>
          </p:cNvSpPr>
          <p:nvPr/>
        </p:nvSpPr>
        <p:spPr>
          <a:xfrm>
            <a:off x="6338046" y="2820251"/>
            <a:ext cx="2805953"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Aft>
                <a:spcPts val="1200"/>
              </a:spcAft>
            </a:pPr>
            <a:r>
              <a:rPr lang="en-US" sz="1800" dirty="0" smtClean="0">
                <a:latin typeface="Avenir Book" charset="0"/>
                <a:ea typeface="Avenir Book" charset="0"/>
                <a:cs typeface="Avenir Book" charset="0"/>
              </a:rPr>
              <a:t>Reduce uncertainties </a:t>
            </a:r>
          </a:p>
          <a:p>
            <a:pPr fontAlgn="auto">
              <a:spcAft>
                <a:spcPts val="0"/>
              </a:spcAft>
            </a:pPr>
            <a:r>
              <a:rPr lang="en-US" sz="1800" dirty="0" smtClean="0">
                <a:latin typeface="Avenir Book" charset="0"/>
                <a:ea typeface="Avenir Book" charset="0"/>
                <a:cs typeface="Avenir Book" charset="0"/>
              </a:rPr>
              <a:t>Sample from the range to construct </a:t>
            </a:r>
            <a:r>
              <a:rPr lang="en-US" sz="1800" b="1" dirty="0" smtClean="0">
                <a:latin typeface="Avenir Black" charset="0"/>
                <a:ea typeface="Avenir Black" charset="0"/>
                <a:cs typeface="Avenir Black" charset="0"/>
              </a:rPr>
              <a:t>quantitative hydrologic storylines </a:t>
            </a:r>
            <a:r>
              <a:rPr lang="en-US" sz="1800" dirty="0" smtClean="0">
                <a:latin typeface="Avenir Book" charset="0"/>
                <a:ea typeface="Avenir Book" charset="0"/>
                <a:cs typeface="Avenir Book" charset="0"/>
              </a:rPr>
              <a:t>useful for water resources planning</a:t>
            </a:r>
          </a:p>
          <a:p>
            <a:pPr marL="109728" indent="0" fontAlgn="auto">
              <a:spcAft>
                <a:spcPts val="0"/>
              </a:spcAft>
              <a:buNone/>
            </a:pPr>
            <a:endParaRPr lang="en-US" sz="800" dirty="0" smtClean="0">
              <a:latin typeface="Avenir Book" charset="0"/>
              <a:ea typeface="Avenir Book" charset="0"/>
              <a:cs typeface="Avenir Book" charset="0"/>
            </a:endParaRPr>
          </a:p>
        </p:txBody>
      </p:sp>
      <p:pic>
        <p:nvPicPr>
          <p:cNvPr id="19" name="Picture 18"/>
          <p:cNvPicPr>
            <a:picLocks noChangeAspect="1"/>
          </p:cNvPicPr>
          <p:nvPr/>
        </p:nvPicPr>
        <p:blipFill rotWithShape="1">
          <a:blip r:embed="rId3"/>
          <a:srcRect l="77141" t="2156"/>
          <a:stretch/>
        </p:blipFill>
        <p:spPr>
          <a:xfrm>
            <a:off x="4925520" y="822960"/>
            <a:ext cx="1444037" cy="5890010"/>
          </a:xfrm>
          <a:prstGeom prst="rect">
            <a:avLst/>
          </a:prstGeom>
        </p:spPr>
      </p:pic>
      <p:sp>
        <p:nvSpPr>
          <p:cNvPr id="11" name="Title 1"/>
          <p:cNvSpPr>
            <a:spLocks noGrp="1"/>
          </p:cNvSpPr>
          <p:nvPr>
            <p:ph type="title"/>
          </p:nvPr>
        </p:nvSpPr>
        <p:spPr>
          <a:xfrm>
            <a:off x="0" y="-152400"/>
            <a:ext cx="9144000" cy="1066800"/>
          </a:xfrm>
        </p:spPr>
        <p:txBody>
          <a:bodyPr>
            <a:noAutofit/>
          </a:bodyPr>
          <a:lstStyle/>
          <a:p>
            <a:pPr>
              <a:lnSpc>
                <a:spcPts val="2560"/>
              </a:lnSpc>
            </a:pPr>
            <a:r>
              <a:rPr lang="en-US" dirty="0" smtClean="0"/>
              <a:t>5. Storylines demonstration project</a:t>
            </a:r>
            <a:endParaRPr lang="en-US" dirty="0"/>
          </a:p>
        </p:txBody>
      </p:sp>
    </p:spTree>
    <p:extLst>
      <p:ext uri="{BB962C8B-B14F-4D97-AF65-F5344CB8AC3E}">
        <p14:creationId xmlns:p14="http://schemas.microsoft.com/office/powerpoint/2010/main" val="173438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1259" b="10899"/>
          <a:stretch/>
        </p:blipFill>
        <p:spPr>
          <a:xfrm>
            <a:off x="6585433" y="1386840"/>
            <a:ext cx="2355363" cy="5000332"/>
          </a:xfrm>
          <a:prstGeom prst="rect">
            <a:avLst/>
          </a:prstGeom>
        </p:spPr>
      </p:pic>
      <p:pic>
        <p:nvPicPr>
          <p:cNvPr id="5" name="Picture 4"/>
          <p:cNvPicPr>
            <a:picLocks noChangeAspect="1"/>
          </p:cNvPicPr>
          <p:nvPr/>
        </p:nvPicPr>
        <p:blipFill rotWithShape="1">
          <a:blip r:embed="rId4"/>
          <a:srcRect t="2532" r="52066"/>
          <a:stretch/>
        </p:blipFill>
        <p:spPr>
          <a:xfrm>
            <a:off x="44970" y="838200"/>
            <a:ext cx="3028014" cy="5867400"/>
          </a:xfrm>
          <a:prstGeom prst="rect">
            <a:avLst/>
          </a:prstGeom>
        </p:spPr>
      </p:pic>
      <p:sp>
        <p:nvSpPr>
          <p:cNvPr id="13" name="Rectangle 12"/>
          <p:cNvSpPr/>
          <p:nvPr/>
        </p:nvSpPr>
        <p:spPr>
          <a:xfrm>
            <a:off x="2757227" y="866931"/>
            <a:ext cx="724863" cy="4758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773183" y="807720"/>
            <a:ext cx="2217582" cy="5912870"/>
            <a:chOff x="2773183" y="990100"/>
            <a:chExt cx="2217582" cy="5912870"/>
          </a:xfrm>
        </p:grpSpPr>
        <p:pic>
          <p:nvPicPr>
            <p:cNvPr id="14" name="Picture 13"/>
            <p:cNvPicPr>
              <a:picLocks noChangeAspect="1"/>
            </p:cNvPicPr>
            <p:nvPr/>
          </p:nvPicPr>
          <p:blipFill rotWithShape="1">
            <a:blip r:embed="rId4"/>
            <a:srcRect l="43061" t="2253" r="21835" b="16580"/>
            <a:stretch/>
          </p:blipFill>
          <p:spPr>
            <a:xfrm>
              <a:off x="2773183" y="990100"/>
              <a:ext cx="2217582" cy="4886045"/>
            </a:xfrm>
            <a:prstGeom prst="rect">
              <a:avLst/>
            </a:prstGeom>
          </p:spPr>
        </p:pic>
        <p:pic>
          <p:nvPicPr>
            <p:cNvPr id="16" name="Picture 15"/>
            <p:cNvPicPr>
              <a:picLocks noChangeAspect="1"/>
            </p:cNvPicPr>
            <p:nvPr/>
          </p:nvPicPr>
          <p:blipFill rotWithShape="1">
            <a:blip r:embed="rId4"/>
            <a:srcRect l="48096" t="83673" r="21835"/>
            <a:stretch/>
          </p:blipFill>
          <p:spPr>
            <a:xfrm>
              <a:off x="3082835" y="5920090"/>
              <a:ext cx="1899515" cy="982880"/>
            </a:xfrm>
            <a:prstGeom prst="rect">
              <a:avLst/>
            </a:prstGeom>
          </p:spPr>
        </p:pic>
      </p:grpSp>
      <p:pic>
        <p:nvPicPr>
          <p:cNvPr id="19" name="Picture 18"/>
          <p:cNvPicPr>
            <a:picLocks noChangeAspect="1"/>
          </p:cNvPicPr>
          <p:nvPr/>
        </p:nvPicPr>
        <p:blipFill rotWithShape="1">
          <a:blip r:embed="rId4"/>
          <a:srcRect l="77141" t="2663"/>
          <a:stretch/>
        </p:blipFill>
        <p:spPr>
          <a:xfrm>
            <a:off x="4925520" y="853440"/>
            <a:ext cx="1444037" cy="5859530"/>
          </a:xfrm>
          <a:prstGeom prst="rect">
            <a:avLst/>
          </a:prstGeom>
        </p:spPr>
      </p:pic>
      <p:sp>
        <p:nvSpPr>
          <p:cNvPr id="4" name="TextBox 3"/>
          <p:cNvSpPr txBox="1"/>
          <p:nvPr/>
        </p:nvSpPr>
        <p:spPr>
          <a:xfrm>
            <a:off x="6425780" y="6365296"/>
            <a:ext cx="2553337" cy="369332"/>
          </a:xfrm>
          <a:prstGeom prst="rect">
            <a:avLst/>
          </a:prstGeom>
          <a:noFill/>
        </p:spPr>
        <p:txBody>
          <a:bodyPr wrap="square" rtlCol="0">
            <a:spAutoFit/>
          </a:bodyPr>
          <a:lstStyle/>
          <a:p>
            <a:pPr algn="ctr"/>
            <a:r>
              <a:rPr lang="en-US" smtClean="0">
                <a:latin typeface="+mj-lt"/>
              </a:rPr>
              <a:t>% change annual flow</a:t>
            </a:r>
            <a:endParaRPr lang="en-US" dirty="0">
              <a:latin typeface="+mj-lt"/>
            </a:endParaRPr>
          </a:p>
        </p:txBody>
      </p:sp>
      <p:sp>
        <p:nvSpPr>
          <p:cNvPr id="26" name="TextBox 25"/>
          <p:cNvSpPr txBox="1"/>
          <p:nvPr/>
        </p:nvSpPr>
        <p:spPr>
          <a:xfrm>
            <a:off x="6434195" y="834957"/>
            <a:ext cx="2709804" cy="523221"/>
          </a:xfrm>
          <a:prstGeom prst="rect">
            <a:avLst/>
          </a:prstGeom>
          <a:noFill/>
        </p:spPr>
        <p:txBody>
          <a:bodyPr wrap="square" rtlCol="0">
            <a:spAutoFit/>
          </a:bodyPr>
          <a:lstStyle/>
          <a:p>
            <a:pPr algn="ctr"/>
            <a:r>
              <a:rPr lang="en-US" sz="1400" b="1" dirty="0" smtClean="0">
                <a:latin typeface="+mj-lt"/>
              </a:rPr>
              <a:t>Demonstration Project</a:t>
            </a:r>
          </a:p>
          <a:p>
            <a:pPr algn="ctr"/>
            <a:r>
              <a:rPr lang="en-US" sz="1400" b="1" dirty="0" smtClean="0">
                <a:latin typeface="+mj-lt"/>
              </a:rPr>
              <a:t>(provisional data*)</a:t>
            </a:r>
          </a:p>
        </p:txBody>
      </p:sp>
      <p:sp>
        <p:nvSpPr>
          <p:cNvPr id="30" name="Title 1"/>
          <p:cNvSpPr>
            <a:spLocks noGrp="1"/>
          </p:cNvSpPr>
          <p:nvPr>
            <p:ph type="title"/>
          </p:nvPr>
        </p:nvSpPr>
        <p:spPr>
          <a:xfrm>
            <a:off x="0" y="-152400"/>
            <a:ext cx="9144000" cy="1066800"/>
          </a:xfrm>
        </p:spPr>
        <p:txBody>
          <a:bodyPr>
            <a:noAutofit/>
          </a:bodyPr>
          <a:lstStyle/>
          <a:p>
            <a:pPr>
              <a:lnSpc>
                <a:spcPts val="2560"/>
              </a:lnSpc>
            </a:pPr>
            <a:r>
              <a:rPr lang="en-US" dirty="0" smtClean="0"/>
              <a:t>5. Storylines demonstration project</a:t>
            </a:r>
            <a:endParaRPr lang="en-US" dirty="0"/>
          </a:p>
        </p:txBody>
      </p:sp>
      <p:sp>
        <p:nvSpPr>
          <p:cNvPr id="35" name="TextBox 34"/>
          <p:cNvSpPr txBox="1"/>
          <p:nvPr/>
        </p:nvSpPr>
        <p:spPr>
          <a:xfrm>
            <a:off x="7716959" y="1607609"/>
            <a:ext cx="2216384" cy="307777"/>
          </a:xfrm>
          <a:prstGeom prst="rect">
            <a:avLst/>
          </a:prstGeom>
          <a:noFill/>
        </p:spPr>
        <p:txBody>
          <a:bodyPr wrap="square" rtlCol="0">
            <a:spAutoFit/>
          </a:bodyPr>
          <a:lstStyle/>
          <a:p>
            <a:pPr algn="ctr"/>
            <a:r>
              <a:rPr lang="en-US" sz="1400" dirty="0" smtClean="0">
                <a:solidFill>
                  <a:schemeClr val="tx1">
                    <a:lumMod val="75000"/>
                    <a:lumOff val="25000"/>
                  </a:schemeClr>
                </a:solidFill>
                <a:latin typeface="+mn-lt"/>
              </a:rPr>
              <a:t>2 x 40</a:t>
            </a:r>
          </a:p>
        </p:txBody>
      </p:sp>
      <p:sp>
        <p:nvSpPr>
          <p:cNvPr id="37" name="TextBox 36"/>
          <p:cNvSpPr txBox="1"/>
          <p:nvPr/>
        </p:nvSpPr>
        <p:spPr>
          <a:xfrm>
            <a:off x="7680675" y="2355094"/>
            <a:ext cx="2216384" cy="307777"/>
          </a:xfrm>
          <a:prstGeom prst="rect">
            <a:avLst/>
          </a:prstGeom>
          <a:noFill/>
        </p:spPr>
        <p:txBody>
          <a:bodyPr wrap="square" rtlCol="0">
            <a:spAutoFit/>
          </a:bodyPr>
          <a:lstStyle/>
          <a:p>
            <a:pPr algn="ctr"/>
            <a:r>
              <a:rPr lang="en-US" sz="1400" smtClean="0">
                <a:solidFill>
                  <a:schemeClr val="tx1">
                    <a:lumMod val="75000"/>
                    <a:lumOff val="25000"/>
                  </a:schemeClr>
                </a:solidFill>
                <a:latin typeface="+mn-lt"/>
              </a:rPr>
              <a:t>10 x 8</a:t>
            </a:r>
            <a:endParaRPr lang="en-US" sz="1400" dirty="0" smtClean="0">
              <a:solidFill>
                <a:schemeClr val="tx1">
                  <a:lumMod val="75000"/>
                  <a:lumOff val="25000"/>
                </a:schemeClr>
              </a:solidFill>
              <a:latin typeface="+mn-lt"/>
            </a:endParaRPr>
          </a:p>
        </p:txBody>
      </p:sp>
      <p:sp>
        <p:nvSpPr>
          <p:cNvPr id="38" name="TextBox 37"/>
          <p:cNvSpPr txBox="1"/>
          <p:nvPr/>
        </p:nvSpPr>
        <p:spPr>
          <a:xfrm>
            <a:off x="7680675" y="3029023"/>
            <a:ext cx="2216384" cy="307777"/>
          </a:xfrm>
          <a:prstGeom prst="rect">
            <a:avLst/>
          </a:prstGeom>
          <a:noFill/>
        </p:spPr>
        <p:txBody>
          <a:bodyPr wrap="square" rtlCol="0">
            <a:spAutoFit/>
          </a:bodyPr>
          <a:lstStyle/>
          <a:p>
            <a:pPr algn="ctr"/>
            <a:r>
              <a:rPr lang="en-US" sz="1400" smtClean="0">
                <a:solidFill>
                  <a:schemeClr val="tx1">
                    <a:lumMod val="75000"/>
                    <a:lumOff val="25000"/>
                  </a:schemeClr>
                </a:solidFill>
                <a:latin typeface="+mn-lt"/>
              </a:rPr>
              <a:t>1 x 80</a:t>
            </a:r>
            <a:endParaRPr lang="en-US" sz="1400" dirty="0" smtClean="0">
              <a:solidFill>
                <a:schemeClr val="tx1">
                  <a:lumMod val="75000"/>
                  <a:lumOff val="25000"/>
                </a:schemeClr>
              </a:solidFill>
              <a:latin typeface="+mn-lt"/>
            </a:endParaRPr>
          </a:p>
        </p:txBody>
      </p:sp>
      <p:sp>
        <p:nvSpPr>
          <p:cNvPr id="39" name="TextBox 38"/>
          <p:cNvSpPr txBox="1"/>
          <p:nvPr/>
        </p:nvSpPr>
        <p:spPr>
          <a:xfrm>
            <a:off x="7680675" y="3802036"/>
            <a:ext cx="2216384" cy="307777"/>
          </a:xfrm>
          <a:prstGeom prst="rect">
            <a:avLst/>
          </a:prstGeom>
          <a:noFill/>
        </p:spPr>
        <p:txBody>
          <a:bodyPr wrap="square" rtlCol="0">
            <a:spAutoFit/>
          </a:bodyPr>
          <a:lstStyle/>
          <a:p>
            <a:pPr algn="ctr"/>
            <a:r>
              <a:rPr lang="en-US" sz="1400">
                <a:solidFill>
                  <a:schemeClr val="tx1">
                    <a:lumMod val="75000"/>
                    <a:lumOff val="25000"/>
                  </a:schemeClr>
                </a:solidFill>
                <a:latin typeface="+mn-lt"/>
              </a:rPr>
              <a:t>2</a:t>
            </a:r>
            <a:r>
              <a:rPr lang="en-US" sz="1400" smtClean="0">
                <a:solidFill>
                  <a:schemeClr val="tx1">
                    <a:lumMod val="75000"/>
                    <a:lumOff val="25000"/>
                  </a:schemeClr>
                </a:solidFill>
                <a:latin typeface="+mn-lt"/>
              </a:rPr>
              <a:t> x 40</a:t>
            </a:r>
            <a:endParaRPr lang="en-US" sz="1400" dirty="0" smtClean="0">
              <a:solidFill>
                <a:schemeClr val="tx1">
                  <a:lumMod val="75000"/>
                  <a:lumOff val="25000"/>
                </a:schemeClr>
              </a:solidFill>
              <a:latin typeface="+mn-lt"/>
            </a:endParaRPr>
          </a:p>
        </p:txBody>
      </p:sp>
      <p:sp>
        <p:nvSpPr>
          <p:cNvPr id="40" name="TextBox 39"/>
          <p:cNvSpPr txBox="1"/>
          <p:nvPr/>
        </p:nvSpPr>
        <p:spPr>
          <a:xfrm>
            <a:off x="7680675" y="4537147"/>
            <a:ext cx="2216384" cy="307777"/>
          </a:xfrm>
          <a:prstGeom prst="rect">
            <a:avLst/>
          </a:prstGeom>
          <a:noFill/>
        </p:spPr>
        <p:txBody>
          <a:bodyPr wrap="square" rtlCol="0">
            <a:spAutoFit/>
          </a:bodyPr>
          <a:lstStyle/>
          <a:p>
            <a:pPr algn="ctr"/>
            <a:r>
              <a:rPr lang="en-US" sz="1400" dirty="0" smtClean="0">
                <a:solidFill>
                  <a:schemeClr val="tx1">
                    <a:lumMod val="75000"/>
                    <a:lumOff val="25000"/>
                  </a:schemeClr>
                </a:solidFill>
                <a:latin typeface="+mn-lt"/>
              </a:rPr>
              <a:t>1 x 80</a:t>
            </a:r>
          </a:p>
        </p:txBody>
      </p:sp>
      <p:sp>
        <p:nvSpPr>
          <p:cNvPr id="41" name="TextBox 40"/>
          <p:cNvSpPr txBox="1"/>
          <p:nvPr/>
        </p:nvSpPr>
        <p:spPr>
          <a:xfrm>
            <a:off x="7680675" y="5251116"/>
            <a:ext cx="2216384" cy="307777"/>
          </a:xfrm>
          <a:prstGeom prst="rect">
            <a:avLst/>
          </a:prstGeom>
          <a:noFill/>
        </p:spPr>
        <p:txBody>
          <a:bodyPr wrap="square" rtlCol="0">
            <a:spAutoFit/>
          </a:bodyPr>
          <a:lstStyle/>
          <a:p>
            <a:pPr algn="ctr"/>
            <a:r>
              <a:rPr lang="en-US" sz="1400" dirty="0" smtClean="0">
                <a:solidFill>
                  <a:schemeClr val="tx1">
                    <a:lumMod val="75000"/>
                    <a:lumOff val="25000"/>
                  </a:schemeClr>
                </a:solidFill>
                <a:latin typeface="+mn-lt"/>
              </a:rPr>
              <a:t>2 x 40</a:t>
            </a:r>
          </a:p>
        </p:txBody>
      </p:sp>
      <p:sp>
        <p:nvSpPr>
          <p:cNvPr id="42" name="TextBox 41"/>
          <p:cNvSpPr txBox="1"/>
          <p:nvPr/>
        </p:nvSpPr>
        <p:spPr>
          <a:xfrm>
            <a:off x="7637133" y="5965085"/>
            <a:ext cx="2216384" cy="307777"/>
          </a:xfrm>
          <a:prstGeom prst="rect">
            <a:avLst/>
          </a:prstGeom>
          <a:noFill/>
        </p:spPr>
        <p:txBody>
          <a:bodyPr wrap="square" rtlCol="0">
            <a:spAutoFit/>
          </a:bodyPr>
          <a:lstStyle/>
          <a:p>
            <a:pPr algn="ctr"/>
            <a:r>
              <a:rPr lang="en-US" sz="1400" dirty="0" smtClean="0">
                <a:solidFill>
                  <a:schemeClr val="tx1">
                    <a:lumMod val="75000"/>
                    <a:lumOff val="25000"/>
                  </a:schemeClr>
                </a:solidFill>
                <a:latin typeface="+mn-lt"/>
              </a:rPr>
              <a:t>80</a:t>
            </a:r>
          </a:p>
        </p:txBody>
      </p:sp>
      <p:sp>
        <p:nvSpPr>
          <p:cNvPr id="20" name="TextBox 19"/>
          <p:cNvSpPr txBox="1"/>
          <p:nvPr/>
        </p:nvSpPr>
        <p:spPr>
          <a:xfrm>
            <a:off x="-27723" y="6628425"/>
            <a:ext cx="9144000" cy="246221"/>
          </a:xfrm>
          <a:prstGeom prst="rect">
            <a:avLst/>
          </a:prstGeom>
          <a:noFill/>
        </p:spPr>
        <p:txBody>
          <a:bodyPr wrap="square" rtlCol="0">
            <a:spAutoFit/>
          </a:bodyPr>
          <a:lstStyle/>
          <a:p>
            <a:r>
              <a:rPr lang="en-US" sz="1000" i="1" dirty="0" smtClean="0">
                <a:solidFill>
                  <a:schemeClr val="tx1">
                    <a:lumMod val="95000"/>
                    <a:lumOff val="5000"/>
                  </a:schemeClr>
                </a:solidFill>
                <a:latin typeface="+mn-lt"/>
              </a:rPr>
              <a:t>*Provisional data provided by </a:t>
            </a:r>
            <a:r>
              <a:rPr lang="en-US" sz="1000" i="1" dirty="0" smtClean="0">
                <a:solidFill>
                  <a:schemeClr val="tx1">
                    <a:lumMod val="95000"/>
                    <a:lumOff val="5000"/>
                  </a:schemeClr>
                </a:solidFill>
                <a:latin typeface="+mn-lt"/>
                <a:ea typeface="Trebuchet MS" charset="0"/>
                <a:cs typeface="Trebuchet MS" charset="0"/>
              </a:rPr>
              <a:t>the UW Hydro | Computational Hydrology Group</a:t>
            </a:r>
            <a:r>
              <a:rPr lang="en-US" sz="1000" i="1" dirty="0" smtClean="0">
                <a:solidFill>
                  <a:schemeClr val="tx1">
                    <a:lumMod val="95000"/>
                    <a:lumOff val="5000"/>
                  </a:schemeClr>
                </a:solidFill>
                <a:latin typeface="+mn-lt"/>
              </a:rPr>
              <a:t> </a:t>
            </a:r>
            <a:r>
              <a:rPr lang="en-US" sz="1000" i="1" dirty="0" smtClean="0">
                <a:solidFill>
                  <a:schemeClr val="tx1">
                    <a:lumMod val="95000"/>
                    <a:lumOff val="5000"/>
                  </a:schemeClr>
                </a:solidFill>
                <a:latin typeface="+mn-lt"/>
                <a:ea typeface="Trebuchet MS" charset="0"/>
                <a:cs typeface="Trebuchet MS" charset="0"/>
              </a:rPr>
              <a:t>at the University </a:t>
            </a:r>
            <a:r>
              <a:rPr lang="en-US" sz="1000" i="1" dirty="0">
                <a:solidFill>
                  <a:schemeClr val="tx1">
                    <a:lumMod val="95000"/>
                    <a:lumOff val="5000"/>
                  </a:schemeClr>
                </a:solidFill>
                <a:latin typeface="+mn-lt"/>
                <a:ea typeface="Trebuchet MS" charset="0"/>
                <a:cs typeface="Trebuchet MS" charset="0"/>
              </a:rPr>
              <a:t>of </a:t>
            </a:r>
            <a:r>
              <a:rPr lang="en-US" sz="1000" i="1" dirty="0" smtClean="0">
                <a:solidFill>
                  <a:schemeClr val="tx1">
                    <a:lumMod val="95000"/>
                    <a:lumOff val="5000"/>
                  </a:schemeClr>
                </a:solidFill>
                <a:latin typeface="+mn-lt"/>
                <a:ea typeface="Trebuchet MS" charset="0"/>
                <a:cs typeface="Trebuchet MS" charset="0"/>
              </a:rPr>
              <a:t>Washington</a:t>
            </a:r>
            <a:endParaRPr lang="en-US" sz="1000" i="1" dirty="0">
              <a:solidFill>
                <a:schemeClr val="tx1">
                  <a:lumMod val="95000"/>
                  <a:lumOff val="5000"/>
                </a:schemeClr>
              </a:solidFill>
              <a:latin typeface="+mn-lt"/>
              <a:ea typeface="Trebuchet MS" charset="0"/>
              <a:cs typeface="Trebuchet MS" charset="0"/>
            </a:endParaRPr>
          </a:p>
        </p:txBody>
      </p:sp>
    </p:spTree>
    <p:extLst>
      <p:ext uri="{BB962C8B-B14F-4D97-AF65-F5344CB8AC3E}">
        <p14:creationId xmlns:p14="http://schemas.microsoft.com/office/powerpoint/2010/main" val="16204026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52400"/>
            <a:ext cx="9144000" cy="1066800"/>
          </a:xfrm>
        </p:spPr>
        <p:txBody>
          <a:bodyPr>
            <a:noAutofit/>
          </a:bodyPr>
          <a:lstStyle/>
          <a:p>
            <a:pPr>
              <a:lnSpc>
                <a:spcPts val="2560"/>
              </a:lnSpc>
            </a:pPr>
            <a:r>
              <a:rPr lang="en-US" dirty="0" smtClean="0"/>
              <a:t>5. Storylines demonstration project</a:t>
            </a:r>
            <a:endParaRPr lang="en-US" dirty="0"/>
          </a:p>
        </p:txBody>
      </p:sp>
      <p:cxnSp>
        <p:nvCxnSpPr>
          <p:cNvPr id="3" name="Straight Arrow Connector 2"/>
          <p:cNvCxnSpPr/>
          <p:nvPr/>
        </p:nvCxnSpPr>
        <p:spPr>
          <a:xfrm>
            <a:off x="2819042" y="3144821"/>
            <a:ext cx="669467" cy="47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7660" b="10859"/>
          <a:stretch/>
        </p:blipFill>
        <p:spPr>
          <a:xfrm>
            <a:off x="398250" y="1100756"/>
            <a:ext cx="2443186" cy="5429304"/>
          </a:xfrm>
          <a:prstGeom prst="rect">
            <a:avLst/>
          </a:prstGeom>
        </p:spPr>
      </p:pic>
      <p:grpSp>
        <p:nvGrpSpPr>
          <p:cNvPr id="32" name="Group 31"/>
          <p:cNvGrpSpPr/>
          <p:nvPr/>
        </p:nvGrpSpPr>
        <p:grpSpPr>
          <a:xfrm>
            <a:off x="3856175" y="1064618"/>
            <a:ext cx="2443186" cy="5499813"/>
            <a:chOff x="4557215" y="1093646"/>
            <a:chExt cx="2443186" cy="5499813"/>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t="6869" b="10591"/>
            <a:stretch/>
          </p:blipFill>
          <p:spPr>
            <a:xfrm>
              <a:off x="4557215" y="1093646"/>
              <a:ext cx="2443186" cy="5499813"/>
            </a:xfrm>
            <a:prstGeom prst="rect">
              <a:avLst/>
            </a:prstGeom>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67695" t="8013" r="7855" b="42725"/>
            <a:stretch/>
          </p:blipFill>
          <p:spPr>
            <a:xfrm>
              <a:off x="6386285" y="2044933"/>
              <a:ext cx="440248" cy="554386"/>
            </a:xfrm>
            <a:prstGeom prst="rect">
              <a:avLst/>
            </a:prstGeom>
          </p:spPr>
        </p:pic>
      </p:grpSp>
      <p:sp>
        <p:nvSpPr>
          <p:cNvPr id="29" name="TextBox 28"/>
          <p:cNvSpPr txBox="1"/>
          <p:nvPr/>
        </p:nvSpPr>
        <p:spPr>
          <a:xfrm>
            <a:off x="288099" y="807523"/>
            <a:ext cx="8746173" cy="400110"/>
          </a:xfrm>
          <a:prstGeom prst="rect">
            <a:avLst/>
          </a:prstGeom>
          <a:noFill/>
        </p:spPr>
        <p:txBody>
          <a:bodyPr wrap="square" rtlCol="0">
            <a:spAutoFit/>
          </a:bodyPr>
          <a:lstStyle/>
          <a:p>
            <a:r>
              <a:rPr lang="en-US" sz="2000" b="1" dirty="0" smtClean="0">
                <a:latin typeface="+mj-lt"/>
              </a:rPr>
              <a:t>Libby Reservoir, 2030-2079 relative to 1950-1999</a:t>
            </a:r>
            <a:endParaRPr lang="en-US" sz="2000" b="1" dirty="0">
              <a:latin typeface="+mj-lt"/>
            </a:endParaRPr>
          </a:p>
        </p:txBody>
      </p:sp>
      <p:sp>
        <p:nvSpPr>
          <p:cNvPr id="33" name="TextBox 32"/>
          <p:cNvSpPr txBox="1"/>
          <p:nvPr/>
        </p:nvSpPr>
        <p:spPr>
          <a:xfrm>
            <a:off x="288099" y="6486072"/>
            <a:ext cx="2553337" cy="369332"/>
          </a:xfrm>
          <a:prstGeom prst="rect">
            <a:avLst/>
          </a:prstGeom>
          <a:noFill/>
        </p:spPr>
        <p:txBody>
          <a:bodyPr wrap="square" rtlCol="0">
            <a:spAutoFit/>
          </a:bodyPr>
          <a:lstStyle/>
          <a:p>
            <a:pPr algn="ctr"/>
            <a:r>
              <a:rPr lang="en-US" dirty="0" smtClean="0">
                <a:latin typeface="+mj-lt"/>
              </a:rPr>
              <a:t>% change annual flow</a:t>
            </a:r>
            <a:endParaRPr lang="en-US" dirty="0">
              <a:latin typeface="+mj-lt"/>
            </a:endParaRPr>
          </a:p>
        </p:txBody>
      </p:sp>
      <p:sp>
        <p:nvSpPr>
          <p:cNvPr id="34" name="TextBox 33"/>
          <p:cNvSpPr txBox="1"/>
          <p:nvPr/>
        </p:nvSpPr>
        <p:spPr>
          <a:xfrm>
            <a:off x="3727915" y="6486072"/>
            <a:ext cx="2553337" cy="369332"/>
          </a:xfrm>
          <a:prstGeom prst="rect">
            <a:avLst/>
          </a:prstGeom>
          <a:noFill/>
        </p:spPr>
        <p:txBody>
          <a:bodyPr wrap="square" rtlCol="0">
            <a:spAutoFit/>
          </a:bodyPr>
          <a:lstStyle/>
          <a:p>
            <a:pPr algn="ctr"/>
            <a:r>
              <a:rPr lang="en-US" dirty="0" smtClean="0">
                <a:latin typeface="+mj-lt"/>
              </a:rPr>
              <a:t>% change annual flow</a:t>
            </a:r>
            <a:endParaRPr lang="en-US" dirty="0">
              <a:latin typeface="+mj-lt"/>
            </a:endParaRPr>
          </a:p>
        </p:txBody>
      </p:sp>
      <p:sp>
        <p:nvSpPr>
          <p:cNvPr id="12" name="TextBox 11"/>
          <p:cNvSpPr txBox="1"/>
          <p:nvPr/>
        </p:nvSpPr>
        <p:spPr>
          <a:xfrm>
            <a:off x="6458101" y="2768789"/>
            <a:ext cx="2685899" cy="1323439"/>
          </a:xfrm>
          <a:prstGeom prst="rect">
            <a:avLst/>
          </a:prstGeom>
          <a:noFill/>
        </p:spPr>
        <p:txBody>
          <a:bodyPr wrap="square" rtlCol="0">
            <a:spAutoFit/>
          </a:bodyPr>
          <a:lstStyle/>
          <a:p>
            <a:pPr algn="ctr"/>
            <a:r>
              <a:rPr lang="en-US" sz="1600" dirty="0" smtClean="0">
                <a:solidFill>
                  <a:schemeClr val="tx1">
                    <a:lumMod val="95000"/>
                    <a:lumOff val="5000"/>
                  </a:schemeClr>
                </a:solidFill>
                <a:latin typeface="+mj-lt"/>
              </a:rPr>
              <a:t>Provisional data provided by </a:t>
            </a:r>
            <a:r>
              <a:rPr lang="en-US" sz="1600" dirty="0">
                <a:solidFill>
                  <a:schemeClr val="tx1">
                    <a:lumMod val="95000"/>
                    <a:lumOff val="5000"/>
                  </a:schemeClr>
                </a:solidFill>
                <a:latin typeface="+mj-lt"/>
                <a:ea typeface="Trebuchet MS" charset="0"/>
                <a:cs typeface="Trebuchet MS" charset="0"/>
              </a:rPr>
              <a:t>t</a:t>
            </a:r>
            <a:r>
              <a:rPr lang="en-US" sz="1600" dirty="0" smtClean="0">
                <a:solidFill>
                  <a:schemeClr val="tx1">
                    <a:lumMod val="95000"/>
                    <a:lumOff val="5000"/>
                  </a:schemeClr>
                </a:solidFill>
                <a:latin typeface="+mj-lt"/>
                <a:ea typeface="Trebuchet MS" charset="0"/>
                <a:cs typeface="Trebuchet MS" charset="0"/>
              </a:rPr>
              <a:t>he UW Hydro | Computational Hydrology Group</a:t>
            </a:r>
            <a:r>
              <a:rPr lang="en-US" sz="1600" dirty="0" smtClean="0">
                <a:solidFill>
                  <a:schemeClr val="tx1">
                    <a:lumMod val="95000"/>
                    <a:lumOff val="5000"/>
                  </a:schemeClr>
                </a:solidFill>
                <a:latin typeface="+mj-lt"/>
              </a:rPr>
              <a:t> </a:t>
            </a:r>
            <a:r>
              <a:rPr lang="en-US" sz="1600" dirty="0" smtClean="0">
                <a:solidFill>
                  <a:schemeClr val="tx1">
                    <a:lumMod val="95000"/>
                    <a:lumOff val="5000"/>
                  </a:schemeClr>
                </a:solidFill>
                <a:latin typeface="+mj-lt"/>
                <a:ea typeface="Trebuchet MS" charset="0"/>
                <a:cs typeface="Trebuchet MS" charset="0"/>
              </a:rPr>
              <a:t>at the University </a:t>
            </a:r>
            <a:r>
              <a:rPr lang="en-US" sz="1600" dirty="0">
                <a:solidFill>
                  <a:schemeClr val="tx1">
                    <a:lumMod val="95000"/>
                    <a:lumOff val="5000"/>
                  </a:schemeClr>
                </a:solidFill>
                <a:latin typeface="+mj-lt"/>
                <a:ea typeface="Trebuchet MS" charset="0"/>
                <a:cs typeface="Trebuchet MS" charset="0"/>
              </a:rPr>
              <a:t>of </a:t>
            </a:r>
            <a:r>
              <a:rPr lang="en-US" sz="1600" dirty="0" smtClean="0">
                <a:solidFill>
                  <a:schemeClr val="tx1">
                    <a:lumMod val="95000"/>
                    <a:lumOff val="5000"/>
                  </a:schemeClr>
                </a:solidFill>
                <a:latin typeface="+mj-lt"/>
                <a:ea typeface="Trebuchet MS" charset="0"/>
                <a:cs typeface="Trebuchet MS" charset="0"/>
              </a:rPr>
              <a:t>Washington</a:t>
            </a:r>
            <a:endParaRPr lang="en-US" sz="1600" dirty="0">
              <a:solidFill>
                <a:schemeClr val="tx1">
                  <a:lumMod val="95000"/>
                  <a:lumOff val="5000"/>
                </a:schemeClr>
              </a:solidFill>
              <a:latin typeface="+mj-lt"/>
              <a:ea typeface="Trebuchet MS" charset="0"/>
              <a:cs typeface="Trebuchet MS" charset="0"/>
            </a:endParaRPr>
          </a:p>
        </p:txBody>
      </p:sp>
    </p:spTree>
    <p:extLst>
      <p:ext uri="{BB962C8B-B14F-4D97-AF65-F5344CB8AC3E}">
        <p14:creationId xmlns:p14="http://schemas.microsoft.com/office/powerpoint/2010/main" val="10902651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4" y="-28576"/>
            <a:ext cx="9166153" cy="6882462"/>
          </a:xfrm>
          <a:prstGeom prst="rect">
            <a:avLst/>
          </a:prstGeom>
        </p:spPr>
      </p:pic>
      <p:sp>
        <p:nvSpPr>
          <p:cNvPr id="8" name="TextBox 7"/>
          <p:cNvSpPr txBox="1"/>
          <p:nvPr/>
        </p:nvSpPr>
        <p:spPr>
          <a:xfrm>
            <a:off x="6304904" y="1337128"/>
            <a:ext cx="2522105" cy="1477328"/>
          </a:xfrm>
          <a:prstGeom prst="rect">
            <a:avLst/>
          </a:prstGeom>
          <a:solidFill>
            <a:srgbClr val="EFF0F8"/>
          </a:solidFill>
        </p:spPr>
        <p:txBody>
          <a:bodyPr wrap="square" rtlCol="0">
            <a:spAutoFit/>
          </a:bodyPr>
          <a:lstStyle/>
          <a:p>
            <a:r>
              <a:rPr lang="en-US" dirty="0" smtClean="0">
                <a:latin typeface="+mj-lt"/>
              </a:rPr>
              <a:t>Designed to make research more accessible in layers, particularly for USACE and Bureau partners</a:t>
            </a:r>
          </a:p>
        </p:txBody>
      </p:sp>
      <p:sp>
        <p:nvSpPr>
          <p:cNvPr id="14" name="Rectangle 13"/>
          <p:cNvSpPr/>
          <p:nvPr/>
        </p:nvSpPr>
        <p:spPr>
          <a:xfrm>
            <a:off x="4060556" y="36912"/>
            <a:ext cx="1053885" cy="163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155604" y="36911"/>
            <a:ext cx="7090472" cy="215444"/>
          </a:xfrm>
          <a:prstGeom prst="rect">
            <a:avLst/>
          </a:prstGeom>
        </p:spPr>
        <p:txBody>
          <a:bodyPr wrap="square">
            <a:spAutoFit/>
          </a:bodyPr>
          <a:lstStyle/>
          <a:p>
            <a:r>
              <a:rPr lang="en-US" sz="800" b="1" dirty="0"/>
              <a:t> https://</a:t>
            </a:r>
            <a:r>
              <a:rPr lang="en-US" sz="800" b="1" dirty="0" err="1" smtClean="0"/>
              <a:t>ral.ucar.edu</a:t>
            </a:r>
            <a:r>
              <a:rPr lang="en-US" sz="800" b="1" dirty="0" smtClean="0"/>
              <a:t>/hap/computational-hydrology</a:t>
            </a:r>
            <a:endParaRPr lang="en-US" sz="800" b="1" dirty="0"/>
          </a:p>
        </p:txBody>
      </p:sp>
    </p:spTree>
    <p:extLst>
      <p:ext uri="{BB962C8B-B14F-4D97-AF65-F5344CB8AC3E}">
        <p14:creationId xmlns:p14="http://schemas.microsoft.com/office/powerpoint/2010/main" val="132456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70" y="425613"/>
            <a:ext cx="3850272" cy="4982705"/>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5208" y="1279053"/>
            <a:ext cx="3850272" cy="4982705"/>
          </a:xfrm>
          <a:prstGeom prst="rect">
            <a:avLst/>
          </a:prstGeom>
          <a:solidFill>
            <a:schemeClr val="bg1"/>
          </a:solidFill>
          <a:ln>
            <a:solidFill>
              <a:schemeClr val="tx1"/>
            </a:solidFill>
          </a:ln>
        </p:spPr>
      </p:pic>
      <p:sp>
        <p:nvSpPr>
          <p:cNvPr id="6" name="TextBox 5"/>
          <p:cNvSpPr txBox="1"/>
          <p:nvPr/>
        </p:nvSpPr>
        <p:spPr>
          <a:xfrm>
            <a:off x="6096749" y="1486399"/>
            <a:ext cx="2496286" cy="3416320"/>
          </a:xfrm>
          <a:prstGeom prst="rect">
            <a:avLst/>
          </a:prstGeom>
          <a:noFill/>
        </p:spPr>
        <p:txBody>
          <a:bodyPr wrap="square" rtlCol="0">
            <a:spAutoFit/>
          </a:bodyPr>
          <a:lstStyle/>
          <a:p>
            <a:r>
              <a:rPr lang="en-US" dirty="0" smtClean="0"/>
              <a:t>Concise summaries of tools, each include:</a:t>
            </a:r>
          </a:p>
          <a:p>
            <a:endParaRPr lang="en-US" dirty="0"/>
          </a:p>
          <a:p>
            <a:pPr marL="342900" indent="-342900">
              <a:buAutoNum type="arabicPeriod"/>
            </a:pPr>
            <a:r>
              <a:rPr lang="en-US" dirty="0" smtClean="0">
                <a:ea typeface="Avenir Book" charset="0"/>
                <a:cs typeface="Avenir Book" charset="0"/>
              </a:rPr>
              <a:t>The challenge</a:t>
            </a:r>
          </a:p>
          <a:p>
            <a:pPr marL="342900" indent="-342900">
              <a:buAutoNum type="arabicPeriod"/>
            </a:pPr>
            <a:r>
              <a:rPr lang="en-US" dirty="0" smtClean="0">
                <a:ea typeface="Avenir Book" charset="0"/>
                <a:cs typeface="Avenir Book" charset="0"/>
              </a:rPr>
              <a:t>How this tool faces this challenge</a:t>
            </a:r>
          </a:p>
          <a:p>
            <a:pPr marL="342900" indent="-342900">
              <a:buAutoNum type="arabicPeriod"/>
            </a:pPr>
            <a:r>
              <a:rPr lang="en-US" dirty="0" smtClean="0">
                <a:ea typeface="Avenir Book" charset="0"/>
                <a:cs typeface="Avenir Book" charset="0"/>
              </a:rPr>
              <a:t>What are the scientific advances</a:t>
            </a:r>
          </a:p>
          <a:p>
            <a:pPr marL="342900" indent="-342900">
              <a:buAutoNum type="arabicPeriod"/>
            </a:pPr>
            <a:r>
              <a:rPr lang="en-US" dirty="0" smtClean="0">
                <a:ea typeface="Avenir Book" charset="0"/>
                <a:cs typeface="Avenir Book" charset="0"/>
              </a:rPr>
              <a:t>What are the directions forward</a:t>
            </a:r>
          </a:p>
          <a:p>
            <a:pPr marL="342900" indent="-342900">
              <a:buAutoNum type="arabicPeriod"/>
            </a:pPr>
            <a:r>
              <a:rPr lang="en-US" dirty="0" smtClean="0">
                <a:ea typeface="Avenir Book" charset="0"/>
                <a:cs typeface="Avenir Book" charset="0"/>
              </a:rPr>
              <a:t>Where one could go for more information</a:t>
            </a:r>
          </a:p>
        </p:txBody>
      </p:sp>
    </p:spTree>
    <p:extLst>
      <p:ext uri="{BB962C8B-B14F-4D97-AF65-F5344CB8AC3E}">
        <p14:creationId xmlns:p14="http://schemas.microsoft.com/office/powerpoint/2010/main" val="13133895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Tree>
    <p:extLst>
      <p:ext uri="{BB962C8B-B14F-4D97-AF65-F5344CB8AC3E}">
        <p14:creationId xmlns:p14="http://schemas.microsoft.com/office/powerpoint/2010/main" val="11586570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histall.base.Qtotal.jpg"/>
          <p:cNvPicPr>
            <a:picLocks noChangeAspect="1"/>
          </p:cNvPicPr>
          <p:nvPr/>
        </p:nvPicPr>
        <p:blipFill>
          <a:blip r:embed="rId3"/>
          <a:srcRect r="8736" b="70414"/>
          <a:stretch>
            <a:fillRect/>
          </a:stretch>
        </p:blipFill>
        <p:spPr>
          <a:xfrm>
            <a:off x="-38480" y="4175899"/>
            <a:ext cx="9182480" cy="1690974"/>
          </a:xfrm>
          <a:prstGeom prst="rect">
            <a:avLst/>
          </a:prstGeom>
        </p:spPr>
      </p:pic>
      <p:grpSp>
        <p:nvGrpSpPr>
          <p:cNvPr id="2" name="Group 76"/>
          <p:cNvGrpSpPr>
            <a:grpSpLocks/>
          </p:cNvGrpSpPr>
          <p:nvPr/>
        </p:nvGrpSpPr>
        <p:grpSpPr bwMode="auto">
          <a:xfrm>
            <a:off x="0" y="0"/>
            <a:ext cx="9144000" cy="1214119"/>
            <a:chOff x="314" y="109"/>
            <a:chExt cx="5163" cy="718"/>
          </a:xfrm>
        </p:grpSpPr>
        <p:sp>
          <p:nvSpPr>
            <p:cNvPr id="44060" name="Text Box 40"/>
            <p:cNvSpPr txBox="1">
              <a:spLocks noChangeArrowheads="1"/>
            </p:cNvSpPr>
            <p:nvPr/>
          </p:nvSpPr>
          <p:spPr bwMode="auto">
            <a:xfrm>
              <a:off x="314" y="109"/>
              <a:ext cx="5163" cy="491"/>
            </a:xfrm>
            <a:prstGeom prst="rect">
              <a:avLst/>
            </a:prstGeom>
            <a:noFill/>
            <a:ln w="9525">
              <a:noFill/>
              <a:miter lim="800000"/>
              <a:headEnd/>
              <a:tailEnd/>
            </a:ln>
          </p:spPr>
          <p:txBody>
            <a:bodyPr wrap="square">
              <a:prstTxWarp prst="textNoShape">
                <a:avLst/>
              </a:prstTxWarp>
              <a:spAutoFit/>
            </a:bodyPr>
            <a:lstStyle/>
            <a:p>
              <a:pPr algn="ctr"/>
              <a:r>
                <a:rPr lang="en-US" sz="4800" b="1" dirty="0" smtClean="0">
                  <a:latin typeface="Book Antiqua" charset="0"/>
                </a:rPr>
                <a:t>Precipitation </a:t>
              </a:r>
              <a:r>
                <a:rPr lang="en-US" sz="4800" b="1" dirty="0" err="1">
                  <a:latin typeface="Book Antiqua" charset="0"/>
                </a:rPr>
                <a:t>Elasticities</a:t>
              </a:r>
              <a:endParaRPr lang="en-US" sz="4800" b="1" dirty="0">
                <a:latin typeface="Book Antiqua" charset="0"/>
              </a:endParaRPr>
            </a:p>
          </p:txBody>
        </p:sp>
        <p:sp>
          <p:nvSpPr>
            <p:cNvPr id="44061" name="Text Box 68"/>
            <p:cNvSpPr txBox="1">
              <a:spLocks noChangeArrowheads="1"/>
            </p:cNvSpPr>
            <p:nvPr/>
          </p:nvSpPr>
          <p:spPr bwMode="auto">
            <a:xfrm>
              <a:off x="314" y="590"/>
              <a:ext cx="5163" cy="237"/>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b="1" dirty="0">
                  <a:latin typeface="Book Antiqua" charset="0"/>
                </a:rPr>
                <a:t>percent change in flow per percent increase in </a:t>
              </a:r>
              <a:r>
                <a:rPr lang="en-US" sz="2000" b="1" dirty="0" smtClean="0">
                  <a:latin typeface="Book Antiqua" charset="0"/>
                </a:rPr>
                <a:t>precipitation</a:t>
              </a:r>
              <a:endParaRPr lang="en-US" sz="2000" b="1" dirty="0">
                <a:latin typeface="Book Antiqua" charset="0"/>
              </a:endParaRPr>
            </a:p>
          </p:txBody>
        </p:sp>
      </p:grpSp>
      <p:grpSp>
        <p:nvGrpSpPr>
          <p:cNvPr id="3" name="Group 58"/>
          <p:cNvGrpSpPr>
            <a:grpSpLocks/>
          </p:cNvGrpSpPr>
          <p:nvPr/>
        </p:nvGrpSpPr>
        <p:grpSpPr bwMode="auto">
          <a:xfrm>
            <a:off x="2862263" y="1397000"/>
            <a:ext cx="2928937" cy="1003300"/>
            <a:chOff x="3883" y="1334"/>
            <a:chExt cx="1845" cy="632"/>
          </a:xfrm>
        </p:grpSpPr>
        <p:sp>
          <p:nvSpPr>
            <p:cNvPr id="44053" name="Line 59"/>
            <p:cNvSpPr>
              <a:spLocks noChangeShapeType="1"/>
            </p:cNvSpPr>
            <p:nvPr/>
          </p:nvSpPr>
          <p:spPr bwMode="auto">
            <a:xfrm>
              <a:off x="4864" y="1553"/>
              <a:ext cx="74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4054" name="Text Box 60"/>
            <p:cNvSpPr txBox="1">
              <a:spLocks noChangeArrowheads="1"/>
            </p:cNvSpPr>
            <p:nvPr/>
          </p:nvSpPr>
          <p:spPr bwMode="auto">
            <a:xfrm>
              <a:off x="3883" y="1471"/>
              <a:ext cx="718" cy="442"/>
            </a:xfrm>
            <a:prstGeom prst="rect">
              <a:avLst/>
            </a:prstGeom>
            <a:noFill/>
            <a:ln w="9525">
              <a:noFill/>
              <a:miter lim="800000"/>
              <a:headEnd/>
              <a:tailEnd/>
            </a:ln>
          </p:spPr>
          <p:txBody>
            <a:bodyPr wrap="none">
              <a:prstTxWarp prst="textNoShape">
                <a:avLst/>
              </a:prstTxWarp>
              <a:spAutoFit/>
            </a:bodyPr>
            <a:lstStyle/>
            <a:p>
              <a:pPr algn="ctr"/>
              <a:r>
                <a:rPr lang="en-US" sz="2000" b="1" dirty="0" smtClean="0">
                  <a:latin typeface="Calibri" charset="0"/>
                </a:rPr>
                <a:t>P </a:t>
              </a:r>
              <a:endParaRPr lang="en-US" sz="2000" b="1" dirty="0">
                <a:latin typeface="Calibri" charset="0"/>
              </a:endParaRPr>
            </a:p>
            <a:p>
              <a:pPr algn="ctr"/>
              <a:r>
                <a:rPr lang="en-US" sz="2000" b="1" dirty="0">
                  <a:latin typeface="Calibri" charset="0"/>
                </a:rPr>
                <a:t>elasticity</a:t>
              </a:r>
            </a:p>
          </p:txBody>
        </p:sp>
        <p:sp>
          <p:nvSpPr>
            <p:cNvPr id="44055" name="Text Box 61"/>
            <p:cNvSpPr txBox="1">
              <a:spLocks noChangeArrowheads="1"/>
            </p:cNvSpPr>
            <p:nvPr/>
          </p:nvSpPr>
          <p:spPr bwMode="auto">
            <a:xfrm>
              <a:off x="4827" y="1334"/>
              <a:ext cx="750" cy="213"/>
            </a:xfrm>
            <a:prstGeom prst="rect">
              <a:avLst/>
            </a:prstGeom>
            <a:noFill/>
            <a:ln w="9525">
              <a:noFill/>
              <a:miter lim="800000"/>
              <a:headEnd/>
              <a:tailEnd/>
            </a:ln>
          </p:spPr>
          <p:txBody>
            <a:bodyPr wrap="none">
              <a:prstTxWarp prst="textNoShape">
                <a:avLst/>
              </a:prstTxWarp>
              <a:spAutoFit/>
            </a:bodyPr>
            <a:lstStyle/>
            <a:p>
              <a:r>
                <a:rPr lang="en-US" sz="1600" b="1" dirty="0">
                  <a:latin typeface="Calibri" charset="0"/>
                </a:rPr>
                <a:t>Q</a:t>
              </a:r>
              <a:r>
                <a:rPr lang="en-US" sz="1600" b="1" baseline="-25000" dirty="0">
                  <a:latin typeface="Calibri" charset="0"/>
                </a:rPr>
                <a:t> </a:t>
              </a:r>
              <a:r>
                <a:rPr lang="en-US" sz="1600" b="1" baseline="-25000" dirty="0" smtClean="0">
                  <a:latin typeface="Calibri" charset="0"/>
                </a:rPr>
                <a:t>ref+1</a:t>
              </a:r>
              <a:r>
                <a:rPr lang="en-US" sz="1600" b="1" baseline="-25000" dirty="0">
                  <a:latin typeface="Calibri" charset="0"/>
                </a:rPr>
                <a:t>% </a:t>
              </a:r>
              <a:r>
                <a:rPr lang="en-US" sz="1600" b="1" dirty="0">
                  <a:latin typeface="Calibri" charset="0"/>
                </a:rPr>
                <a:t>- </a:t>
              </a:r>
              <a:r>
                <a:rPr lang="en-US" sz="1600" b="1" dirty="0" err="1">
                  <a:latin typeface="Calibri" charset="0"/>
                </a:rPr>
                <a:t>Q</a:t>
              </a:r>
              <a:r>
                <a:rPr lang="en-US" sz="1600" b="1" baseline="-25000" dirty="0" err="1">
                  <a:latin typeface="Calibri" charset="0"/>
                </a:rPr>
                <a:t>ref</a:t>
              </a:r>
              <a:endParaRPr lang="en-US" sz="1600" b="1" dirty="0">
                <a:latin typeface="Calibri" charset="0"/>
              </a:endParaRPr>
            </a:p>
          </p:txBody>
        </p:sp>
        <p:sp>
          <p:nvSpPr>
            <p:cNvPr id="44056" name="Rectangle 62"/>
            <p:cNvSpPr>
              <a:spLocks noChangeArrowheads="1"/>
            </p:cNvSpPr>
            <p:nvPr/>
          </p:nvSpPr>
          <p:spPr bwMode="auto">
            <a:xfrm>
              <a:off x="5068" y="1529"/>
              <a:ext cx="323" cy="212"/>
            </a:xfrm>
            <a:prstGeom prst="rect">
              <a:avLst/>
            </a:prstGeom>
            <a:noFill/>
            <a:ln w="9525">
              <a:noFill/>
              <a:miter lim="800000"/>
              <a:headEnd/>
              <a:tailEnd/>
            </a:ln>
          </p:spPr>
          <p:txBody>
            <a:bodyPr wrap="none">
              <a:prstTxWarp prst="textNoShape">
                <a:avLst/>
              </a:prstTxWarp>
              <a:spAutoFit/>
            </a:bodyPr>
            <a:lstStyle/>
            <a:p>
              <a:r>
                <a:rPr lang="en-US" sz="1600" b="1">
                  <a:latin typeface="Calibri" charset="0"/>
                </a:rPr>
                <a:t>Q</a:t>
              </a:r>
              <a:r>
                <a:rPr lang="en-US" sz="1600" b="1" baseline="-25000">
                  <a:latin typeface="Calibri" charset="0"/>
                </a:rPr>
                <a:t>ref</a:t>
              </a:r>
            </a:p>
          </p:txBody>
        </p:sp>
        <p:sp>
          <p:nvSpPr>
            <p:cNvPr id="44057" name="Line 63"/>
            <p:cNvSpPr>
              <a:spLocks noChangeShapeType="1"/>
            </p:cNvSpPr>
            <p:nvPr/>
          </p:nvSpPr>
          <p:spPr bwMode="auto">
            <a:xfrm>
              <a:off x="4727" y="1749"/>
              <a:ext cx="1001" cy="1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4058" name="Rectangle 64"/>
            <p:cNvSpPr>
              <a:spLocks noChangeArrowheads="1"/>
            </p:cNvSpPr>
            <p:nvPr/>
          </p:nvSpPr>
          <p:spPr bwMode="auto">
            <a:xfrm>
              <a:off x="4902" y="1754"/>
              <a:ext cx="532" cy="212"/>
            </a:xfrm>
            <a:prstGeom prst="rect">
              <a:avLst/>
            </a:prstGeom>
            <a:noFill/>
            <a:ln w="9525">
              <a:noFill/>
              <a:miter lim="800000"/>
              <a:headEnd/>
              <a:tailEnd/>
            </a:ln>
          </p:spPr>
          <p:txBody>
            <a:bodyPr wrap="none">
              <a:prstTxWarp prst="textNoShape">
                <a:avLst/>
              </a:prstTxWarp>
              <a:spAutoFit/>
            </a:bodyPr>
            <a:lstStyle/>
            <a:p>
              <a:r>
                <a:rPr lang="en-US" sz="1600" b="1" dirty="0">
                  <a:latin typeface="Calibri" charset="0"/>
                </a:rPr>
                <a:t>       1%</a:t>
              </a:r>
              <a:endParaRPr lang="en-US" sz="1600" b="1" baseline="-25000" dirty="0">
                <a:latin typeface="Calibri" charset="0"/>
              </a:endParaRPr>
            </a:p>
          </p:txBody>
        </p:sp>
        <p:sp>
          <p:nvSpPr>
            <p:cNvPr id="44059" name="Rectangle 65"/>
            <p:cNvSpPr>
              <a:spLocks noChangeArrowheads="1"/>
            </p:cNvSpPr>
            <p:nvPr/>
          </p:nvSpPr>
          <p:spPr bwMode="auto">
            <a:xfrm>
              <a:off x="4522" y="1500"/>
              <a:ext cx="224" cy="288"/>
            </a:xfrm>
            <a:prstGeom prst="rect">
              <a:avLst/>
            </a:prstGeom>
            <a:noFill/>
            <a:ln w="9525">
              <a:noFill/>
              <a:miter lim="800000"/>
              <a:headEnd/>
              <a:tailEnd/>
            </a:ln>
          </p:spPr>
          <p:txBody>
            <a:bodyPr wrap="none">
              <a:prstTxWarp prst="textNoShape">
                <a:avLst/>
              </a:prstTxWarp>
              <a:spAutoFit/>
            </a:bodyPr>
            <a:lstStyle/>
            <a:p>
              <a:r>
                <a:rPr lang="en-US">
                  <a:latin typeface="Calibri" charset="0"/>
                </a:rPr>
                <a:t>=</a:t>
              </a:r>
            </a:p>
          </p:txBody>
        </p:sp>
      </p:grpSp>
      <p:pic>
        <p:nvPicPr>
          <p:cNvPr id="44039" name="Picture 33" descr="VIC.4.0.6.base.elast.gif"/>
          <p:cNvPicPr>
            <a:picLocks noChangeAspect="1"/>
          </p:cNvPicPr>
          <p:nvPr/>
        </p:nvPicPr>
        <p:blipFill>
          <a:blip r:embed="rId4"/>
          <a:srcRect t="93132"/>
          <a:stretch>
            <a:fillRect/>
          </a:stretch>
        </p:blipFill>
        <p:spPr bwMode="auto">
          <a:xfrm>
            <a:off x="1993900" y="6159500"/>
            <a:ext cx="5437188" cy="609600"/>
          </a:xfrm>
          <a:prstGeom prst="rect">
            <a:avLst/>
          </a:prstGeom>
          <a:noFill/>
          <a:ln w="9525">
            <a:noFill/>
            <a:miter lim="800000"/>
            <a:headEnd/>
            <a:tailEnd/>
          </a:ln>
        </p:spPr>
      </p:pic>
      <p:grpSp>
        <p:nvGrpSpPr>
          <p:cNvPr id="4" name="Group 29"/>
          <p:cNvGrpSpPr>
            <a:grpSpLocks/>
          </p:cNvGrpSpPr>
          <p:nvPr/>
        </p:nvGrpSpPr>
        <p:grpSpPr bwMode="auto">
          <a:xfrm>
            <a:off x="457200" y="5654252"/>
            <a:ext cx="8637140" cy="417512"/>
            <a:chOff x="457200" y="6511727"/>
            <a:chExt cx="8637140" cy="417252"/>
          </a:xfrm>
        </p:grpSpPr>
        <p:sp>
          <p:nvSpPr>
            <p:cNvPr id="44047" name="Rectangle 7"/>
            <p:cNvSpPr>
              <a:spLocks noChangeArrowheads="1"/>
            </p:cNvSpPr>
            <p:nvPr/>
          </p:nvSpPr>
          <p:spPr bwMode="auto">
            <a:xfrm>
              <a:off x="3373539" y="6514589"/>
              <a:ext cx="1454244" cy="400110"/>
            </a:xfrm>
            <a:prstGeom prst="rect">
              <a:avLst/>
            </a:prstGeom>
            <a:solidFill>
              <a:schemeClr val="bg1"/>
            </a:solidFill>
            <a:ln w="9525">
              <a:noFill/>
              <a:miter lim="800000"/>
              <a:headEnd/>
              <a:tailEnd/>
            </a:ln>
          </p:spPr>
          <p:txBody>
            <a:bodyPr wrap="none">
              <a:prstTxWarp prst="textNoShape">
                <a:avLst/>
              </a:prstTxWarp>
              <a:spAutoFit/>
            </a:bodyPr>
            <a:lstStyle/>
            <a:p>
              <a:r>
                <a:rPr lang="en-US" sz="2000" b="1" dirty="0">
                  <a:latin typeface="Book Antiqua" charset="0"/>
                </a:rPr>
                <a:t>Catchment</a:t>
              </a:r>
            </a:p>
          </p:txBody>
        </p:sp>
        <p:sp>
          <p:nvSpPr>
            <p:cNvPr id="44048" name="Rectangle 7"/>
            <p:cNvSpPr>
              <a:spLocks noChangeArrowheads="1"/>
            </p:cNvSpPr>
            <p:nvPr/>
          </p:nvSpPr>
          <p:spPr bwMode="auto">
            <a:xfrm>
              <a:off x="1962340" y="6511727"/>
              <a:ext cx="1117600" cy="40011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a:latin typeface="Book Antiqua" charset="0"/>
                </a:rPr>
                <a:t>CLM</a:t>
              </a:r>
            </a:p>
          </p:txBody>
        </p:sp>
        <p:sp>
          <p:nvSpPr>
            <p:cNvPr id="44049" name="Rectangle 6"/>
            <p:cNvSpPr>
              <a:spLocks noChangeArrowheads="1"/>
            </p:cNvSpPr>
            <p:nvPr/>
          </p:nvSpPr>
          <p:spPr bwMode="auto">
            <a:xfrm>
              <a:off x="5003206" y="6528869"/>
              <a:ext cx="1210588" cy="400110"/>
            </a:xfrm>
            <a:prstGeom prst="rect">
              <a:avLst/>
            </a:prstGeom>
            <a:solidFill>
              <a:schemeClr val="bg1"/>
            </a:solidFill>
            <a:ln w="9525">
              <a:noFill/>
              <a:miter lim="800000"/>
              <a:headEnd/>
              <a:tailEnd/>
            </a:ln>
          </p:spPr>
          <p:txBody>
            <a:bodyPr wrap="none">
              <a:prstTxWarp prst="textNoShape">
                <a:avLst/>
              </a:prstTxWarp>
              <a:spAutoFit/>
            </a:bodyPr>
            <a:lstStyle/>
            <a:p>
              <a:r>
                <a:rPr lang="en-US" sz="2000" b="1" dirty="0">
                  <a:latin typeface="Book Antiqua" charset="0"/>
                </a:rPr>
                <a:t>Noah 2.7</a:t>
              </a:r>
            </a:p>
          </p:txBody>
        </p:sp>
        <p:sp>
          <p:nvSpPr>
            <p:cNvPr id="44050" name="Rectangle 6"/>
            <p:cNvSpPr>
              <a:spLocks noChangeArrowheads="1"/>
            </p:cNvSpPr>
            <p:nvPr/>
          </p:nvSpPr>
          <p:spPr bwMode="auto">
            <a:xfrm>
              <a:off x="6497000" y="6527290"/>
              <a:ext cx="1295400" cy="400110"/>
            </a:xfrm>
            <a:prstGeom prst="rect">
              <a:avLst/>
            </a:prstGeom>
            <a:solidFill>
              <a:schemeClr val="bg1"/>
            </a:solidFill>
            <a:ln w="9525">
              <a:noFill/>
              <a:miter lim="800000"/>
              <a:headEnd/>
              <a:tailEnd/>
            </a:ln>
          </p:spPr>
          <p:txBody>
            <a:bodyPr>
              <a:prstTxWarp prst="textNoShape">
                <a:avLst/>
              </a:prstTxWarp>
              <a:spAutoFit/>
            </a:bodyPr>
            <a:lstStyle/>
            <a:p>
              <a:r>
                <a:rPr lang="en-US" sz="2000" b="1" dirty="0">
                  <a:latin typeface="Book Antiqua" charset="0"/>
                </a:rPr>
                <a:t>Noah 2.8</a:t>
              </a:r>
            </a:p>
          </p:txBody>
        </p:sp>
        <p:sp>
          <p:nvSpPr>
            <p:cNvPr id="44051" name="Rectangle 7"/>
            <p:cNvSpPr>
              <a:spLocks noChangeArrowheads="1"/>
            </p:cNvSpPr>
            <p:nvPr/>
          </p:nvSpPr>
          <p:spPr bwMode="auto">
            <a:xfrm>
              <a:off x="8091040" y="6511727"/>
              <a:ext cx="1003300" cy="40011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smtClean="0">
                  <a:latin typeface="Book Antiqua" charset="0"/>
                </a:rPr>
                <a:t>Sac</a:t>
              </a:r>
              <a:endParaRPr lang="en-US" sz="2000" b="1" dirty="0">
                <a:latin typeface="Book Antiqua" charset="0"/>
              </a:endParaRPr>
            </a:p>
          </p:txBody>
        </p:sp>
        <p:sp>
          <p:nvSpPr>
            <p:cNvPr id="44052" name="Rectangle 5"/>
            <p:cNvSpPr>
              <a:spLocks noChangeArrowheads="1"/>
            </p:cNvSpPr>
            <p:nvPr/>
          </p:nvSpPr>
          <p:spPr bwMode="auto">
            <a:xfrm>
              <a:off x="457200" y="6511727"/>
              <a:ext cx="1104900" cy="40011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a:latin typeface="Book Antiqua" charset="0"/>
                </a:rPr>
                <a:t>VIC</a:t>
              </a:r>
            </a:p>
          </p:txBody>
        </p:sp>
      </p:grpSp>
      <p:pic>
        <p:nvPicPr>
          <p:cNvPr id="33" name="Picture 32" descr="SAC.PET2.7.base.elast.gif"/>
          <p:cNvPicPr>
            <a:picLocks noChangeAspect="1"/>
          </p:cNvPicPr>
          <p:nvPr/>
        </p:nvPicPr>
        <p:blipFill>
          <a:blip r:embed="rId5"/>
          <a:stretch>
            <a:fillRect/>
          </a:stretch>
        </p:blipFill>
        <p:spPr>
          <a:xfrm>
            <a:off x="7873469" y="2512328"/>
            <a:ext cx="1270531" cy="2127400"/>
          </a:xfrm>
          <a:prstGeom prst="rect">
            <a:avLst/>
          </a:prstGeom>
        </p:spPr>
      </p:pic>
      <p:pic>
        <p:nvPicPr>
          <p:cNvPr id="34" name="Picture 33" descr="Noah.2.8.base.elast.gif"/>
          <p:cNvPicPr>
            <a:picLocks noChangeAspect="1"/>
          </p:cNvPicPr>
          <p:nvPr/>
        </p:nvPicPr>
        <p:blipFill>
          <a:blip r:embed="rId6"/>
          <a:stretch>
            <a:fillRect/>
          </a:stretch>
        </p:blipFill>
        <p:spPr>
          <a:xfrm>
            <a:off x="6400272" y="2512328"/>
            <a:ext cx="1270531" cy="2127400"/>
          </a:xfrm>
          <a:prstGeom prst="rect">
            <a:avLst/>
          </a:prstGeom>
        </p:spPr>
      </p:pic>
      <p:pic>
        <p:nvPicPr>
          <p:cNvPr id="35" name="Picture 34" descr="Noah.2.7.base.elast.gif"/>
          <p:cNvPicPr>
            <a:picLocks noChangeAspect="1"/>
          </p:cNvPicPr>
          <p:nvPr/>
        </p:nvPicPr>
        <p:blipFill>
          <a:blip r:embed="rId7"/>
          <a:stretch>
            <a:fillRect/>
          </a:stretch>
        </p:blipFill>
        <p:spPr>
          <a:xfrm>
            <a:off x="4909613" y="2512328"/>
            <a:ext cx="1270530" cy="2127401"/>
          </a:xfrm>
          <a:prstGeom prst="rect">
            <a:avLst/>
          </a:prstGeom>
        </p:spPr>
      </p:pic>
      <p:pic>
        <p:nvPicPr>
          <p:cNvPr id="36" name="Picture 35" descr="catchment.1.25.base.elast.gif"/>
          <p:cNvPicPr>
            <a:picLocks noChangeAspect="1"/>
          </p:cNvPicPr>
          <p:nvPr/>
        </p:nvPicPr>
        <p:blipFill>
          <a:blip r:embed="rId8"/>
          <a:stretch>
            <a:fillRect/>
          </a:stretch>
        </p:blipFill>
        <p:spPr>
          <a:xfrm>
            <a:off x="3419483" y="2512328"/>
            <a:ext cx="1270530" cy="2127401"/>
          </a:xfrm>
          <a:prstGeom prst="rect">
            <a:avLst/>
          </a:prstGeom>
        </p:spPr>
      </p:pic>
      <p:pic>
        <p:nvPicPr>
          <p:cNvPr id="37" name="Picture 36" descr="CLM.3.5.base.elast.gif"/>
          <p:cNvPicPr>
            <a:picLocks noChangeAspect="1"/>
          </p:cNvPicPr>
          <p:nvPr/>
        </p:nvPicPr>
        <p:blipFill>
          <a:blip r:embed="rId9"/>
          <a:stretch>
            <a:fillRect/>
          </a:stretch>
        </p:blipFill>
        <p:spPr>
          <a:xfrm>
            <a:off x="1946816" y="2512328"/>
            <a:ext cx="1270530" cy="2127401"/>
          </a:xfrm>
          <a:prstGeom prst="rect">
            <a:avLst/>
          </a:prstGeom>
        </p:spPr>
      </p:pic>
      <p:pic>
        <p:nvPicPr>
          <p:cNvPr id="38" name="Picture 37" descr="VIC.4.0.6.base.elast.gif"/>
          <p:cNvPicPr>
            <a:picLocks noChangeAspect="1"/>
          </p:cNvPicPr>
          <p:nvPr/>
        </p:nvPicPr>
        <p:blipFill>
          <a:blip r:embed="rId10"/>
          <a:stretch>
            <a:fillRect/>
          </a:stretch>
        </p:blipFill>
        <p:spPr>
          <a:xfrm>
            <a:off x="456686" y="2512328"/>
            <a:ext cx="1270530" cy="2127401"/>
          </a:xfrm>
          <a:prstGeom prst="rect">
            <a:avLst/>
          </a:prstGeom>
        </p:spPr>
      </p:pic>
      <p:sp>
        <p:nvSpPr>
          <p:cNvPr id="40" name="Rectangle 39"/>
          <p:cNvSpPr/>
          <p:nvPr/>
        </p:nvSpPr>
        <p:spPr bwMode="auto">
          <a:xfrm>
            <a:off x="269366" y="2366984"/>
            <a:ext cx="8874634" cy="25017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Rectangle 40"/>
          <p:cNvSpPr/>
          <p:nvPr/>
        </p:nvSpPr>
        <p:spPr bwMode="auto">
          <a:xfrm>
            <a:off x="269366" y="4482249"/>
            <a:ext cx="8874634" cy="1747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2" name="Rectangle 5"/>
          <p:cNvSpPr>
            <a:spLocks noChangeArrowheads="1"/>
          </p:cNvSpPr>
          <p:nvPr/>
        </p:nvSpPr>
        <p:spPr bwMode="auto">
          <a:xfrm rot="16200000">
            <a:off x="-480296" y="4963876"/>
            <a:ext cx="1104900" cy="276999"/>
          </a:xfrm>
          <a:prstGeom prst="rect">
            <a:avLst/>
          </a:prstGeom>
          <a:solidFill>
            <a:schemeClr val="bg1"/>
          </a:solidFill>
          <a:ln w="9525">
            <a:noFill/>
            <a:miter lim="800000"/>
            <a:headEnd/>
            <a:tailEnd/>
          </a:ln>
        </p:spPr>
        <p:txBody>
          <a:bodyPr wrap="square">
            <a:prstTxWarp prst="textNoShape">
              <a:avLst/>
            </a:prstTxWarp>
            <a:spAutoFit/>
          </a:bodyPr>
          <a:lstStyle/>
          <a:p>
            <a:pPr algn="ctr"/>
            <a:r>
              <a:rPr lang="en-US" sz="1200" b="1" dirty="0" smtClean="0">
                <a:latin typeface="Arial"/>
                <a:cs typeface="Arial"/>
              </a:rPr>
              <a:t>count</a:t>
            </a:r>
            <a:endParaRPr lang="en-US" sz="1200" b="1" dirty="0">
              <a:latin typeface="Arial"/>
              <a:cs typeface="Arial"/>
            </a:endParaRPr>
          </a:p>
        </p:txBody>
      </p:sp>
      <p:sp>
        <p:nvSpPr>
          <p:cNvPr id="32" name="Slide Number Placeholder 31"/>
          <p:cNvSpPr>
            <a:spLocks noGrp="1"/>
          </p:cNvSpPr>
          <p:nvPr>
            <p:ph type="sldNum" sz="quarter" idx="12"/>
          </p:nvPr>
        </p:nvSpPr>
        <p:spPr>
          <a:xfrm>
            <a:off x="7239000" y="0"/>
            <a:ext cx="1905000" cy="457200"/>
          </a:xfrm>
        </p:spPr>
        <p:txBody>
          <a:bodyPr/>
          <a:lstStyle/>
          <a:p>
            <a:pPr>
              <a:defRPr/>
            </a:pPr>
            <a:r>
              <a:rPr lang="en-US" i="1" dirty="0" smtClean="0"/>
              <a:t>Ch 2, slide </a:t>
            </a:r>
            <a:fld id="{94BB015A-FE83-2C43-ACE2-85D0D298FC6A}" type="slidenum">
              <a:rPr lang="en-US" i="1" smtClean="0"/>
              <a:pPr>
                <a:defRPr/>
              </a:pPr>
              <a:t>77</a:t>
            </a:fld>
            <a:endParaRPr lang="en-US" i="1" dirty="0"/>
          </a:p>
        </p:txBody>
      </p:sp>
      <p:pic>
        <p:nvPicPr>
          <p:cNvPr id="44" name="Picture 43"/>
          <p:cNvPicPr>
            <a:picLocks noChangeAspect="1"/>
          </p:cNvPicPr>
          <p:nvPr/>
        </p:nvPicPr>
        <p:blipFill rotWithShape="1">
          <a:blip r:embed="rId11">
            <a:extLst>
              <a:ext uri="{28A0092B-C50C-407E-A947-70E740481C1C}">
                <a14:useLocalDpi xmlns:a14="http://schemas.microsoft.com/office/drawing/2010/main" val="0"/>
              </a:ext>
            </a:extLst>
          </a:blip>
          <a:srcRect l="-1" r="-1258" b="5867"/>
          <a:stretch/>
        </p:blipFill>
        <p:spPr>
          <a:xfrm>
            <a:off x="-310240" y="4163409"/>
            <a:ext cx="825468" cy="108167"/>
          </a:xfrm>
          <a:prstGeom prst="rect">
            <a:avLst/>
          </a:prstGeom>
        </p:spPr>
      </p:pic>
      <p:grpSp>
        <p:nvGrpSpPr>
          <p:cNvPr id="7" name="Group 6"/>
          <p:cNvGrpSpPr/>
          <p:nvPr/>
        </p:nvGrpSpPr>
        <p:grpSpPr>
          <a:xfrm>
            <a:off x="1411369" y="3289183"/>
            <a:ext cx="7496102" cy="76957"/>
            <a:chOff x="1411369" y="3289183"/>
            <a:chExt cx="7496102" cy="76957"/>
          </a:xfrm>
        </p:grpSpPr>
        <p:sp>
          <p:nvSpPr>
            <p:cNvPr id="5" name="Rectangle 4"/>
            <p:cNvSpPr/>
            <p:nvPr/>
          </p:nvSpPr>
          <p:spPr>
            <a:xfrm>
              <a:off x="1411369" y="3296478"/>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903236" y="3290102"/>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383832" y="3293020"/>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865760" y="3290102"/>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7356163" y="3290102"/>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8837910" y="3289183"/>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0339711"/>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histall.base.Qtotal.jpg"/>
          <p:cNvPicPr>
            <a:picLocks noChangeAspect="1"/>
          </p:cNvPicPr>
          <p:nvPr/>
        </p:nvPicPr>
        <p:blipFill>
          <a:blip r:embed="rId3"/>
          <a:srcRect r="8736" b="70414"/>
          <a:stretch>
            <a:fillRect/>
          </a:stretch>
        </p:blipFill>
        <p:spPr>
          <a:xfrm>
            <a:off x="-38480" y="4175899"/>
            <a:ext cx="9182480" cy="1690974"/>
          </a:xfrm>
          <a:prstGeom prst="rect">
            <a:avLst/>
          </a:prstGeom>
        </p:spPr>
      </p:pic>
      <p:pic>
        <p:nvPicPr>
          <p:cNvPr id="29" name="Picture 28" descr="histall.base.Qtotal-25percent.jpg"/>
          <p:cNvPicPr>
            <a:picLocks noChangeAspect="1"/>
          </p:cNvPicPr>
          <p:nvPr/>
        </p:nvPicPr>
        <p:blipFill>
          <a:blip r:embed="rId4"/>
          <a:srcRect r="8737" b="69467"/>
          <a:stretch>
            <a:fillRect/>
          </a:stretch>
        </p:blipFill>
        <p:spPr>
          <a:xfrm>
            <a:off x="-38480" y="4175899"/>
            <a:ext cx="9182480" cy="1745085"/>
          </a:xfrm>
          <a:prstGeom prst="rect">
            <a:avLst/>
          </a:prstGeom>
        </p:spPr>
      </p:pic>
      <p:grpSp>
        <p:nvGrpSpPr>
          <p:cNvPr id="2" name="Group 76"/>
          <p:cNvGrpSpPr>
            <a:grpSpLocks/>
          </p:cNvGrpSpPr>
          <p:nvPr/>
        </p:nvGrpSpPr>
        <p:grpSpPr bwMode="auto">
          <a:xfrm>
            <a:off x="0" y="0"/>
            <a:ext cx="9144000" cy="1214119"/>
            <a:chOff x="314" y="109"/>
            <a:chExt cx="5163" cy="718"/>
          </a:xfrm>
        </p:grpSpPr>
        <p:sp>
          <p:nvSpPr>
            <p:cNvPr id="44060" name="Text Box 40"/>
            <p:cNvSpPr txBox="1">
              <a:spLocks noChangeArrowheads="1"/>
            </p:cNvSpPr>
            <p:nvPr/>
          </p:nvSpPr>
          <p:spPr bwMode="auto">
            <a:xfrm>
              <a:off x="314" y="109"/>
              <a:ext cx="5163" cy="491"/>
            </a:xfrm>
            <a:prstGeom prst="rect">
              <a:avLst/>
            </a:prstGeom>
            <a:noFill/>
            <a:ln w="9525">
              <a:noFill/>
              <a:miter lim="800000"/>
              <a:headEnd/>
              <a:tailEnd/>
            </a:ln>
          </p:spPr>
          <p:txBody>
            <a:bodyPr wrap="square">
              <a:prstTxWarp prst="textNoShape">
                <a:avLst/>
              </a:prstTxWarp>
              <a:spAutoFit/>
            </a:bodyPr>
            <a:lstStyle/>
            <a:p>
              <a:pPr algn="ctr"/>
              <a:r>
                <a:rPr lang="en-US" sz="4800" b="1" dirty="0" smtClean="0">
                  <a:latin typeface="Book Antiqua" charset="0"/>
                </a:rPr>
                <a:t>Precipitation </a:t>
              </a:r>
              <a:r>
                <a:rPr lang="en-US" sz="4800" b="1" dirty="0" err="1">
                  <a:latin typeface="Book Antiqua" charset="0"/>
                </a:rPr>
                <a:t>Elasticities</a:t>
              </a:r>
              <a:endParaRPr lang="en-US" sz="4800" b="1" dirty="0">
                <a:latin typeface="Book Antiqua" charset="0"/>
              </a:endParaRPr>
            </a:p>
          </p:txBody>
        </p:sp>
        <p:sp>
          <p:nvSpPr>
            <p:cNvPr id="44061" name="Text Box 68"/>
            <p:cNvSpPr txBox="1">
              <a:spLocks noChangeArrowheads="1"/>
            </p:cNvSpPr>
            <p:nvPr/>
          </p:nvSpPr>
          <p:spPr bwMode="auto">
            <a:xfrm>
              <a:off x="314" y="590"/>
              <a:ext cx="5163" cy="237"/>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b="1" dirty="0">
                  <a:latin typeface="Book Antiqua" charset="0"/>
                </a:rPr>
                <a:t>percent change in flow per percent increase in </a:t>
              </a:r>
              <a:r>
                <a:rPr lang="en-US" sz="2000" b="1" dirty="0" smtClean="0">
                  <a:latin typeface="Book Antiqua" charset="0"/>
                </a:rPr>
                <a:t>precipitation</a:t>
              </a:r>
              <a:endParaRPr lang="en-US" sz="2000" b="1" dirty="0">
                <a:latin typeface="Book Antiqua" charset="0"/>
              </a:endParaRPr>
            </a:p>
          </p:txBody>
        </p:sp>
      </p:grpSp>
      <p:grpSp>
        <p:nvGrpSpPr>
          <p:cNvPr id="3" name="Group 58"/>
          <p:cNvGrpSpPr>
            <a:grpSpLocks/>
          </p:cNvGrpSpPr>
          <p:nvPr/>
        </p:nvGrpSpPr>
        <p:grpSpPr bwMode="auto">
          <a:xfrm>
            <a:off x="2862263" y="1397000"/>
            <a:ext cx="2928937" cy="1003300"/>
            <a:chOff x="3883" y="1334"/>
            <a:chExt cx="1845" cy="632"/>
          </a:xfrm>
        </p:grpSpPr>
        <p:sp>
          <p:nvSpPr>
            <p:cNvPr id="44053" name="Line 59"/>
            <p:cNvSpPr>
              <a:spLocks noChangeShapeType="1"/>
            </p:cNvSpPr>
            <p:nvPr/>
          </p:nvSpPr>
          <p:spPr bwMode="auto">
            <a:xfrm>
              <a:off x="4864" y="1553"/>
              <a:ext cx="74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4054" name="Text Box 60"/>
            <p:cNvSpPr txBox="1">
              <a:spLocks noChangeArrowheads="1"/>
            </p:cNvSpPr>
            <p:nvPr/>
          </p:nvSpPr>
          <p:spPr bwMode="auto">
            <a:xfrm>
              <a:off x="3883" y="1471"/>
              <a:ext cx="718" cy="442"/>
            </a:xfrm>
            <a:prstGeom prst="rect">
              <a:avLst/>
            </a:prstGeom>
            <a:noFill/>
            <a:ln w="9525">
              <a:noFill/>
              <a:miter lim="800000"/>
              <a:headEnd/>
              <a:tailEnd/>
            </a:ln>
          </p:spPr>
          <p:txBody>
            <a:bodyPr wrap="none">
              <a:prstTxWarp prst="textNoShape">
                <a:avLst/>
              </a:prstTxWarp>
              <a:spAutoFit/>
            </a:bodyPr>
            <a:lstStyle/>
            <a:p>
              <a:pPr algn="ctr"/>
              <a:r>
                <a:rPr lang="en-US" sz="2000" b="1" dirty="0" smtClean="0">
                  <a:latin typeface="Calibri" charset="0"/>
                </a:rPr>
                <a:t>P </a:t>
              </a:r>
              <a:endParaRPr lang="en-US" sz="2000" b="1" dirty="0">
                <a:latin typeface="Calibri" charset="0"/>
              </a:endParaRPr>
            </a:p>
            <a:p>
              <a:pPr algn="ctr"/>
              <a:r>
                <a:rPr lang="en-US" sz="2000" b="1" dirty="0">
                  <a:latin typeface="Calibri" charset="0"/>
                </a:rPr>
                <a:t>elasticity</a:t>
              </a:r>
            </a:p>
          </p:txBody>
        </p:sp>
        <p:sp>
          <p:nvSpPr>
            <p:cNvPr id="44055" name="Text Box 61"/>
            <p:cNvSpPr txBox="1">
              <a:spLocks noChangeArrowheads="1"/>
            </p:cNvSpPr>
            <p:nvPr/>
          </p:nvSpPr>
          <p:spPr bwMode="auto">
            <a:xfrm>
              <a:off x="4827" y="1334"/>
              <a:ext cx="750" cy="213"/>
            </a:xfrm>
            <a:prstGeom prst="rect">
              <a:avLst/>
            </a:prstGeom>
            <a:noFill/>
            <a:ln w="9525">
              <a:noFill/>
              <a:miter lim="800000"/>
              <a:headEnd/>
              <a:tailEnd/>
            </a:ln>
          </p:spPr>
          <p:txBody>
            <a:bodyPr wrap="none">
              <a:prstTxWarp prst="textNoShape">
                <a:avLst/>
              </a:prstTxWarp>
              <a:spAutoFit/>
            </a:bodyPr>
            <a:lstStyle/>
            <a:p>
              <a:r>
                <a:rPr lang="en-US" sz="1600" b="1" dirty="0">
                  <a:latin typeface="Calibri" charset="0"/>
                </a:rPr>
                <a:t>Q</a:t>
              </a:r>
              <a:r>
                <a:rPr lang="en-US" sz="1600" b="1" baseline="-25000" dirty="0">
                  <a:latin typeface="Calibri" charset="0"/>
                </a:rPr>
                <a:t> </a:t>
              </a:r>
              <a:r>
                <a:rPr lang="en-US" sz="1600" b="1" baseline="-25000" dirty="0" smtClean="0">
                  <a:latin typeface="Calibri" charset="0"/>
                </a:rPr>
                <a:t>ref+1</a:t>
              </a:r>
              <a:r>
                <a:rPr lang="en-US" sz="1600" b="1" baseline="-25000" dirty="0">
                  <a:latin typeface="Calibri" charset="0"/>
                </a:rPr>
                <a:t>% </a:t>
              </a:r>
              <a:r>
                <a:rPr lang="en-US" sz="1600" b="1" dirty="0">
                  <a:latin typeface="Calibri" charset="0"/>
                </a:rPr>
                <a:t>- </a:t>
              </a:r>
              <a:r>
                <a:rPr lang="en-US" sz="1600" b="1" dirty="0" err="1">
                  <a:latin typeface="Calibri" charset="0"/>
                </a:rPr>
                <a:t>Q</a:t>
              </a:r>
              <a:r>
                <a:rPr lang="en-US" sz="1600" b="1" baseline="-25000" dirty="0" err="1">
                  <a:latin typeface="Calibri" charset="0"/>
                </a:rPr>
                <a:t>ref</a:t>
              </a:r>
              <a:endParaRPr lang="en-US" sz="1600" b="1" dirty="0">
                <a:latin typeface="Calibri" charset="0"/>
              </a:endParaRPr>
            </a:p>
          </p:txBody>
        </p:sp>
        <p:sp>
          <p:nvSpPr>
            <p:cNvPr id="44056" name="Rectangle 62"/>
            <p:cNvSpPr>
              <a:spLocks noChangeArrowheads="1"/>
            </p:cNvSpPr>
            <p:nvPr/>
          </p:nvSpPr>
          <p:spPr bwMode="auto">
            <a:xfrm>
              <a:off x="5068" y="1529"/>
              <a:ext cx="323" cy="212"/>
            </a:xfrm>
            <a:prstGeom prst="rect">
              <a:avLst/>
            </a:prstGeom>
            <a:noFill/>
            <a:ln w="9525">
              <a:noFill/>
              <a:miter lim="800000"/>
              <a:headEnd/>
              <a:tailEnd/>
            </a:ln>
          </p:spPr>
          <p:txBody>
            <a:bodyPr wrap="none">
              <a:prstTxWarp prst="textNoShape">
                <a:avLst/>
              </a:prstTxWarp>
              <a:spAutoFit/>
            </a:bodyPr>
            <a:lstStyle/>
            <a:p>
              <a:r>
                <a:rPr lang="en-US" sz="1600" b="1">
                  <a:latin typeface="Calibri" charset="0"/>
                </a:rPr>
                <a:t>Q</a:t>
              </a:r>
              <a:r>
                <a:rPr lang="en-US" sz="1600" b="1" baseline="-25000">
                  <a:latin typeface="Calibri" charset="0"/>
                </a:rPr>
                <a:t>ref</a:t>
              </a:r>
            </a:p>
          </p:txBody>
        </p:sp>
        <p:sp>
          <p:nvSpPr>
            <p:cNvPr id="44057" name="Line 63"/>
            <p:cNvSpPr>
              <a:spLocks noChangeShapeType="1"/>
            </p:cNvSpPr>
            <p:nvPr/>
          </p:nvSpPr>
          <p:spPr bwMode="auto">
            <a:xfrm>
              <a:off x="4727" y="1749"/>
              <a:ext cx="1001" cy="1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4058" name="Rectangle 64"/>
            <p:cNvSpPr>
              <a:spLocks noChangeArrowheads="1"/>
            </p:cNvSpPr>
            <p:nvPr/>
          </p:nvSpPr>
          <p:spPr bwMode="auto">
            <a:xfrm>
              <a:off x="4902" y="1754"/>
              <a:ext cx="532" cy="212"/>
            </a:xfrm>
            <a:prstGeom prst="rect">
              <a:avLst/>
            </a:prstGeom>
            <a:noFill/>
            <a:ln w="9525">
              <a:noFill/>
              <a:miter lim="800000"/>
              <a:headEnd/>
              <a:tailEnd/>
            </a:ln>
          </p:spPr>
          <p:txBody>
            <a:bodyPr wrap="none">
              <a:prstTxWarp prst="textNoShape">
                <a:avLst/>
              </a:prstTxWarp>
              <a:spAutoFit/>
            </a:bodyPr>
            <a:lstStyle/>
            <a:p>
              <a:r>
                <a:rPr lang="en-US" sz="1600" b="1" dirty="0">
                  <a:latin typeface="Calibri" charset="0"/>
                </a:rPr>
                <a:t>       1%</a:t>
              </a:r>
              <a:endParaRPr lang="en-US" sz="1600" b="1" baseline="-25000" dirty="0">
                <a:latin typeface="Calibri" charset="0"/>
              </a:endParaRPr>
            </a:p>
          </p:txBody>
        </p:sp>
        <p:sp>
          <p:nvSpPr>
            <p:cNvPr id="44059" name="Rectangle 65"/>
            <p:cNvSpPr>
              <a:spLocks noChangeArrowheads="1"/>
            </p:cNvSpPr>
            <p:nvPr/>
          </p:nvSpPr>
          <p:spPr bwMode="auto">
            <a:xfrm>
              <a:off x="4522" y="1500"/>
              <a:ext cx="224" cy="288"/>
            </a:xfrm>
            <a:prstGeom prst="rect">
              <a:avLst/>
            </a:prstGeom>
            <a:noFill/>
            <a:ln w="9525">
              <a:noFill/>
              <a:miter lim="800000"/>
              <a:headEnd/>
              <a:tailEnd/>
            </a:ln>
          </p:spPr>
          <p:txBody>
            <a:bodyPr wrap="none">
              <a:prstTxWarp prst="textNoShape">
                <a:avLst/>
              </a:prstTxWarp>
              <a:spAutoFit/>
            </a:bodyPr>
            <a:lstStyle/>
            <a:p>
              <a:r>
                <a:rPr lang="en-US">
                  <a:latin typeface="Calibri" charset="0"/>
                </a:rPr>
                <a:t>=</a:t>
              </a:r>
            </a:p>
          </p:txBody>
        </p:sp>
      </p:grpSp>
      <p:pic>
        <p:nvPicPr>
          <p:cNvPr id="44039" name="Picture 33" descr="VIC.4.0.6.base.elast.gif"/>
          <p:cNvPicPr>
            <a:picLocks noChangeAspect="1"/>
          </p:cNvPicPr>
          <p:nvPr/>
        </p:nvPicPr>
        <p:blipFill>
          <a:blip r:embed="rId5"/>
          <a:srcRect t="93132"/>
          <a:stretch>
            <a:fillRect/>
          </a:stretch>
        </p:blipFill>
        <p:spPr bwMode="auto">
          <a:xfrm>
            <a:off x="1993900" y="6159500"/>
            <a:ext cx="5437188" cy="609600"/>
          </a:xfrm>
          <a:prstGeom prst="rect">
            <a:avLst/>
          </a:prstGeom>
          <a:noFill/>
          <a:ln w="9525">
            <a:noFill/>
            <a:miter lim="800000"/>
            <a:headEnd/>
            <a:tailEnd/>
          </a:ln>
        </p:spPr>
      </p:pic>
      <p:grpSp>
        <p:nvGrpSpPr>
          <p:cNvPr id="4" name="Group 29"/>
          <p:cNvGrpSpPr>
            <a:grpSpLocks/>
          </p:cNvGrpSpPr>
          <p:nvPr/>
        </p:nvGrpSpPr>
        <p:grpSpPr bwMode="auto">
          <a:xfrm>
            <a:off x="457200" y="5654252"/>
            <a:ext cx="8637140" cy="417512"/>
            <a:chOff x="457200" y="6511727"/>
            <a:chExt cx="8637140" cy="417252"/>
          </a:xfrm>
        </p:grpSpPr>
        <p:sp>
          <p:nvSpPr>
            <p:cNvPr id="44047" name="Rectangle 7"/>
            <p:cNvSpPr>
              <a:spLocks noChangeArrowheads="1"/>
            </p:cNvSpPr>
            <p:nvPr/>
          </p:nvSpPr>
          <p:spPr bwMode="auto">
            <a:xfrm>
              <a:off x="3373539" y="6514589"/>
              <a:ext cx="1454244" cy="400110"/>
            </a:xfrm>
            <a:prstGeom prst="rect">
              <a:avLst/>
            </a:prstGeom>
            <a:solidFill>
              <a:schemeClr val="bg1"/>
            </a:solidFill>
            <a:ln w="9525">
              <a:noFill/>
              <a:miter lim="800000"/>
              <a:headEnd/>
              <a:tailEnd/>
            </a:ln>
          </p:spPr>
          <p:txBody>
            <a:bodyPr wrap="none">
              <a:prstTxWarp prst="textNoShape">
                <a:avLst/>
              </a:prstTxWarp>
              <a:spAutoFit/>
            </a:bodyPr>
            <a:lstStyle/>
            <a:p>
              <a:r>
                <a:rPr lang="en-US" sz="2000" b="1" dirty="0">
                  <a:latin typeface="Book Antiqua" charset="0"/>
                </a:rPr>
                <a:t>Catchment</a:t>
              </a:r>
            </a:p>
          </p:txBody>
        </p:sp>
        <p:sp>
          <p:nvSpPr>
            <p:cNvPr id="44048" name="Rectangle 7"/>
            <p:cNvSpPr>
              <a:spLocks noChangeArrowheads="1"/>
            </p:cNvSpPr>
            <p:nvPr/>
          </p:nvSpPr>
          <p:spPr bwMode="auto">
            <a:xfrm>
              <a:off x="1962340" y="6511727"/>
              <a:ext cx="1117600" cy="40011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a:latin typeface="Book Antiqua" charset="0"/>
                </a:rPr>
                <a:t>CLM</a:t>
              </a:r>
            </a:p>
          </p:txBody>
        </p:sp>
        <p:sp>
          <p:nvSpPr>
            <p:cNvPr id="44049" name="Rectangle 6"/>
            <p:cNvSpPr>
              <a:spLocks noChangeArrowheads="1"/>
            </p:cNvSpPr>
            <p:nvPr/>
          </p:nvSpPr>
          <p:spPr bwMode="auto">
            <a:xfrm>
              <a:off x="5003206" y="6528869"/>
              <a:ext cx="1210588" cy="400110"/>
            </a:xfrm>
            <a:prstGeom prst="rect">
              <a:avLst/>
            </a:prstGeom>
            <a:solidFill>
              <a:schemeClr val="bg1"/>
            </a:solidFill>
            <a:ln w="9525">
              <a:noFill/>
              <a:miter lim="800000"/>
              <a:headEnd/>
              <a:tailEnd/>
            </a:ln>
          </p:spPr>
          <p:txBody>
            <a:bodyPr wrap="none">
              <a:prstTxWarp prst="textNoShape">
                <a:avLst/>
              </a:prstTxWarp>
              <a:spAutoFit/>
            </a:bodyPr>
            <a:lstStyle/>
            <a:p>
              <a:r>
                <a:rPr lang="en-US" sz="2000" b="1" dirty="0">
                  <a:latin typeface="Book Antiqua" charset="0"/>
                </a:rPr>
                <a:t>Noah 2.7</a:t>
              </a:r>
            </a:p>
          </p:txBody>
        </p:sp>
        <p:sp>
          <p:nvSpPr>
            <p:cNvPr id="44050" name="Rectangle 6"/>
            <p:cNvSpPr>
              <a:spLocks noChangeArrowheads="1"/>
            </p:cNvSpPr>
            <p:nvPr/>
          </p:nvSpPr>
          <p:spPr bwMode="auto">
            <a:xfrm>
              <a:off x="6497000" y="6527290"/>
              <a:ext cx="1295400" cy="400110"/>
            </a:xfrm>
            <a:prstGeom prst="rect">
              <a:avLst/>
            </a:prstGeom>
            <a:solidFill>
              <a:schemeClr val="bg1"/>
            </a:solidFill>
            <a:ln w="9525">
              <a:noFill/>
              <a:miter lim="800000"/>
              <a:headEnd/>
              <a:tailEnd/>
            </a:ln>
          </p:spPr>
          <p:txBody>
            <a:bodyPr>
              <a:prstTxWarp prst="textNoShape">
                <a:avLst/>
              </a:prstTxWarp>
              <a:spAutoFit/>
            </a:bodyPr>
            <a:lstStyle/>
            <a:p>
              <a:r>
                <a:rPr lang="en-US" sz="2000" b="1" dirty="0">
                  <a:latin typeface="Book Antiqua" charset="0"/>
                </a:rPr>
                <a:t>Noah 2.8</a:t>
              </a:r>
            </a:p>
          </p:txBody>
        </p:sp>
        <p:sp>
          <p:nvSpPr>
            <p:cNvPr id="44051" name="Rectangle 7"/>
            <p:cNvSpPr>
              <a:spLocks noChangeArrowheads="1"/>
            </p:cNvSpPr>
            <p:nvPr/>
          </p:nvSpPr>
          <p:spPr bwMode="auto">
            <a:xfrm>
              <a:off x="8091040" y="6511727"/>
              <a:ext cx="1003300" cy="40011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smtClean="0">
                  <a:latin typeface="Book Antiqua" charset="0"/>
                </a:rPr>
                <a:t>Sac</a:t>
              </a:r>
              <a:endParaRPr lang="en-US" sz="2000" b="1" dirty="0">
                <a:latin typeface="Book Antiqua" charset="0"/>
              </a:endParaRPr>
            </a:p>
          </p:txBody>
        </p:sp>
        <p:sp>
          <p:nvSpPr>
            <p:cNvPr id="44052" name="Rectangle 5"/>
            <p:cNvSpPr>
              <a:spLocks noChangeArrowheads="1"/>
            </p:cNvSpPr>
            <p:nvPr/>
          </p:nvSpPr>
          <p:spPr bwMode="auto">
            <a:xfrm>
              <a:off x="457200" y="6511727"/>
              <a:ext cx="1104900" cy="40011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a:latin typeface="Book Antiqua" charset="0"/>
                </a:rPr>
                <a:t>VIC</a:t>
              </a:r>
            </a:p>
          </p:txBody>
        </p:sp>
      </p:grpSp>
      <p:pic>
        <p:nvPicPr>
          <p:cNvPr id="33" name="Picture 32" descr="SAC.PET2.7.base.elast.gif"/>
          <p:cNvPicPr>
            <a:picLocks noChangeAspect="1"/>
          </p:cNvPicPr>
          <p:nvPr/>
        </p:nvPicPr>
        <p:blipFill>
          <a:blip r:embed="rId6"/>
          <a:stretch>
            <a:fillRect/>
          </a:stretch>
        </p:blipFill>
        <p:spPr>
          <a:xfrm>
            <a:off x="7873469" y="2512328"/>
            <a:ext cx="1270531" cy="2127400"/>
          </a:xfrm>
          <a:prstGeom prst="rect">
            <a:avLst/>
          </a:prstGeom>
        </p:spPr>
      </p:pic>
      <p:pic>
        <p:nvPicPr>
          <p:cNvPr id="34" name="Picture 33" descr="Noah.2.8.base.elast.gif"/>
          <p:cNvPicPr>
            <a:picLocks noChangeAspect="1"/>
          </p:cNvPicPr>
          <p:nvPr/>
        </p:nvPicPr>
        <p:blipFill>
          <a:blip r:embed="rId7"/>
          <a:stretch>
            <a:fillRect/>
          </a:stretch>
        </p:blipFill>
        <p:spPr>
          <a:xfrm>
            <a:off x="6400272" y="2512328"/>
            <a:ext cx="1270531" cy="2127400"/>
          </a:xfrm>
          <a:prstGeom prst="rect">
            <a:avLst/>
          </a:prstGeom>
        </p:spPr>
      </p:pic>
      <p:pic>
        <p:nvPicPr>
          <p:cNvPr id="35" name="Picture 34" descr="Noah.2.7.base.elast.gif"/>
          <p:cNvPicPr>
            <a:picLocks noChangeAspect="1"/>
          </p:cNvPicPr>
          <p:nvPr/>
        </p:nvPicPr>
        <p:blipFill>
          <a:blip r:embed="rId8"/>
          <a:stretch>
            <a:fillRect/>
          </a:stretch>
        </p:blipFill>
        <p:spPr>
          <a:xfrm>
            <a:off x="4909613" y="2512328"/>
            <a:ext cx="1270530" cy="2127401"/>
          </a:xfrm>
          <a:prstGeom prst="rect">
            <a:avLst/>
          </a:prstGeom>
        </p:spPr>
      </p:pic>
      <p:pic>
        <p:nvPicPr>
          <p:cNvPr id="36" name="Picture 35" descr="catchment.1.25.base.elast.gif"/>
          <p:cNvPicPr>
            <a:picLocks noChangeAspect="1"/>
          </p:cNvPicPr>
          <p:nvPr/>
        </p:nvPicPr>
        <p:blipFill>
          <a:blip r:embed="rId9"/>
          <a:stretch>
            <a:fillRect/>
          </a:stretch>
        </p:blipFill>
        <p:spPr>
          <a:xfrm>
            <a:off x="3419483" y="2512328"/>
            <a:ext cx="1270530" cy="2127401"/>
          </a:xfrm>
          <a:prstGeom prst="rect">
            <a:avLst/>
          </a:prstGeom>
        </p:spPr>
      </p:pic>
      <p:pic>
        <p:nvPicPr>
          <p:cNvPr id="37" name="Picture 36" descr="CLM.3.5.base.elast.gif"/>
          <p:cNvPicPr>
            <a:picLocks noChangeAspect="1"/>
          </p:cNvPicPr>
          <p:nvPr/>
        </p:nvPicPr>
        <p:blipFill>
          <a:blip r:embed="rId10"/>
          <a:stretch>
            <a:fillRect/>
          </a:stretch>
        </p:blipFill>
        <p:spPr>
          <a:xfrm>
            <a:off x="1946816" y="2512328"/>
            <a:ext cx="1270530" cy="2127401"/>
          </a:xfrm>
          <a:prstGeom prst="rect">
            <a:avLst/>
          </a:prstGeom>
        </p:spPr>
      </p:pic>
      <p:pic>
        <p:nvPicPr>
          <p:cNvPr id="38" name="Picture 37" descr="VIC.4.0.6.base.elast.gif"/>
          <p:cNvPicPr>
            <a:picLocks noChangeAspect="1"/>
          </p:cNvPicPr>
          <p:nvPr/>
        </p:nvPicPr>
        <p:blipFill>
          <a:blip r:embed="rId11"/>
          <a:stretch>
            <a:fillRect/>
          </a:stretch>
        </p:blipFill>
        <p:spPr>
          <a:xfrm>
            <a:off x="456686" y="2512328"/>
            <a:ext cx="1270530" cy="2127401"/>
          </a:xfrm>
          <a:prstGeom prst="rect">
            <a:avLst/>
          </a:prstGeom>
        </p:spPr>
      </p:pic>
      <p:sp>
        <p:nvSpPr>
          <p:cNvPr id="40" name="Rectangle 39"/>
          <p:cNvSpPr/>
          <p:nvPr/>
        </p:nvSpPr>
        <p:spPr bwMode="auto">
          <a:xfrm>
            <a:off x="269366" y="2366984"/>
            <a:ext cx="8874634" cy="25017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Rectangle 40"/>
          <p:cNvSpPr/>
          <p:nvPr/>
        </p:nvSpPr>
        <p:spPr bwMode="auto">
          <a:xfrm>
            <a:off x="269366" y="4482249"/>
            <a:ext cx="8874634" cy="1747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2" name="Rectangle 5"/>
          <p:cNvSpPr>
            <a:spLocks noChangeArrowheads="1"/>
          </p:cNvSpPr>
          <p:nvPr/>
        </p:nvSpPr>
        <p:spPr bwMode="auto">
          <a:xfrm rot="16200000">
            <a:off x="-480296" y="4963876"/>
            <a:ext cx="1104900" cy="276999"/>
          </a:xfrm>
          <a:prstGeom prst="rect">
            <a:avLst/>
          </a:prstGeom>
          <a:solidFill>
            <a:schemeClr val="bg1"/>
          </a:solidFill>
          <a:ln w="9525">
            <a:noFill/>
            <a:miter lim="800000"/>
            <a:headEnd/>
            <a:tailEnd/>
          </a:ln>
        </p:spPr>
        <p:txBody>
          <a:bodyPr wrap="square">
            <a:prstTxWarp prst="textNoShape">
              <a:avLst/>
            </a:prstTxWarp>
            <a:spAutoFit/>
          </a:bodyPr>
          <a:lstStyle/>
          <a:p>
            <a:pPr algn="ctr"/>
            <a:r>
              <a:rPr lang="en-US" sz="1200" b="1" dirty="0" smtClean="0">
                <a:latin typeface="Arial"/>
                <a:cs typeface="Arial"/>
              </a:rPr>
              <a:t>count</a:t>
            </a:r>
            <a:endParaRPr lang="en-US" sz="1200" b="1" dirty="0">
              <a:latin typeface="Arial"/>
              <a:cs typeface="Arial"/>
            </a:endParaRPr>
          </a:p>
        </p:txBody>
      </p:sp>
      <p:sp>
        <p:nvSpPr>
          <p:cNvPr id="32" name="Slide Number Placeholder 31"/>
          <p:cNvSpPr>
            <a:spLocks noGrp="1"/>
          </p:cNvSpPr>
          <p:nvPr>
            <p:ph type="sldNum" sz="quarter" idx="12"/>
          </p:nvPr>
        </p:nvSpPr>
        <p:spPr>
          <a:xfrm>
            <a:off x="7239000" y="0"/>
            <a:ext cx="1905000" cy="457200"/>
          </a:xfrm>
        </p:spPr>
        <p:txBody>
          <a:bodyPr/>
          <a:lstStyle/>
          <a:p>
            <a:pPr>
              <a:defRPr/>
            </a:pPr>
            <a:r>
              <a:rPr lang="en-US" i="1" dirty="0" smtClean="0"/>
              <a:t>Ch 2, slide </a:t>
            </a:r>
            <a:fld id="{94BB015A-FE83-2C43-ACE2-85D0D298FC6A}" type="slidenum">
              <a:rPr lang="en-US" i="1" smtClean="0"/>
              <a:pPr>
                <a:defRPr/>
              </a:pPr>
              <a:t>78</a:t>
            </a:fld>
            <a:endParaRPr lang="en-US" i="1" dirty="0"/>
          </a:p>
        </p:txBody>
      </p:sp>
      <p:pic>
        <p:nvPicPr>
          <p:cNvPr id="39" name="Picture 38" descr="catchment.1.25.base.elast.gif"/>
          <p:cNvPicPr>
            <a:picLocks noChangeAspect="1"/>
          </p:cNvPicPr>
          <p:nvPr/>
        </p:nvPicPr>
        <p:blipFill>
          <a:blip r:embed="rId12">
            <a:alphaModFix/>
          </a:blip>
          <a:stretch>
            <a:fillRect/>
          </a:stretch>
        </p:blipFill>
        <p:spPr>
          <a:xfrm>
            <a:off x="3418869" y="2511425"/>
            <a:ext cx="1270606" cy="2127527"/>
          </a:xfrm>
          <a:prstGeom prst="rect">
            <a:avLst/>
          </a:prstGeom>
        </p:spPr>
      </p:pic>
      <p:pic>
        <p:nvPicPr>
          <p:cNvPr id="43" name="Picture 42" descr="CLM.3.5.base.elast.gif"/>
          <p:cNvPicPr>
            <a:picLocks noChangeAspect="1"/>
          </p:cNvPicPr>
          <p:nvPr/>
        </p:nvPicPr>
        <p:blipFill>
          <a:blip r:embed="rId13">
            <a:alphaModFix/>
          </a:blip>
          <a:stretch>
            <a:fillRect/>
          </a:stretch>
        </p:blipFill>
        <p:spPr>
          <a:xfrm>
            <a:off x="1946201" y="2514464"/>
            <a:ext cx="1270606" cy="2127527"/>
          </a:xfrm>
          <a:prstGeom prst="rect">
            <a:avLst/>
          </a:prstGeom>
        </p:spPr>
      </p:pic>
      <p:pic>
        <p:nvPicPr>
          <p:cNvPr id="44" name="Picture 43" descr="Noah.2.7.base.elast.gif"/>
          <p:cNvPicPr>
            <a:picLocks noChangeAspect="1"/>
          </p:cNvPicPr>
          <p:nvPr/>
        </p:nvPicPr>
        <p:blipFill>
          <a:blip r:embed="rId14">
            <a:alphaModFix/>
          </a:blip>
          <a:stretch>
            <a:fillRect/>
          </a:stretch>
        </p:blipFill>
        <p:spPr>
          <a:xfrm>
            <a:off x="4909193" y="2513624"/>
            <a:ext cx="1270606" cy="2127527"/>
          </a:xfrm>
          <a:prstGeom prst="rect">
            <a:avLst/>
          </a:prstGeom>
        </p:spPr>
      </p:pic>
      <p:pic>
        <p:nvPicPr>
          <p:cNvPr id="45" name="Picture 44" descr="Noah.2.8.base.elast.gif"/>
          <p:cNvPicPr>
            <a:picLocks noChangeAspect="1"/>
          </p:cNvPicPr>
          <p:nvPr/>
        </p:nvPicPr>
        <p:blipFill>
          <a:blip r:embed="rId15">
            <a:alphaModFix/>
          </a:blip>
          <a:stretch>
            <a:fillRect/>
          </a:stretch>
        </p:blipFill>
        <p:spPr>
          <a:xfrm>
            <a:off x="6400115" y="2510194"/>
            <a:ext cx="1270606" cy="2127527"/>
          </a:xfrm>
          <a:prstGeom prst="rect">
            <a:avLst/>
          </a:prstGeom>
        </p:spPr>
      </p:pic>
      <p:pic>
        <p:nvPicPr>
          <p:cNvPr id="46" name="Picture 45" descr="SAC.PET2.7.base.elast.gif"/>
          <p:cNvPicPr>
            <a:picLocks noChangeAspect="1"/>
          </p:cNvPicPr>
          <p:nvPr/>
        </p:nvPicPr>
        <p:blipFill>
          <a:blip r:embed="rId16">
            <a:alphaModFix/>
          </a:blip>
          <a:stretch>
            <a:fillRect/>
          </a:stretch>
        </p:blipFill>
        <p:spPr>
          <a:xfrm>
            <a:off x="7873394" y="2512394"/>
            <a:ext cx="1270606" cy="2127527"/>
          </a:xfrm>
          <a:prstGeom prst="rect">
            <a:avLst/>
          </a:prstGeom>
        </p:spPr>
      </p:pic>
      <p:pic>
        <p:nvPicPr>
          <p:cNvPr id="47" name="Picture 46" descr="VIC.4.0.6.base.elast.gif"/>
          <p:cNvPicPr>
            <a:picLocks noChangeAspect="1"/>
          </p:cNvPicPr>
          <p:nvPr/>
        </p:nvPicPr>
        <p:blipFill>
          <a:blip r:embed="rId17">
            <a:alphaModFix/>
          </a:blip>
          <a:stretch>
            <a:fillRect/>
          </a:stretch>
        </p:blipFill>
        <p:spPr>
          <a:xfrm>
            <a:off x="455807" y="2515569"/>
            <a:ext cx="1270606" cy="2127527"/>
          </a:xfrm>
          <a:prstGeom prst="rect">
            <a:avLst/>
          </a:prstGeom>
        </p:spPr>
      </p:pic>
      <p:grpSp>
        <p:nvGrpSpPr>
          <p:cNvPr id="48" name="Group 47"/>
          <p:cNvGrpSpPr/>
          <p:nvPr/>
        </p:nvGrpSpPr>
        <p:grpSpPr>
          <a:xfrm>
            <a:off x="1411369" y="3289183"/>
            <a:ext cx="7496102" cy="76957"/>
            <a:chOff x="1411369" y="3289183"/>
            <a:chExt cx="7496102" cy="76957"/>
          </a:xfrm>
        </p:grpSpPr>
        <p:sp>
          <p:nvSpPr>
            <p:cNvPr id="49" name="Rectangle 48"/>
            <p:cNvSpPr/>
            <p:nvPr/>
          </p:nvSpPr>
          <p:spPr>
            <a:xfrm>
              <a:off x="1411369" y="3296478"/>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2903236" y="3290102"/>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383832" y="3293020"/>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865760" y="3290102"/>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356163" y="3290102"/>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8837910" y="3289183"/>
              <a:ext cx="69561" cy="69662"/>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220518"/>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histall.base.Qtotal.jpg"/>
          <p:cNvPicPr>
            <a:picLocks noChangeAspect="1"/>
          </p:cNvPicPr>
          <p:nvPr/>
        </p:nvPicPr>
        <p:blipFill>
          <a:blip r:embed="rId3"/>
          <a:srcRect t="42678" b="31336"/>
          <a:stretch>
            <a:fillRect/>
          </a:stretch>
        </p:blipFill>
        <p:spPr>
          <a:xfrm>
            <a:off x="153920" y="4552019"/>
            <a:ext cx="9445819" cy="1394316"/>
          </a:xfrm>
          <a:prstGeom prst="rect">
            <a:avLst/>
          </a:prstGeom>
          <a:ln>
            <a:noFill/>
          </a:ln>
        </p:spPr>
      </p:pic>
      <p:sp>
        <p:nvSpPr>
          <p:cNvPr id="48139" name="Rectangle 4"/>
          <p:cNvSpPr>
            <a:spLocks noGrp="1" noChangeArrowheads="1"/>
          </p:cNvSpPr>
          <p:nvPr>
            <p:ph type="title" idx="4294967295"/>
          </p:nvPr>
        </p:nvSpPr>
        <p:spPr>
          <a:xfrm>
            <a:off x="0" y="-93239"/>
            <a:ext cx="9144000" cy="1143000"/>
          </a:xfrm>
        </p:spPr>
        <p:txBody>
          <a:bodyPr/>
          <a:lstStyle/>
          <a:p>
            <a:pPr eaLnBrk="1" hangingPunct="1"/>
            <a:r>
              <a:rPr lang="en-US" sz="4800" b="1" dirty="0" smtClean="0">
                <a:solidFill>
                  <a:schemeClr val="tx1"/>
                </a:solidFill>
                <a:latin typeface="Book Antiqua" charset="0"/>
              </a:rPr>
              <a:t>Temperature </a:t>
            </a:r>
            <a:r>
              <a:rPr lang="en-US" sz="4800" b="1" dirty="0">
                <a:solidFill>
                  <a:schemeClr val="tx1"/>
                </a:solidFill>
                <a:latin typeface="Book Antiqua" charset="0"/>
              </a:rPr>
              <a:t>Sensitivity</a:t>
            </a:r>
          </a:p>
        </p:txBody>
      </p:sp>
      <p:sp>
        <p:nvSpPr>
          <p:cNvPr id="48140" name="Text Box 67"/>
          <p:cNvSpPr txBox="1">
            <a:spLocks noChangeArrowheads="1"/>
          </p:cNvSpPr>
          <p:nvPr/>
        </p:nvSpPr>
        <p:spPr bwMode="auto">
          <a:xfrm>
            <a:off x="1" y="797543"/>
            <a:ext cx="9144000"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b="1" dirty="0">
                <a:latin typeface="Book Antiqua" charset="0"/>
              </a:rPr>
              <a:t>percent change in flow per °C temp increase</a:t>
            </a:r>
          </a:p>
        </p:txBody>
      </p:sp>
      <p:pic>
        <p:nvPicPr>
          <p:cNvPr id="48148" name="Picture 33" descr="CLM.3.5.base.sens0.1.gif"/>
          <p:cNvPicPr>
            <a:picLocks noChangeAspect="1"/>
          </p:cNvPicPr>
          <p:nvPr/>
        </p:nvPicPr>
        <p:blipFill>
          <a:blip r:embed="rId4"/>
          <a:srcRect t="93027"/>
          <a:stretch>
            <a:fillRect/>
          </a:stretch>
        </p:blipFill>
        <p:spPr bwMode="auto">
          <a:xfrm>
            <a:off x="1673914" y="6171327"/>
            <a:ext cx="6352485" cy="686673"/>
          </a:xfrm>
          <a:prstGeom prst="rect">
            <a:avLst/>
          </a:prstGeom>
          <a:noFill/>
          <a:ln w="9525">
            <a:noFill/>
            <a:miter lim="800000"/>
            <a:headEnd/>
            <a:tailEnd/>
          </a:ln>
        </p:spPr>
      </p:pic>
      <p:pic>
        <p:nvPicPr>
          <p:cNvPr id="32" name="Picture 31" descr="SAC.PET2.7.base.sens0.1.gif"/>
          <p:cNvPicPr>
            <a:picLocks noChangeAspect="1"/>
          </p:cNvPicPr>
          <p:nvPr/>
        </p:nvPicPr>
        <p:blipFill>
          <a:blip r:embed="rId5"/>
          <a:stretch>
            <a:fillRect/>
          </a:stretch>
        </p:blipFill>
        <p:spPr>
          <a:xfrm>
            <a:off x="7527149" y="2465149"/>
            <a:ext cx="1270531" cy="2127400"/>
          </a:xfrm>
          <a:prstGeom prst="rect">
            <a:avLst/>
          </a:prstGeom>
        </p:spPr>
      </p:pic>
      <p:pic>
        <p:nvPicPr>
          <p:cNvPr id="33" name="Picture 32" descr="Noah.2.8.base.sens0.1.gif"/>
          <p:cNvPicPr>
            <a:picLocks noChangeAspect="1"/>
          </p:cNvPicPr>
          <p:nvPr/>
        </p:nvPicPr>
        <p:blipFill>
          <a:blip r:embed="rId6"/>
          <a:stretch>
            <a:fillRect/>
          </a:stretch>
        </p:blipFill>
        <p:spPr>
          <a:xfrm>
            <a:off x="6152714" y="2465149"/>
            <a:ext cx="1270531" cy="2127400"/>
          </a:xfrm>
          <a:prstGeom prst="rect">
            <a:avLst/>
          </a:prstGeom>
        </p:spPr>
      </p:pic>
      <p:pic>
        <p:nvPicPr>
          <p:cNvPr id="34" name="Picture 33" descr="Noah.2.7.base.sens0.1.gif"/>
          <p:cNvPicPr>
            <a:picLocks noChangeAspect="1"/>
          </p:cNvPicPr>
          <p:nvPr/>
        </p:nvPicPr>
        <p:blipFill>
          <a:blip r:embed="rId7"/>
          <a:stretch>
            <a:fillRect/>
          </a:stretch>
        </p:blipFill>
        <p:spPr>
          <a:xfrm>
            <a:off x="4745469" y="2465149"/>
            <a:ext cx="1270531" cy="2127400"/>
          </a:xfrm>
          <a:prstGeom prst="rect">
            <a:avLst/>
          </a:prstGeom>
        </p:spPr>
      </p:pic>
      <p:pic>
        <p:nvPicPr>
          <p:cNvPr id="35" name="Picture 34" descr="catchment.1.25.base.sens0.1.gif"/>
          <p:cNvPicPr>
            <a:picLocks noChangeAspect="1"/>
          </p:cNvPicPr>
          <p:nvPr/>
        </p:nvPicPr>
        <p:blipFill>
          <a:blip r:embed="rId8"/>
          <a:stretch>
            <a:fillRect/>
          </a:stretch>
        </p:blipFill>
        <p:spPr>
          <a:xfrm>
            <a:off x="3318986" y="2465149"/>
            <a:ext cx="1270531" cy="2127400"/>
          </a:xfrm>
          <a:prstGeom prst="rect">
            <a:avLst/>
          </a:prstGeom>
        </p:spPr>
      </p:pic>
      <p:pic>
        <p:nvPicPr>
          <p:cNvPr id="36" name="Picture 35" descr="CLM.3.5.base.sens0.1.gif"/>
          <p:cNvPicPr>
            <a:picLocks noChangeAspect="1"/>
          </p:cNvPicPr>
          <p:nvPr/>
        </p:nvPicPr>
        <p:blipFill>
          <a:blip r:embed="rId9"/>
          <a:stretch>
            <a:fillRect/>
          </a:stretch>
        </p:blipFill>
        <p:spPr>
          <a:xfrm>
            <a:off x="1888608" y="2465149"/>
            <a:ext cx="1270531" cy="2127400"/>
          </a:xfrm>
          <a:prstGeom prst="rect">
            <a:avLst/>
          </a:prstGeom>
        </p:spPr>
      </p:pic>
      <p:pic>
        <p:nvPicPr>
          <p:cNvPr id="37" name="Picture 36" descr="VIC.4.0.6.base.sens0.1.gif"/>
          <p:cNvPicPr>
            <a:picLocks noChangeAspect="1"/>
          </p:cNvPicPr>
          <p:nvPr/>
        </p:nvPicPr>
        <p:blipFill>
          <a:blip r:embed="rId10"/>
          <a:stretch>
            <a:fillRect/>
          </a:stretch>
        </p:blipFill>
        <p:spPr>
          <a:xfrm>
            <a:off x="438799" y="2465149"/>
            <a:ext cx="1270531" cy="2127400"/>
          </a:xfrm>
          <a:prstGeom prst="rect">
            <a:avLst/>
          </a:prstGeom>
        </p:spPr>
      </p:pic>
      <p:sp>
        <p:nvSpPr>
          <p:cNvPr id="39" name="Rectangle 7"/>
          <p:cNvSpPr>
            <a:spLocks noChangeArrowheads="1"/>
          </p:cNvSpPr>
          <p:nvPr/>
        </p:nvSpPr>
        <p:spPr bwMode="auto">
          <a:xfrm>
            <a:off x="3219518" y="5586413"/>
            <a:ext cx="1454150" cy="400050"/>
          </a:xfrm>
          <a:prstGeom prst="rect">
            <a:avLst/>
          </a:prstGeom>
          <a:solidFill>
            <a:schemeClr val="bg1"/>
          </a:solidFill>
          <a:ln w="9525">
            <a:noFill/>
            <a:miter lim="800000"/>
            <a:headEnd/>
            <a:tailEnd/>
          </a:ln>
        </p:spPr>
        <p:txBody>
          <a:bodyPr wrap="none">
            <a:prstTxWarp prst="textNoShape">
              <a:avLst/>
            </a:prstTxWarp>
            <a:spAutoFit/>
          </a:bodyPr>
          <a:lstStyle/>
          <a:p>
            <a:r>
              <a:rPr lang="en-US" sz="2000" b="1" dirty="0">
                <a:latin typeface="Book Antiqua" charset="0"/>
              </a:rPr>
              <a:t>Catchment</a:t>
            </a:r>
          </a:p>
        </p:txBody>
      </p:sp>
      <p:sp>
        <p:nvSpPr>
          <p:cNvPr id="40" name="Rectangle 7"/>
          <p:cNvSpPr>
            <a:spLocks noChangeArrowheads="1"/>
          </p:cNvSpPr>
          <p:nvPr/>
        </p:nvSpPr>
        <p:spPr bwMode="auto">
          <a:xfrm>
            <a:off x="1981580" y="5583238"/>
            <a:ext cx="1117600" cy="40005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a:latin typeface="Book Antiqua" charset="0"/>
              </a:rPr>
              <a:t>CLM</a:t>
            </a:r>
          </a:p>
        </p:txBody>
      </p:sp>
      <p:sp>
        <p:nvSpPr>
          <p:cNvPr id="41" name="Rectangle 6"/>
          <p:cNvSpPr>
            <a:spLocks noChangeArrowheads="1"/>
          </p:cNvSpPr>
          <p:nvPr/>
        </p:nvSpPr>
        <p:spPr bwMode="auto">
          <a:xfrm>
            <a:off x="4733233" y="5600700"/>
            <a:ext cx="1211262" cy="400050"/>
          </a:xfrm>
          <a:prstGeom prst="rect">
            <a:avLst/>
          </a:prstGeom>
          <a:solidFill>
            <a:schemeClr val="bg1"/>
          </a:solidFill>
          <a:ln w="9525">
            <a:noFill/>
            <a:miter lim="800000"/>
            <a:headEnd/>
            <a:tailEnd/>
          </a:ln>
        </p:spPr>
        <p:txBody>
          <a:bodyPr wrap="none">
            <a:prstTxWarp prst="textNoShape">
              <a:avLst/>
            </a:prstTxWarp>
            <a:spAutoFit/>
          </a:bodyPr>
          <a:lstStyle/>
          <a:p>
            <a:r>
              <a:rPr lang="en-US" sz="2000" b="1" dirty="0">
                <a:latin typeface="Book Antiqua" charset="0"/>
              </a:rPr>
              <a:t>Noah 2.7</a:t>
            </a:r>
          </a:p>
        </p:txBody>
      </p:sp>
      <p:sp>
        <p:nvSpPr>
          <p:cNvPr id="42" name="Rectangle 6"/>
          <p:cNvSpPr>
            <a:spLocks noChangeArrowheads="1"/>
          </p:cNvSpPr>
          <p:nvPr/>
        </p:nvSpPr>
        <p:spPr bwMode="auto">
          <a:xfrm>
            <a:off x="6189160" y="5599113"/>
            <a:ext cx="1295400" cy="400050"/>
          </a:xfrm>
          <a:prstGeom prst="rect">
            <a:avLst/>
          </a:prstGeom>
          <a:solidFill>
            <a:schemeClr val="bg1"/>
          </a:solidFill>
          <a:ln w="9525">
            <a:noFill/>
            <a:miter lim="800000"/>
            <a:headEnd/>
            <a:tailEnd/>
          </a:ln>
        </p:spPr>
        <p:txBody>
          <a:bodyPr>
            <a:prstTxWarp prst="textNoShape">
              <a:avLst/>
            </a:prstTxWarp>
            <a:spAutoFit/>
          </a:bodyPr>
          <a:lstStyle/>
          <a:p>
            <a:r>
              <a:rPr lang="en-US" sz="2000" b="1" dirty="0">
                <a:latin typeface="Book Antiqua" charset="0"/>
              </a:rPr>
              <a:t>Noah 2.8</a:t>
            </a:r>
          </a:p>
        </p:txBody>
      </p:sp>
      <p:sp>
        <p:nvSpPr>
          <p:cNvPr id="43" name="Rectangle 7"/>
          <p:cNvSpPr>
            <a:spLocks noChangeArrowheads="1"/>
          </p:cNvSpPr>
          <p:nvPr/>
        </p:nvSpPr>
        <p:spPr bwMode="auto">
          <a:xfrm>
            <a:off x="7744720" y="5583238"/>
            <a:ext cx="1003300" cy="40005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smtClean="0">
                <a:latin typeface="Book Antiqua" charset="0"/>
              </a:rPr>
              <a:t>Sac</a:t>
            </a:r>
            <a:endParaRPr lang="en-US" sz="2000" b="1" dirty="0">
              <a:latin typeface="Book Antiqua" charset="0"/>
            </a:endParaRPr>
          </a:p>
        </p:txBody>
      </p:sp>
      <p:sp>
        <p:nvSpPr>
          <p:cNvPr id="44" name="Rectangle 5"/>
          <p:cNvSpPr>
            <a:spLocks noChangeArrowheads="1"/>
          </p:cNvSpPr>
          <p:nvPr/>
        </p:nvSpPr>
        <p:spPr bwMode="auto">
          <a:xfrm>
            <a:off x="553400" y="5583238"/>
            <a:ext cx="1104900" cy="40005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a:latin typeface="Book Antiqua" charset="0"/>
              </a:rPr>
              <a:t>VIC</a:t>
            </a:r>
          </a:p>
        </p:txBody>
      </p:sp>
      <p:sp>
        <p:nvSpPr>
          <p:cNvPr id="45" name="Rectangle 44"/>
          <p:cNvSpPr/>
          <p:nvPr/>
        </p:nvSpPr>
        <p:spPr bwMode="auto">
          <a:xfrm>
            <a:off x="269366" y="2321952"/>
            <a:ext cx="8874634" cy="25017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6" name="Rectangle 45"/>
          <p:cNvSpPr/>
          <p:nvPr/>
        </p:nvSpPr>
        <p:spPr bwMode="auto">
          <a:xfrm>
            <a:off x="269366" y="4443761"/>
            <a:ext cx="8874634" cy="1939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7" name="Rectangle 5"/>
          <p:cNvSpPr>
            <a:spLocks noChangeArrowheads="1"/>
          </p:cNvSpPr>
          <p:nvPr/>
        </p:nvSpPr>
        <p:spPr bwMode="auto">
          <a:xfrm rot="16200000">
            <a:off x="-268644" y="4944633"/>
            <a:ext cx="1104900" cy="276999"/>
          </a:xfrm>
          <a:prstGeom prst="rect">
            <a:avLst/>
          </a:prstGeom>
          <a:solidFill>
            <a:schemeClr val="bg1"/>
          </a:solidFill>
          <a:ln w="9525">
            <a:noFill/>
            <a:miter lim="800000"/>
            <a:headEnd/>
            <a:tailEnd/>
          </a:ln>
        </p:spPr>
        <p:txBody>
          <a:bodyPr wrap="square">
            <a:prstTxWarp prst="textNoShape">
              <a:avLst/>
            </a:prstTxWarp>
            <a:spAutoFit/>
          </a:bodyPr>
          <a:lstStyle/>
          <a:p>
            <a:pPr algn="ctr"/>
            <a:r>
              <a:rPr lang="en-US" sz="1200" b="1" dirty="0" smtClean="0">
                <a:latin typeface="Arial"/>
                <a:cs typeface="Arial"/>
              </a:rPr>
              <a:t>count</a:t>
            </a:r>
            <a:endParaRPr lang="en-US" sz="1200" b="1" dirty="0">
              <a:latin typeface="Arial"/>
              <a:cs typeface="Arial"/>
            </a:endParaRPr>
          </a:p>
        </p:txBody>
      </p:sp>
      <p:grpSp>
        <p:nvGrpSpPr>
          <p:cNvPr id="2" name="Group 45"/>
          <p:cNvGrpSpPr>
            <a:grpSpLocks/>
          </p:cNvGrpSpPr>
          <p:nvPr/>
        </p:nvGrpSpPr>
        <p:grpSpPr bwMode="auto">
          <a:xfrm>
            <a:off x="2809080" y="1189605"/>
            <a:ext cx="3513139" cy="1119188"/>
            <a:chOff x="3460" y="1080"/>
            <a:chExt cx="2213" cy="705"/>
          </a:xfrm>
        </p:grpSpPr>
        <p:sp>
          <p:nvSpPr>
            <p:cNvPr id="48" name="Line 35"/>
            <p:cNvSpPr>
              <a:spLocks noChangeShapeType="1"/>
            </p:cNvSpPr>
            <p:nvPr/>
          </p:nvSpPr>
          <p:spPr bwMode="auto">
            <a:xfrm>
              <a:off x="4864" y="1299"/>
              <a:ext cx="74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9" name="Text Box 36"/>
            <p:cNvSpPr txBox="1">
              <a:spLocks noChangeArrowheads="1"/>
            </p:cNvSpPr>
            <p:nvPr/>
          </p:nvSpPr>
          <p:spPr bwMode="auto">
            <a:xfrm>
              <a:off x="3460" y="1145"/>
              <a:ext cx="1175" cy="640"/>
            </a:xfrm>
            <a:prstGeom prst="rect">
              <a:avLst/>
            </a:prstGeom>
            <a:noFill/>
            <a:ln w="9525">
              <a:noFill/>
              <a:miter lim="800000"/>
              <a:headEnd/>
              <a:tailEnd/>
            </a:ln>
          </p:spPr>
          <p:txBody>
            <a:bodyPr wrap="none">
              <a:prstTxWarp prst="textNoShape">
                <a:avLst/>
              </a:prstTxWarp>
              <a:spAutoFit/>
            </a:bodyPr>
            <a:lstStyle/>
            <a:p>
              <a:pPr algn="ctr"/>
              <a:r>
                <a:rPr lang="en-US" sz="2000" b="1" dirty="0" smtClean="0">
                  <a:latin typeface="Book Antiqua"/>
                  <a:cs typeface="Book Antiqua"/>
                </a:rPr>
                <a:t>T </a:t>
              </a:r>
            </a:p>
            <a:p>
              <a:pPr algn="ctr"/>
              <a:r>
                <a:rPr lang="en-US" sz="2000" b="1" dirty="0" smtClean="0">
                  <a:latin typeface="Book Antiqua"/>
                  <a:cs typeface="Book Antiqua"/>
                </a:rPr>
                <a:t>Sensitivity</a:t>
              </a:r>
            </a:p>
            <a:p>
              <a:pPr algn="ctr"/>
              <a:r>
                <a:rPr lang="en-US" sz="2000" b="1" dirty="0" smtClean="0">
                  <a:latin typeface="Book Antiqua"/>
                  <a:cs typeface="Book Antiqua"/>
                </a:rPr>
                <a:t>(</a:t>
              </a:r>
              <a:r>
                <a:rPr lang="en-US" sz="2000" b="1" dirty="0" err="1" smtClean="0">
                  <a:latin typeface="Book Antiqua"/>
                  <a:cs typeface="Book Antiqua"/>
                </a:rPr>
                <a:t>Tmin&amp;Tmax</a:t>
              </a:r>
              <a:r>
                <a:rPr lang="en-US" sz="2000" b="1" dirty="0" smtClean="0">
                  <a:latin typeface="Book Antiqua"/>
                  <a:cs typeface="Book Antiqua"/>
                </a:rPr>
                <a:t>)</a:t>
              </a:r>
              <a:endParaRPr lang="en-US" sz="2000" b="1" dirty="0">
                <a:latin typeface="Book Antiqua"/>
                <a:cs typeface="Book Antiqua"/>
              </a:endParaRPr>
            </a:p>
          </p:txBody>
        </p:sp>
        <p:sp>
          <p:nvSpPr>
            <p:cNvPr id="50" name="Text Box 37"/>
            <p:cNvSpPr txBox="1">
              <a:spLocks noChangeArrowheads="1"/>
            </p:cNvSpPr>
            <p:nvPr/>
          </p:nvSpPr>
          <p:spPr bwMode="auto">
            <a:xfrm>
              <a:off x="4827" y="1080"/>
              <a:ext cx="810" cy="212"/>
            </a:xfrm>
            <a:prstGeom prst="rect">
              <a:avLst/>
            </a:prstGeom>
            <a:noFill/>
            <a:ln w="9525">
              <a:noFill/>
              <a:miter lim="800000"/>
              <a:headEnd/>
              <a:tailEnd/>
            </a:ln>
          </p:spPr>
          <p:txBody>
            <a:bodyPr wrap="none">
              <a:prstTxWarp prst="textNoShape">
                <a:avLst/>
              </a:prstTxWarp>
              <a:spAutoFit/>
            </a:bodyPr>
            <a:lstStyle/>
            <a:p>
              <a:r>
                <a:rPr lang="en-US" sz="1600" b="1"/>
                <a:t>Q</a:t>
              </a:r>
              <a:r>
                <a:rPr lang="en-US" sz="1600" b="1" baseline="-25000"/>
                <a:t> ref+0.1 </a:t>
              </a:r>
              <a:r>
                <a:rPr lang="en-US" sz="1600" b="1"/>
                <a:t>- Q</a:t>
              </a:r>
              <a:r>
                <a:rPr lang="en-US" sz="1600" b="1" baseline="-25000"/>
                <a:t>ref</a:t>
              </a:r>
              <a:endParaRPr lang="en-US" sz="1600" b="1"/>
            </a:p>
          </p:txBody>
        </p:sp>
        <p:sp>
          <p:nvSpPr>
            <p:cNvPr id="51" name="Rectangle 38"/>
            <p:cNvSpPr>
              <a:spLocks noChangeArrowheads="1"/>
            </p:cNvSpPr>
            <p:nvPr/>
          </p:nvSpPr>
          <p:spPr bwMode="auto">
            <a:xfrm>
              <a:off x="5068" y="1275"/>
              <a:ext cx="323" cy="212"/>
            </a:xfrm>
            <a:prstGeom prst="rect">
              <a:avLst/>
            </a:prstGeom>
            <a:noFill/>
            <a:ln w="9525">
              <a:noFill/>
              <a:miter lim="800000"/>
              <a:headEnd/>
              <a:tailEnd/>
            </a:ln>
          </p:spPr>
          <p:txBody>
            <a:bodyPr wrap="none">
              <a:prstTxWarp prst="textNoShape">
                <a:avLst/>
              </a:prstTxWarp>
              <a:spAutoFit/>
            </a:bodyPr>
            <a:lstStyle/>
            <a:p>
              <a:r>
                <a:rPr lang="en-US" sz="1600" b="1"/>
                <a:t>Q</a:t>
              </a:r>
              <a:r>
                <a:rPr lang="en-US" sz="1600" b="1" baseline="-25000"/>
                <a:t>ref</a:t>
              </a:r>
            </a:p>
          </p:txBody>
        </p:sp>
        <p:sp>
          <p:nvSpPr>
            <p:cNvPr id="52" name="Line 39"/>
            <p:cNvSpPr>
              <a:spLocks noChangeShapeType="1"/>
            </p:cNvSpPr>
            <p:nvPr/>
          </p:nvSpPr>
          <p:spPr bwMode="auto">
            <a:xfrm>
              <a:off x="4672" y="1495"/>
              <a:ext cx="1001" cy="1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3" name="Rectangle 40"/>
            <p:cNvSpPr>
              <a:spLocks noChangeArrowheads="1"/>
            </p:cNvSpPr>
            <p:nvPr/>
          </p:nvSpPr>
          <p:spPr bwMode="auto">
            <a:xfrm>
              <a:off x="4999" y="1500"/>
              <a:ext cx="455" cy="213"/>
            </a:xfrm>
            <a:prstGeom prst="rect">
              <a:avLst/>
            </a:prstGeom>
            <a:noFill/>
            <a:ln w="9525">
              <a:noFill/>
              <a:miter lim="800000"/>
              <a:headEnd/>
              <a:tailEnd/>
            </a:ln>
          </p:spPr>
          <p:txBody>
            <a:bodyPr wrap="none">
              <a:prstTxWarp prst="textNoShape">
                <a:avLst/>
              </a:prstTxWarp>
              <a:spAutoFit/>
            </a:bodyPr>
            <a:lstStyle/>
            <a:p>
              <a:r>
                <a:rPr lang="en-US" sz="1600" b="1" dirty="0"/>
                <a:t>0.1</a:t>
              </a:r>
              <a:r>
                <a:rPr lang="en-US" sz="1600" b="1" dirty="0" smtClean="0"/>
                <a:t> °C</a:t>
              </a:r>
              <a:endParaRPr lang="en-US" sz="1600" b="1" baseline="-25000" dirty="0"/>
            </a:p>
          </p:txBody>
        </p:sp>
        <p:sp>
          <p:nvSpPr>
            <p:cNvPr id="54" name="Rectangle 42"/>
            <p:cNvSpPr>
              <a:spLocks noChangeArrowheads="1"/>
            </p:cNvSpPr>
            <p:nvPr/>
          </p:nvSpPr>
          <p:spPr bwMode="auto">
            <a:xfrm>
              <a:off x="4480" y="1246"/>
              <a:ext cx="224" cy="288"/>
            </a:xfrm>
            <a:prstGeom prst="rect">
              <a:avLst/>
            </a:prstGeom>
            <a:noFill/>
            <a:ln w="9525">
              <a:noFill/>
              <a:miter lim="800000"/>
              <a:headEnd/>
              <a:tailEnd/>
            </a:ln>
          </p:spPr>
          <p:txBody>
            <a:bodyPr wrap="none">
              <a:prstTxWarp prst="textNoShape">
                <a:avLst/>
              </a:prstTxWarp>
              <a:spAutoFit/>
            </a:bodyPr>
            <a:lstStyle/>
            <a:p>
              <a:r>
                <a:rPr lang="en-US"/>
                <a:t>=</a:t>
              </a:r>
            </a:p>
          </p:txBody>
        </p:sp>
      </p:grpSp>
      <p:sp>
        <p:nvSpPr>
          <p:cNvPr id="55" name="Slide Number Placeholder 54"/>
          <p:cNvSpPr>
            <a:spLocks noGrp="1"/>
          </p:cNvSpPr>
          <p:nvPr>
            <p:ph type="sldNum" sz="quarter" idx="12"/>
          </p:nvPr>
        </p:nvSpPr>
        <p:spPr>
          <a:xfrm>
            <a:off x="7239000" y="0"/>
            <a:ext cx="1905000" cy="457200"/>
          </a:xfrm>
        </p:spPr>
        <p:txBody>
          <a:bodyPr/>
          <a:lstStyle/>
          <a:p>
            <a:pPr>
              <a:defRPr/>
            </a:pPr>
            <a:r>
              <a:rPr lang="en-US" i="1" dirty="0" smtClean="0"/>
              <a:t>Ch 2, slide </a:t>
            </a:r>
            <a:fld id="{94BB015A-FE83-2C43-ACE2-85D0D298FC6A}" type="slidenum">
              <a:rPr lang="en-US" i="1" smtClean="0"/>
              <a:pPr>
                <a:defRPr/>
              </a:pPr>
              <a:t>79</a:t>
            </a:fld>
            <a:endParaRPr lang="en-US" i="1" dirty="0"/>
          </a:p>
        </p:txBody>
      </p:sp>
      <p:sp>
        <p:nvSpPr>
          <p:cNvPr id="62" name="Rectangle 61"/>
          <p:cNvSpPr/>
          <p:nvPr/>
        </p:nvSpPr>
        <p:spPr bwMode="auto">
          <a:xfrm>
            <a:off x="269366" y="2321952"/>
            <a:ext cx="8874634" cy="25017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3" name="Group 2"/>
          <p:cNvGrpSpPr/>
          <p:nvPr/>
        </p:nvGrpSpPr>
        <p:grpSpPr>
          <a:xfrm>
            <a:off x="2861672" y="3247619"/>
            <a:ext cx="5692505" cy="73499"/>
            <a:chOff x="3007146" y="3289183"/>
            <a:chExt cx="5692505" cy="73499"/>
          </a:xfrm>
        </p:grpSpPr>
        <p:sp>
          <p:nvSpPr>
            <p:cNvPr id="89" name="Rectangle 88"/>
            <p:cNvSpPr/>
            <p:nvPr/>
          </p:nvSpPr>
          <p:spPr>
            <a:xfrm>
              <a:off x="3007146" y="3290102"/>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4435787" y="3293020"/>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5865760" y="3290102"/>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7252253" y="3290102"/>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8630090" y="3289183"/>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3" name="Rectangle 102"/>
          <p:cNvSpPr/>
          <p:nvPr/>
        </p:nvSpPr>
        <p:spPr>
          <a:xfrm>
            <a:off x="1403480" y="3245073"/>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64821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9"/>
          <p:cNvSpPr>
            <a:spLocks noChangeArrowheads="1"/>
          </p:cNvSpPr>
          <p:nvPr/>
        </p:nvSpPr>
        <p:spPr bwMode="auto">
          <a:xfrm>
            <a:off x="0" y="-17960"/>
            <a:ext cx="9194800" cy="1138773"/>
          </a:xfrm>
          <a:prstGeom prst="rect">
            <a:avLst/>
          </a:prstGeom>
          <a:noFill/>
          <a:ln w="9525">
            <a:noFill/>
            <a:miter lim="800000"/>
            <a:headEnd/>
            <a:tailEnd/>
          </a:ln>
          <a:effectLst/>
        </p:spPr>
        <p:txBody>
          <a:bodyPr wrap="square">
            <a:prstTxWarp prst="textNoShape">
              <a:avLst/>
            </a:prstTxWarp>
            <a:spAutoFit/>
          </a:bodyPr>
          <a:lstStyle/>
          <a:p>
            <a:pPr algn="ctr"/>
            <a:r>
              <a:rPr lang="en-US" sz="3400" b="1" dirty="0" smtClean="0">
                <a:solidFill>
                  <a:schemeClr val="tx2"/>
                </a:solidFill>
                <a:latin typeface="Arial"/>
                <a:cs typeface="Arial"/>
              </a:rPr>
              <a:t>Washington State Climate Change Impacts Assessment</a:t>
            </a:r>
            <a:endParaRPr lang="en-US" sz="3400" b="1" dirty="0">
              <a:solidFill>
                <a:schemeClr val="tx2"/>
              </a:solidFill>
              <a:latin typeface="Arial"/>
              <a:cs typeface="Arial"/>
            </a:endParaRPr>
          </a:p>
        </p:txBody>
      </p:sp>
      <p:pic>
        <p:nvPicPr>
          <p:cNvPr id="4" name="Picture 3" descr="CIG_wash2009-exesum_WACCIA.pdf"/>
          <p:cNvPicPr>
            <a:picLocks noChangeAspect="1"/>
          </p:cNvPicPr>
          <p:nvPr/>
        </p:nvPicPr>
        <p:blipFill>
          <a:blip r:embed="rId2"/>
          <a:stretch>
            <a:fillRect/>
          </a:stretch>
        </p:blipFill>
        <p:spPr>
          <a:xfrm>
            <a:off x="847786" y="1209713"/>
            <a:ext cx="3635314" cy="4704782"/>
          </a:xfrm>
          <a:prstGeom prst="rect">
            <a:avLst/>
          </a:prstGeom>
          <a:solidFill>
            <a:schemeClr val="bg1"/>
          </a:solidFill>
          <a:ln>
            <a:solidFill>
              <a:schemeClr val="tx1"/>
            </a:solidFill>
          </a:ln>
        </p:spPr>
      </p:pic>
      <p:grpSp>
        <p:nvGrpSpPr>
          <p:cNvPr id="2" name="Group 24"/>
          <p:cNvGrpSpPr>
            <a:grpSpLocks/>
          </p:cNvGrpSpPr>
          <p:nvPr/>
        </p:nvGrpSpPr>
        <p:grpSpPr bwMode="auto">
          <a:xfrm>
            <a:off x="5101840" y="1462089"/>
            <a:ext cx="3022617" cy="4157051"/>
            <a:chOff x="3984" y="1008"/>
            <a:chExt cx="1626" cy="2784"/>
          </a:xfrm>
        </p:grpSpPr>
        <p:sp>
          <p:nvSpPr>
            <p:cNvPr id="6" name="Rectangle 19"/>
            <p:cNvSpPr>
              <a:spLocks noChangeArrowheads="1"/>
            </p:cNvSpPr>
            <p:nvPr/>
          </p:nvSpPr>
          <p:spPr bwMode="auto">
            <a:xfrm>
              <a:off x="3984" y="1008"/>
              <a:ext cx="1584" cy="1392"/>
            </a:xfrm>
            <a:prstGeom prst="rect">
              <a:avLst/>
            </a:prstGeom>
            <a:solidFill>
              <a:srgbClr val="5F5F5F"/>
            </a:solidFill>
            <a:ln w="101600">
              <a:solidFill>
                <a:srgbClr val="C0C0C0"/>
              </a:solidFill>
              <a:miter lim="800000"/>
              <a:headEnd/>
              <a:tailEnd/>
            </a:ln>
          </p:spPr>
          <p:txBody>
            <a:bodyPr wrap="none" anchor="ctr">
              <a:prstTxWarp prst="textNoShape">
                <a:avLst/>
              </a:prstTxWarp>
            </a:bodyPr>
            <a:lstStyle/>
            <a:p>
              <a:pPr algn="ctr"/>
              <a:r>
                <a:rPr lang="en-US"/>
                <a:t>x</a:t>
              </a:r>
            </a:p>
          </p:txBody>
        </p:sp>
        <p:pic>
          <p:nvPicPr>
            <p:cNvPr id="7" name="Picture 11" descr="1303-HydroYakima.pdf                                           0005712Chummock                        BFD0A86B:"/>
            <p:cNvPicPr>
              <a:picLocks noChangeAspect="1" noChangeArrowheads="1"/>
            </p:cNvPicPr>
            <p:nvPr/>
          </p:nvPicPr>
          <p:blipFill>
            <a:blip r:embed="rId3"/>
            <a:srcRect l="62361" t="10001" r="13531" b="77283"/>
            <a:stretch>
              <a:fillRect/>
            </a:stretch>
          </p:blipFill>
          <p:spPr bwMode="auto">
            <a:xfrm>
              <a:off x="4224" y="1152"/>
              <a:ext cx="1056" cy="720"/>
            </a:xfrm>
            <a:prstGeom prst="rect">
              <a:avLst/>
            </a:prstGeom>
            <a:noFill/>
            <a:ln w="9525">
              <a:solidFill>
                <a:schemeClr val="tx1"/>
              </a:solidFill>
              <a:miter lim="800000"/>
              <a:headEnd/>
              <a:tailEnd/>
            </a:ln>
          </p:spPr>
        </p:pic>
        <p:sp>
          <p:nvSpPr>
            <p:cNvPr id="8" name="Rectangle 15"/>
            <p:cNvSpPr>
              <a:spLocks noChangeArrowheads="1"/>
            </p:cNvSpPr>
            <p:nvPr/>
          </p:nvSpPr>
          <p:spPr bwMode="auto">
            <a:xfrm>
              <a:off x="4152" y="1872"/>
              <a:ext cx="1432" cy="495"/>
            </a:xfrm>
            <a:prstGeom prst="rect">
              <a:avLst/>
            </a:prstGeom>
            <a:noFill/>
            <a:ln w="9525">
              <a:noFill/>
              <a:miter lim="800000"/>
              <a:headEnd/>
              <a:tailEnd/>
            </a:ln>
          </p:spPr>
          <p:txBody>
            <a:bodyPr wrap="square">
              <a:prstTxWarp prst="textNoShape">
                <a:avLst/>
              </a:prstTxWarp>
              <a:spAutoFit/>
            </a:bodyPr>
            <a:lstStyle/>
            <a:p>
              <a:r>
                <a:rPr lang="en-US" sz="1400" b="1" dirty="0" smtClean="0">
                  <a:solidFill>
                    <a:srgbClr val="B6C8C6"/>
                  </a:solidFill>
                  <a:latin typeface="Book Antiqua" charset="0"/>
                </a:rPr>
                <a:t>Water mgmt case </a:t>
              </a:r>
              <a:r>
                <a:rPr lang="en-US" sz="1400" b="1" dirty="0">
                  <a:solidFill>
                    <a:srgbClr val="B6C8C6"/>
                  </a:solidFill>
                  <a:latin typeface="Book Antiqua" charset="0"/>
                </a:rPr>
                <a:t>study 1: </a:t>
              </a:r>
            </a:p>
            <a:p>
              <a:r>
                <a:rPr lang="en-US" sz="1400" b="1" dirty="0">
                  <a:solidFill>
                    <a:srgbClr val="B6C8C6"/>
                  </a:solidFill>
                  <a:latin typeface="Book Antiqua" charset="0"/>
                </a:rPr>
                <a:t>Yakima R basin</a:t>
              </a:r>
            </a:p>
            <a:p>
              <a:r>
                <a:rPr lang="en-US" sz="1400" b="1" i="1" dirty="0">
                  <a:solidFill>
                    <a:srgbClr val="B6C8C6"/>
                  </a:solidFill>
                  <a:latin typeface="Book Antiqua" charset="0"/>
                </a:rPr>
                <a:t>irrigated agriculture</a:t>
              </a:r>
              <a:endParaRPr lang="en-US" sz="1600" b="1" dirty="0">
                <a:solidFill>
                  <a:srgbClr val="9FAEAC"/>
                </a:solidFill>
                <a:latin typeface="Book Antiqua" charset="0"/>
              </a:endParaRPr>
            </a:p>
          </p:txBody>
        </p:sp>
        <p:sp>
          <p:nvSpPr>
            <p:cNvPr id="9" name="Rectangle 21"/>
            <p:cNvSpPr>
              <a:spLocks noChangeArrowheads="1"/>
            </p:cNvSpPr>
            <p:nvPr/>
          </p:nvSpPr>
          <p:spPr bwMode="auto">
            <a:xfrm>
              <a:off x="3984" y="2400"/>
              <a:ext cx="1584" cy="1392"/>
            </a:xfrm>
            <a:prstGeom prst="rect">
              <a:avLst/>
            </a:prstGeom>
            <a:solidFill>
              <a:srgbClr val="5F5F5F"/>
            </a:solidFill>
            <a:ln w="101600">
              <a:solidFill>
                <a:srgbClr val="C0C0C0"/>
              </a:solidFill>
              <a:miter lim="800000"/>
              <a:headEnd/>
              <a:tailEnd/>
            </a:ln>
          </p:spPr>
          <p:txBody>
            <a:bodyPr wrap="none" anchor="ctr">
              <a:prstTxWarp prst="textNoShape">
                <a:avLst/>
              </a:prstTxWarp>
            </a:bodyPr>
            <a:lstStyle/>
            <a:p>
              <a:pPr algn="ctr"/>
              <a:endParaRPr lang="en-US"/>
            </a:p>
          </p:txBody>
        </p:sp>
        <p:pic>
          <p:nvPicPr>
            <p:cNvPr id="10" name="Picture 22" descr="1303-HydroPS2.png                                              0005712Chummock                        BFD0A86B:"/>
            <p:cNvPicPr>
              <a:picLocks noChangeAspect="1" noChangeArrowheads="1"/>
            </p:cNvPicPr>
            <p:nvPr/>
          </p:nvPicPr>
          <p:blipFill>
            <a:blip r:embed="rId4"/>
            <a:srcRect l="65764" t="37454" r="10353" b="49818"/>
            <a:stretch>
              <a:fillRect/>
            </a:stretch>
          </p:blipFill>
          <p:spPr bwMode="auto">
            <a:xfrm>
              <a:off x="4224" y="2535"/>
              <a:ext cx="1056" cy="729"/>
            </a:xfrm>
            <a:prstGeom prst="rect">
              <a:avLst/>
            </a:prstGeom>
            <a:noFill/>
            <a:ln w="9525">
              <a:solidFill>
                <a:schemeClr val="tx1"/>
              </a:solidFill>
              <a:miter lim="800000"/>
              <a:headEnd/>
              <a:tailEnd/>
            </a:ln>
          </p:spPr>
        </p:pic>
        <p:sp>
          <p:nvSpPr>
            <p:cNvPr id="11" name="Rectangle 17"/>
            <p:cNvSpPr>
              <a:spLocks noChangeArrowheads="1"/>
            </p:cNvSpPr>
            <p:nvPr/>
          </p:nvSpPr>
          <p:spPr bwMode="auto">
            <a:xfrm>
              <a:off x="4176" y="3281"/>
              <a:ext cx="1434" cy="495"/>
            </a:xfrm>
            <a:prstGeom prst="rect">
              <a:avLst/>
            </a:prstGeom>
            <a:noFill/>
            <a:ln w="9525">
              <a:noFill/>
              <a:miter lim="800000"/>
              <a:headEnd/>
              <a:tailEnd/>
            </a:ln>
          </p:spPr>
          <p:txBody>
            <a:bodyPr wrap="square">
              <a:prstTxWarp prst="textNoShape">
                <a:avLst/>
              </a:prstTxWarp>
              <a:spAutoFit/>
            </a:bodyPr>
            <a:lstStyle/>
            <a:p>
              <a:r>
                <a:rPr lang="en-US" sz="1400" b="1" dirty="0" smtClean="0">
                  <a:solidFill>
                    <a:srgbClr val="B6C8C6"/>
                  </a:solidFill>
                  <a:latin typeface="Book Antiqua" charset="0"/>
                </a:rPr>
                <a:t>Water mgmt </a:t>
              </a:r>
              <a:r>
                <a:rPr lang="en-US" sz="1400" b="1" dirty="0">
                  <a:solidFill>
                    <a:srgbClr val="B6C8C6"/>
                  </a:solidFill>
                  <a:latin typeface="Book Antiqua" charset="0"/>
                </a:rPr>
                <a:t>c</a:t>
              </a:r>
              <a:r>
                <a:rPr lang="en-US" sz="1400" b="1" dirty="0" smtClean="0">
                  <a:solidFill>
                    <a:srgbClr val="B6C8C6"/>
                  </a:solidFill>
                  <a:latin typeface="Book Antiqua" charset="0"/>
                </a:rPr>
                <a:t>ase </a:t>
              </a:r>
              <a:r>
                <a:rPr lang="en-US" sz="1400" b="1" dirty="0">
                  <a:solidFill>
                    <a:srgbClr val="B6C8C6"/>
                  </a:solidFill>
                  <a:latin typeface="Book Antiqua" charset="0"/>
                </a:rPr>
                <a:t>study 2: </a:t>
              </a:r>
            </a:p>
            <a:p>
              <a:r>
                <a:rPr lang="en-US" sz="1400" b="1" dirty="0">
                  <a:solidFill>
                    <a:srgbClr val="B6C8C6"/>
                  </a:solidFill>
                  <a:latin typeface="Book Antiqua" charset="0"/>
                </a:rPr>
                <a:t>Puget Sound basin</a:t>
              </a:r>
            </a:p>
            <a:p>
              <a:r>
                <a:rPr lang="en-US" sz="1400" b="1" i="1" dirty="0">
                  <a:solidFill>
                    <a:srgbClr val="B6C8C6"/>
                  </a:solidFill>
                  <a:latin typeface="Book Antiqua" charset="0"/>
                </a:rPr>
                <a:t>municipal</a:t>
              </a:r>
            </a:p>
          </p:txBody>
        </p:sp>
      </p:grpSp>
      <p:sp>
        <p:nvSpPr>
          <p:cNvPr id="12" name="TextBox 11"/>
          <p:cNvSpPr txBox="1"/>
          <p:nvPr/>
        </p:nvSpPr>
        <p:spPr>
          <a:xfrm>
            <a:off x="0" y="6046789"/>
            <a:ext cx="9194800" cy="954107"/>
          </a:xfrm>
          <a:prstGeom prst="rect">
            <a:avLst/>
          </a:prstGeom>
          <a:noFill/>
        </p:spPr>
        <p:txBody>
          <a:bodyPr wrap="square" rtlCol="0">
            <a:spAutoFit/>
          </a:bodyPr>
          <a:lstStyle/>
          <a:p>
            <a:r>
              <a:rPr lang="en-US" sz="1400" b="1" i="1" dirty="0" smtClean="0">
                <a:solidFill>
                  <a:srgbClr val="000000"/>
                </a:solidFill>
                <a:latin typeface="Arial"/>
                <a:cs typeface="Arial"/>
              </a:rPr>
              <a:t>Collaborators: </a:t>
            </a:r>
            <a:r>
              <a:rPr lang="en-US" sz="1400" b="1" dirty="0" smtClean="0">
                <a:solidFill>
                  <a:srgbClr val="000000"/>
                </a:solidFill>
                <a:latin typeface="Arial"/>
                <a:cs typeface="Arial"/>
              </a:rPr>
              <a:t>Nathalie </a:t>
            </a:r>
            <a:r>
              <a:rPr lang="en-US" sz="1400" b="1" dirty="0" err="1" smtClean="0">
                <a:solidFill>
                  <a:srgbClr val="000000"/>
                </a:solidFill>
                <a:latin typeface="Arial"/>
                <a:cs typeface="Arial"/>
              </a:rPr>
              <a:t>Voisin</a:t>
            </a:r>
            <a:r>
              <a:rPr lang="en-US" sz="1400" b="1" dirty="0" smtClean="0">
                <a:solidFill>
                  <a:srgbClr val="000000"/>
                </a:solidFill>
                <a:latin typeface="Arial"/>
                <a:cs typeface="Arial"/>
              </a:rPr>
              <a:t> (UW)</a:t>
            </a:r>
            <a:r>
              <a:rPr lang="en-US" sz="1400" b="1" baseline="50000" dirty="0" smtClean="0">
                <a:solidFill>
                  <a:srgbClr val="000000"/>
                </a:solidFill>
                <a:latin typeface="Arial"/>
                <a:cs typeface="Arial"/>
              </a:rPr>
              <a:t> </a:t>
            </a:r>
            <a:r>
              <a:rPr lang="en-US" sz="1400" b="1" dirty="0" smtClean="0">
                <a:solidFill>
                  <a:srgbClr val="000000"/>
                </a:solidFill>
                <a:latin typeface="Arial"/>
                <a:cs typeface="Arial"/>
              </a:rPr>
              <a:t>, </a:t>
            </a:r>
            <a:r>
              <a:rPr lang="en-US" sz="1400" b="1" dirty="0">
                <a:solidFill>
                  <a:srgbClr val="000000"/>
                </a:solidFill>
                <a:latin typeface="Arial"/>
                <a:cs typeface="Arial"/>
              </a:rPr>
              <a:t>Michael </a:t>
            </a:r>
            <a:r>
              <a:rPr lang="en-US" sz="1400" b="1" dirty="0" smtClean="0">
                <a:solidFill>
                  <a:srgbClr val="000000"/>
                </a:solidFill>
                <a:latin typeface="Arial"/>
                <a:cs typeface="Arial"/>
              </a:rPr>
              <a:t>Scott (PNNL), </a:t>
            </a:r>
            <a:r>
              <a:rPr lang="en-US" sz="1400" b="1" dirty="0" err="1">
                <a:solidFill>
                  <a:srgbClr val="000000"/>
                </a:solidFill>
                <a:latin typeface="Arial"/>
                <a:cs typeface="Arial"/>
              </a:rPr>
              <a:t>Lan</a:t>
            </a:r>
            <a:r>
              <a:rPr lang="en-US" sz="1400" b="1" dirty="0">
                <a:solidFill>
                  <a:srgbClr val="000000"/>
                </a:solidFill>
                <a:latin typeface="Arial"/>
                <a:cs typeface="Arial"/>
              </a:rPr>
              <a:t> </a:t>
            </a:r>
            <a:r>
              <a:rPr lang="en-US" sz="1400" b="1" dirty="0" err="1" smtClean="0">
                <a:solidFill>
                  <a:srgbClr val="000000"/>
                </a:solidFill>
                <a:latin typeface="Arial"/>
                <a:cs typeface="Arial"/>
              </a:rPr>
              <a:t>Cuo</a:t>
            </a:r>
            <a:r>
              <a:rPr lang="en-US" sz="1400" b="1" dirty="0" smtClean="0">
                <a:solidFill>
                  <a:srgbClr val="000000"/>
                </a:solidFill>
                <a:latin typeface="Arial"/>
                <a:cs typeface="Arial"/>
              </a:rPr>
              <a:t> (UW)</a:t>
            </a:r>
            <a:r>
              <a:rPr lang="en-US" sz="1400" b="1" baseline="50000" dirty="0" smtClean="0">
                <a:solidFill>
                  <a:srgbClr val="000000"/>
                </a:solidFill>
                <a:latin typeface="Arial"/>
                <a:cs typeface="Arial"/>
              </a:rPr>
              <a:t> </a:t>
            </a:r>
            <a:r>
              <a:rPr lang="en-US" sz="1400" b="1" dirty="0" smtClean="0">
                <a:solidFill>
                  <a:srgbClr val="000000"/>
                </a:solidFill>
                <a:latin typeface="Arial"/>
                <a:cs typeface="Arial"/>
              </a:rPr>
              <a:t>, </a:t>
            </a:r>
            <a:r>
              <a:rPr lang="en-US" sz="1400" b="1" dirty="0" err="1">
                <a:solidFill>
                  <a:srgbClr val="000000"/>
                </a:solidFill>
                <a:latin typeface="Arial"/>
                <a:cs typeface="Arial"/>
              </a:rPr>
              <a:t>Marketa</a:t>
            </a:r>
            <a:r>
              <a:rPr lang="en-US" sz="1400" b="1" dirty="0">
                <a:solidFill>
                  <a:srgbClr val="000000"/>
                </a:solidFill>
                <a:latin typeface="Arial"/>
                <a:cs typeface="Arial"/>
              </a:rPr>
              <a:t> McGuire </a:t>
            </a:r>
            <a:r>
              <a:rPr lang="en-US" sz="1400" b="1" dirty="0" err="1" smtClean="0">
                <a:solidFill>
                  <a:srgbClr val="000000"/>
                </a:solidFill>
                <a:latin typeface="Arial"/>
                <a:cs typeface="Arial"/>
              </a:rPr>
              <a:t>Elsner</a:t>
            </a:r>
            <a:r>
              <a:rPr lang="en-US" sz="1400" b="1" dirty="0" smtClean="0">
                <a:solidFill>
                  <a:srgbClr val="000000"/>
                </a:solidFill>
                <a:latin typeface="Arial"/>
                <a:cs typeface="Arial"/>
              </a:rPr>
              <a:t> (CIG)</a:t>
            </a:r>
            <a:r>
              <a:rPr lang="en-US" sz="1400" b="1" baseline="50000" dirty="0" smtClean="0">
                <a:solidFill>
                  <a:srgbClr val="000000"/>
                </a:solidFill>
                <a:latin typeface="Arial"/>
                <a:cs typeface="Arial"/>
              </a:rPr>
              <a:t> </a:t>
            </a:r>
            <a:r>
              <a:rPr lang="en-US" sz="1400" b="1" dirty="0" smtClean="0">
                <a:solidFill>
                  <a:srgbClr val="000000"/>
                </a:solidFill>
                <a:latin typeface="Arial"/>
                <a:cs typeface="Arial"/>
              </a:rPr>
              <a:t>, </a:t>
            </a:r>
            <a:r>
              <a:rPr lang="en-US" sz="1400" b="1" dirty="0">
                <a:solidFill>
                  <a:srgbClr val="000000"/>
                </a:solidFill>
                <a:latin typeface="Arial"/>
                <a:cs typeface="Arial"/>
              </a:rPr>
              <a:t>Alan </a:t>
            </a:r>
            <a:r>
              <a:rPr lang="en-US" sz="1400" b="1" dirty="0" smtClean="0">
                <a:solidFill>
                  <a:srgbClr val="000000"/>
                </a:solidFill>
                <a:latin typeface="Arial"/>
                <a:cs typeface="Arial"/>
              </a:rPr>
              <a:t>Hamlet (CIG), </a:t>
            </a:r>
            <a:r>
              <a:rPr lang="en-US" sz="1400" b="1" dirty="0" err="1">
                <a:solidFill>
                  <a:srgbClr val="000000"/>
                </a:solidFill>
                <a:latin typeface="Arial"/>
                <a:cs typeface="Arial"/>
              </a:rPr>
              <a:t>Kristian</a:t>
            </a:r>
            <a:r>
              <a:rPr lang="en-US" sz="1400" b="1" dirty="0">
                <a:solidFill>
                  <a:srgbClr val="000000"/>
                </a:solidFill>
                <a:latin typeface="Arial"/>
                <a:cs typeface="Arial"/>
              </a:rPr>
              <a:t> </a:t>
            </a:r>
            <a:r>
              <a:rPr lang="en-US" sz="1400" b="1" dirty="0" smtClean="0">
                <a:solidFill>
                  <a:srgbClr val="000000"/>
                </a:solidFill>
                <a:latin typeface="Arial"/>
                <a:cs typeface="Arial"/>
              </a:rPr>
              <a:t>Mickelson (USACE), </a:t>
            </a:r>
            <a:r>
              <a:rPr lang="en-US" sz="1400" b="1" dirty="0">
                <a:solidFill>
                  <a:srgbClr val="000000"/>
                </a:solidFill>
                <a:latin typeface="Arial"/>
                <a:cs typeface="Arial"/>
              </a:rPr>
              <a:t>Richard </a:t>
            </a:r>
            <a:r>
              <a:rPr lang="en-US" sz="1400" b="1" dirty="0" smtClean="0">
                <a:solidFill>
                  <a:srgbClr val="000000"/>
                </a:solidFill>
                <a:latin typeface="Arial"/>
                <a:cs typeface="Arial"/>
              </a:rPr>
              <a:t>Palmer (UMass), </a:t>
            </a:r>
            <a:r>
              <a:rPr lang="en-US" sz="1400" b="1" dirty="0">
                <a:solidFill>
                  <a:srgbClr val="000000"/>
                </a:solidFill>
                <a:latin typeface="Arial"/>
                <a:cs typeface="Arial"/>
              </a:rPr>
              <a:t>Austin </a:t>
            </a:r>
            <a:r>
              <a:rPr lang="en-US" sz="1400" b="1" dirty="0" err="1" smtClean="0">
                <a:solidFill>
                  <a:srgbClr val="000000"/>
                </a:solidFill>
                <a:latin typeface="Arial"/>
                <a:cs typeface="Arial"/>
              </a:rPr>
              <a:t>Polebitski</a:t>
            </a:r>
            <a:r>
              <a:rPr lang="en-US" sz="1400" b="1" dirty="0" smtClean="0">
                <a:solidFill>
                  <a:srgbClr val="000000"/>
                </a:solidFill>
                <a:latin typeface="Arial"/>
                <a:cs typeface="Arial"/>
              </a:rPr>
              <a:t> (UMass), Claudio </a:t>
            </a:r>
            <a:r>
              <a:rPr lang="en-US" sz="1400" b="1" dirty="0" err="1" smtClean="0">
                <a:solidFill>
                  <a:srgbClr val="000000"/>
                </a:solidFill>
                <a:latin typeface="Arial"/>
                <a:cs typeface="Arial"/>
              </a:rPr>
              <a:t>Stockle</a:t>
            </a:r>
            <a:r>
              <a:rPr lang="en-US" sz="1400" b="1" dirty="0" smtClean="0">
                <a:solidFill>
                  <a:srgbClr val="000000"/>
                </a:solidFill>
                <a:latin typeface="Arial"/>
                <a:cs typeface="Arial"/>
              </a:rPr>
              <a:t> (WSU) , and Dennis </a:t>
            </a:r>
            <a:r>
              <a:rPr lang="en-US" sz="1400" b="1" dirty="0" err="1" smtClean="0">
                <a:solidFill>
                  <a:srgbClr val="000000"/>
                </a:solidFill>
                <a:latin typeface="Arial"/>
                <a:cs typeface="Arial"/>
              </a:rPr>
              <a:t>Lettenmaier</a:t>
            </a:r>
            <a:r>
              <a:rPr lang="en-US" sz="1400" b="1" dirty="0" smtClean="0">
                <a:solidFill>
                  <a:srgbClr val="000000"/>
                </a:solidFill>
                <a:latin typeface="Arial"/>
                <a:cs typeface="Arial"/>
              </a:rPr>
              <a:t> (UW)</a:t>
            </a:r>
          </a:p>
          <a:p>
            <a:endParaRPr lang="en-US" sz="1400" dirty="0">
              <a:solidFill>
                <a:srgbClr val="000000"/>
              </a:solidFill>
              <a:latin typeface="Arial"/>
              <a:cs typeface="Arial"/>
            </a:endParaRPr>
          </a:p>
        </p:txBody>
      </p:sp>
    </p:spTree>
    <p:extLst>
      <p:ext uri="{BB962C8B-B14F-4D97-AF65-F5344CB8AC3E}">
        <p14:creationId xmlns:p14="http://schemas.microsoft.com/office/powerpoint/2010/main" val="7162131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histall.base.Qtotal.jpg"/>
          <p:cNvPicPr>
            <a:picLocks noChangeAspect="1"/>
          </p:cNvPicPr>
          <p:nvPr/>
        </p:nvPicPr>
        <p:blipFill>
          <a:blip r:embed="rId3"/>
          <a:srcRect t="42678" b="31336"/>
          <a:stretch>
            <a:fillRect/>
          </a:stretch>
        </p:blipFill>
        <p:spPr>
          <a:xfrm>
            <a:off x="153920" y="4552019"/>
            <a:ext cx="9445819" cy="1394316"/>
          </a:xfrm>
          <a:prstGeom prst="rect">
            <a:avLst/>
          </a:prstGeom>
          <a:ln>
            <a:noFill/>
          </a:ln>
        </p:spPr>
      </p:pic>
      <p:sp>
        <p:nvSpPr>
          <p:cNvPr id="48139" name="Rectangle 4"/>
          <p:cNvSpPr>
            <a:spLocks noGrp="1" noChangeArrowheads="1"/>
          </p:cNvSpPr>
          <p:nvPr>
            <p:ph type="title" idx="4294967295"/>
          </p:nvPr>
        </p:nvSpPr>
        <p:spPr>
          <a:xfrm>
            <a:off x="0" y="-93239"/>
            <a:ext cx="9144000" cy="1143000"/>
          </a:xfrm>
        </p:spPr>
        <p:txBody>
          <a:bodyPr/>
          <a:lstStyle/>
          <a:p>
            <a:pPr eaLnBrk="1" hangingPunct="1"/>
            <a:r>
              <a:rPr lang="en-US" sz="4800" b="1" dirty="0" smtClean="0">
                <a:solidFill>
                  <a:schemeClr val="tx1"/>
                </a:solidFill>
                <a:latin typeface="Book Antiqua" charset="0"/>
              </a:rPr>
              <a:t>Temperature </a:t>
            </a:r>
            <a:r>
              <a:rPr lang="en-US" sz="4800" b="1" dirty="0">
                <a:solidFill>
                  <a:schemeClr val="tx1"/>
                </a:solidFill>
                <a:latin typeface="Book Antiqua" charset="0"/>
              </a:rPr>
              <a:t>Sensitivity</a:t>
            </a:r>
          </a:p>
        </p:txBody>
      </p:sp>
      <p:sp>
        <p:nvSpPr>
          <p:cNvPr id="48140" name="Text Box 67"/>
          <p:cNvSpPr txBox="1">
            <a:spLocks noChangeArrowheads="1"/>
          </p:cNvSpPr>
          <p:nvPr/>
        </p:nvSpPr>
        <p:spPr bwMode="auto">
          <a:xfrm>
            <a:off x="1" y="797543"/>
            <a:ext cx="9144000" cy="40011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000" b="1" dirty="0">
                <a:latin typeface="Book Antiqua" charset="0"/>
              </a:rPr>
              <a:t>percent change in flow per °C temp increase</a:t>
            </a:r>
          </a:p>
        </p:txBody>
      </p:sp>
      <p:pic>
        <p:nvPicPr>
          <p:cNvPr id="48148" name="Picture 33" descr="CLM.3.5.base.sens0.1.gif"/>
          <p:cNvPicPr>
            <a:picLocks noChangeAspect="1"/>
          </p:cNvPicPr>
          <p:nvPr/>
        </p:nvPicPr>
        <p:blipFill>
          <a:blip r:embed="rId4"/>
          <a:srcRect t="93027"/>
          <a:stretch>
            <a:fillRect/>
          </a:stretch>
        </p:blipFill>
        <p:spPr bwMode="auto">
          <a:xfrm>
            <a:off x="1673914" y="6171327"/>
            <a:ext cx="6352485" cy="686673"/>
          </a:xfrm>
          <a:prstGeom prst="rect">
            <a:avLst/>
          </a:prstGeom>
          <a:noFill/>
          <a:ln w="9525">
            <a:noFill/>
            <a:miter lim="800000"/>
            <a:headEnd/>
            <a:tailEnd/>
          </a:ln>
        </p:spPr>
      </p:pic>
      <p:pic>
        <p:nvPicPr>
          <p:cNvPr id="32" name="Picture 31" descr="SAC.PET2.7.base.sens0.1.gif"/>
          <p:cNvPicPr>
            <a:picLocks noChangeAspect="1"/>
          </p:cNvPicPr>
          <p:nvPr/>
        </p:nvPicPr>
        <p:blipFill>
          <a:blip r:embed="rId5"/>
          <a:stretch>
            <a:fillRect/>
          </a:stretch>
        </p:blipFill>
        <p:spPr>
          <a:xfrm>
            <a:off x="7527149" y="2465149"/>
            <a:ext cx="1270531" cy="2127400"/>
          </a:xfrm>
          <a:prstGeom prst="rect">
            <a:avLst/>
          </a:prstGeom>
        </p:spPr>
      </p:pic>
      <p:pic>
        <p:nvPicPr>
          <p:cNvPr id="33" name="Picture 32" descr="Noah.2.8.base.sens0.1.gif"/>
          <p:cNvPicPr>
            <a:picLocks noChangeAspect="1"/>
          </p:cNvPicPr>
          <p:nvPr/>
        </p:nvPicPr>
        <p:blipFill>
          <a:blip r:embed="rId6"/>
          <a:stretch>
            <a:fillRect/>
          </a:stretch>
        </p:blipFill>
        <p:spPr>
          <a:xfrm>
            <a:off x="6152714" y="2465149"/>
            <a:ext cx="1270531" cy="2127400"/>
          </a:xfrm>
          <a:prstGeom prst="rect">
            <a:avLst/>
          </a:prstGeom>
        </p:spPr>
      </p:pic>
      <p:pic>
        <p:nvPicPr>
          <p:cNvPr id="34" name="Picture 33" descr="Noah.2.7.base.sens0.1.gif"/>
          <p:cNvPicPr>
            <a:picLocks noChangeAspect="1"/>
          </p:cNvPicPr>
          <p:nvPr/>
        </p:nvPicPr>
        <p:blipFill>
          <a:blip r:embed="rId7"/>
          <a:stretch>
            <a:fillRect/>
          </a:stretch>
        </p:blipFill>
        <p:spPr>
          <a:xfrm>
            <a:off x="4745469" y="2465149"/>
            <a:ext cx="1270531" cy="2127400"/>
          </a:xfrm>
          <a:prstGeom prst="rect">
            <a:avLst/>
          </a:prstGeom>
        </p:spPr>
      </p:pic>
      <p:pic>
        <p:nvPicPr>
          <p:cNvPr id="35" name="Picture 34" descr="catchment.1.25.base.sens0.1.gif"/>
          <p:cNvPicPr>
            <a:picLocks noChangeAspect="1"/>
          </p:cNvPicPr>
          <p:nvPr/>
        </p:nvPicPr>
        <p:blipFill>
          <a:blip r:embed="rId8"/>
          <a:stretch>
            <a:fillRect/>
          </a:stretch>
        </p:blipFill>
        <p:spPr>
          <a:xfrm>
            <a:off x="3318986" y="2465149"/>
            <a:ext cx="1270531" cy="2127400"/>
          </a:xfrm>
          <a:prstGeom prst="rect">
            <a:avLst/>
          </a:prstGeom>
        </p:spPr>
      </p:pic>
      <p:pic>
        <p:nvPicPr>
          <p:cNvPr id="36" name="Picture 35" descr="CLM.3.5.base.sens0.1.gif"/>
          <p:cNvPicPr>
            <a:picLocks noChangeAspect="1"/>
          </p:cNvPicPr>
          <p:nvPr/>
        </p:nvPicPr>
        <p:blipFill>
          <a:blip r:embed="rId9"/>
          <a:stretch>
            <a:fillRect/>
          </a:stretch>
        </p:blipFill>
        <p:spPr>
          <a:xfrm>
            <a:off x="1888608" y="2465149"/>
            <a:ext cx="1270531" cy="2127400"/>
          </a:xfrm>
          <a:prstGeom prst="rect">
            <a:avLst/>
          </a:prstGeom>
        </p:spPr>
      </p:pic>
      <p:pic>
        <p:nvPicPr>
          <p:cNvPr id="37" name="Picture 36" descr="VIC.4.0.6.base.sens0.1.gif"/>
          <p:cNvPicPr>
            <a:picLocks noChangeAspect="1"/>
          </p:cNvPicPr>
          <p:nvPr/>
        </p:nvPicPr>
        <p:blipFill>
          <a:blip r:embed="rId10"/>
          <a:stretch>
            <a:fillRect/>
          </a:stretch>
        </p:blipFill>
        <p:spPr>
          <a:xfrm>
            <a:off x="438799" y="2465149"/>
            <a:ext cx="1270531" cy="2127400"/>
          </a:xfrm>
          <a:prstGeom prst="rect">
            <a:avLst/>
          </a:prstGeom>
        </p:spPr>
      </p:pic>
      <p:pic>
        <p:nvPicPr>
          <p:cNvPr id="30" name="Picture 29" descr="histall.base.Qtotal-25percent.jpg"/>
          <p:cNvPicPr>
            <a:picLocks noChangeAspect="1"/>
          </p:cNvPicPr>
          <p:nvPr/>
        </p:nvPicPr>
        <p:blipFill>
          <a:blip r:embed="rId11"/>
          <a:srcRect t="42320" r="3195" b="33488"/>
          <a:stretch>
            <a:fillRect/>
          </a:stretch>
        </p:blipFill>
        <p:spPr>
          <a:xfrm>
            <a:off x="153920" y="4532775"/>
            <a:ext cx="9144000" cy="1298098"/>
          </a:xfrm>
          <a:prstGeom prst="rect">
            <a:avLst/>
          </a:prstGeom>
        </p:spPr>
      </p:pic>
      <p:sp>
        <p:nvSpPr>
          <p:cNvPr id="39" name="Rectangle 7"/>
          <p:cNvSpPr>
            <a:spLocks noChangeArrowheads="1"/>
          </p:cNvSpPr>
          <p:nvPr/>
        </p:nvSpPr>
        <p:spPr bwMode="auto">
          <a:xfrm>
            <a:off x="3219518" y="5586413"/>
            <a:ext cx="1454150" cy="400050"/>
          </a:xfrm>
          <a:prstGeom prst="rect">
            <a:avLst/>
          </a:prstGeom>
          <a:solidFill>
            <a:schemeClr val="bg1"/>
          </a:solidFill>
          <a:ln w="9525">
            <a:noFill/>
            <a:miter lim="800000"/>
            <a:headEnd/>
            <a:tailEnd/>
          </a:ln>
        </p:spPr>
        <p:txBody>
          <a:bodyPr wrap="none">
            <a:prstTxWarp prst="textNoShape">
              <a:avLst/>
            </a:prstTxWarp>
            <a:spAutoFit/>
          </a:bodyPr>
          <a:lstStyle/>
          <a:p>
            <a:r>
              <a:rPr lang="en-US" sz="2000" b="1" dirty="0">
                <a:latin typeface="Book Antiqua" charset="0"/>
              </a:rPr>
              <a:t>Catchment</a:t>
            </a:r>
          </a:p>
        </p:txBody>
      </p:sp>
      <p:sp>
        <p:nvSpPr>
          <p:cNvPr id="40" name="Rectangle 7"/>
          <p:cNvSpPr>
            <a:spLocks noChangeArrowheads="1"/>
          </p:cNvSpPr>
          <p:nvPr/>
        </p:nvSpPr>
        <p:spPr bwMode="auto">
          <a:xfrm>
            <a:off x="1981580" y="5583238"/>
            <a:ext cx="1117600" cy="40005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a:latin typeface="Book Antiqua" charset="0"/>
              </a:rPr>
              <a:t>CLM</a:t>
            </a:r>
          </a:p>
        </p:txBody>
      </p:sp>
      <p:sp>
        <p:nvSpPr>
          <p:cNvPr id="41" name="Rectangle 6"/>
          <p:cNvSpPr>
            <a:spLocks noChangeArrowheads="1"/>
          </p:cNvSpPr>
          <p:nvPr/>
        </p:nvSpPr>
        <p:spPr bwMode="auto">
          <a:xfrm>
            <a:off x="4733233" y="5600700"/>
            <a:ext cx="1211262" cy="400050"/>
          </a:xfrm>
          <a:prstGeom prst="rect">
            <a:avLst/>
          </a:prstGeom>
          <a:solidFill>
            <a:schemeClr val="bg1"/>
          </a:solidFill>
          <a:ln w="9525">
            <a:noFill/>
            <a:miter lim="800000"/>
            <a:headEnd/>
            <a:tailEnd/>
          </a:ln>
        </p:spPr>
        <p:txBody>
          <a:bodyPr wrap="none">
            <a:prstTxWarp prst="textNoShape">
              <a:avLst/>
            </a:prstTxWarp>
            <a:spAutoFit/>
          </a:bodyPr>
          <a:lstStyle/>
          <a:p>
            <a:r>
              <a:rPr lang="en-US" sz="2000" b="1" dirty="0">
                <a:latin typeface="Book Antiqua" charset="0"/>
              </a:rPr>
              <a:t>Noah 2.7</a:t>
            </a:r>
          </a:p>
        </p:txBody>
      </p:sp>
      <p:sp>
        <p:nvSpPr>
          <p:cNvPr id="42" name="Rectangle 6"/>
          <p:cNvSpPr>
            <a:spLocks noChangeArrowheads="1"/>
          </p:cNvSpPr>
          <p:nvPr/>
        </p:nvSpPr>
        <p:spPr bwMode="auto">
          <a:xfrm>
            <a:off x="6189160" y="5599113"/>
            <a:ext cx="1295400" cy="400050"/>
          </a:xfrm>
          <a:prstGeom prst="rect">
            <a:avLst/>
          </a:prstGeom>
          <a:solidFill>
            <a:schemeClr val="bg1"/>
          </a:solidFill>
          <a:ln w="9525">
            <a:noFill/>
            <a:miter lim="800000"/>
            <a:headEnd/>
            <a:tailEnd/>
          </a:ln>
        </p:spPr>
        <p:txBody>
          <a:bodyPr>
            <a:prstTxWarp prst="textNoShape">
              <a:avLst/>
            </a:prstTxWarp>
            <a:spAutoFit/>
          </a:bodyPr>
          <a:lstStyle/>
          <a:p>
            <a:r>
              <a:rPr lang="en-US" sz="2000" b="1" dirty="0">
                <a:latin typeface="Book Antiqua" charset="0"/>
              </a:rPr>
              <a:t>Noah 2.8</a:t>
            </a:r>
          </a:p>
        </p:txBody>
      </p:sp>
      <p:sp>
        <p:nvSpPr>
          <p:cNvPr id="43" name="Rectangle 7"/>
          <p:cNvSpPr>
            <a:spLocks noChangeArrowheads="1"/>
          </p:cNvSpPr>
          <p:nvPr/>
        </p:nvSpPr>
        <p:spPr bwMode="auto">
          <a:xfrm>
            <a:off x="7744720" y="5583238"/>
            <a:ext cx="1003300" cy="40005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smtClean="0">
                <a:latin typeface="Book Antiqua" charset="0"/>
              </a:rPr>
              <a:t>Sac</a:t>
            </a:r>
            <a:endParaRPr lang="en-US" sz="2000" b="1" dirty="0">
              <a:latin typeface="Book Antiqua" charset="0"/>
            </a:endParaRPr>
          </a:p>
        </p:txBody>
      </p:sp>
      <p:sp>
        <p:nvSpPr>
          <p:cNvPr id="44" name="Rectangle 5"/>
          <p:cNvSpPr>
            <a:spLocks noChangeArrowheads="1"/>
          </p:cNvSpPr>
          <p:nvPr/>
        </p:nvSpPr>
        <p:spPr bwMode="auto">
          <a:xfrm>
            <a:off x="553400" y="5583238"/>
            <a:ext cx="1104900" cy="400050"/>
          </a:xfrm>
          <a:prstGeom prst="rect">
            <a:avLst/>
          </a:prstGeom>
          <a:solidFill>
            <a:schemeClr val="bg1"/>
          </a:solidFill>
          <a:ln w="9525">
            <a:noFill/>
            <a:miter lim="800000"/>
            <a:headEnd/>
            <a:tailEnd/>
          </a:ln>
        </p:spPr>
        <p:txBody>
          <a:bodyPr>
            <a:prstTxWarp prst="textNoShape">
              <a:avLst/>
            </a:prstTxWarp>
            <a:spAutoFit/>
          </a:bodyPr>
          <a:lstStyle/>
          <a:p>
            <a:pPr algn="ctr"/>
            <a:r>
              <a:rPr lang="en-US" sz="2000" b="1" dirty="0">
                <a:latin typeface="Book Antiqua" charset="0"/>
              </a:rPr>
              <a:t>VIC</a:t>
            </a:r>
          </a:p>
        </p:txBody>
      </p:sp>
      <p:sp>
        <p:nvSpPr>
          <p:cNvPr id="46" name="Rectangle 45"/>
          <p:cNvSpPr/>
          <p:nvPr/>
        </p:nvSpPr>
        <p:spPr bwMode="auto">
          <a:xfrm>
            <a:off x="269366" y="4443761"/>
            <a:ext cx="8874634" cy="1939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7" name="Rectangle 5"/>
          <p:cNvSpPr>
            <a:spLocks noChangeArrowheads="1"/>
          </p:cNvSpPr>
          <p:nvPr/>
        </p:nvSpPr>
        <p:spPr bwMode="auto">
          <a:xfrm rot="16200000">
            <a:off x="-268644" y="4944633"/>
            <a:ext cx="1104900" cy="276999"/>
          </a:xfrm>
          <a:prstGeom prst="rect">
            <a:avLst/>
          </a:prstGeom>
          <a:solidFill>
            <a:schemeClr val="bg1"/>
          </a:solidFill>
          <a:ln w="9525">
            <a:noFill/>
            <a:miter lim="800000"/>
            <a:headEnd/>
            <a:tailEnd/>
          </a:ln>
        </p:spPr>
        <p:txBody>
          <a:bodyPr wrap="square">
            <a:prstTxWarp prst="textNoShape">
              <a:avLst/>
            </a:prstTxWarp>
            <a:spAutoFit/>
          </a:bodyPr>
          <a:lstStyle/>
          <a:p>
            <a:pPr algn="ctr"/>
            <a:r>
              <a:rPr lang="en-US" sz="1200" b="1" dirty="0" smtClean="0">
                <a:latin typeface="Arial"/>
                <a:cs typeface="Arial"/>
              </a:rPr>
              <a:t>count</a:t>
            </a:r>
            <a:endParaRPr lang="en-US" sz="1200" b="1" dirty="0">
              <a:latin typeface="Arial"/>
              <a:cs typeface="Arial"/>
            </a:endParaRPr>
          </a:p>
        </p:txBody>
      </p:sp>
      <p:grpSp>
        <p:nvGrpSpPr>
          <p:cNvPr id="31" name="Group 45"/>
          <p:cNvGrpSpPr>
            <a:grpSpLocks/>
          </p:cNvGrpSpPr>
          <p:nvPr/>
        </p:nvGrpSpPr>
        <p:grpSpPr bwMode="auto">
          <a:xfrm>
            <a:off x="2809080" y="1189605"/>
            <a:ext cx="3513139" cy="1119188"/>
            <a:chOff x="3460" y="1080"/>
            <a:chExt cx="2213" cy="705"/>
          </a:xfrm>
        </p:grpSpPr>
        <p:sp>
          <p:nvSpPr>
            <p:cNvPr id="48" name="Line 35"/>
            <p:cNvSpPr>
              <a:spLocks noChangeShapeType="1"/>
            </p:cNvSpPr>
            <p:nvPr/>
          </p:nvSpPr>
          <p:spPr bwMode="auto">
            <a:xfrm>
              <a:off x="4864" y="1299"/>
              <a:ext cx="744"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9" name="Text Box 36"/>
            <p:cNvSpPr txBox="1">
              <a:spLocks noChangeArrowheads="1"/>
            </p:cNvSpPr>
            <p:nvPr/>
          </p:nvSpPr>
          <p:spPr bwMode="auto">
            <a:xfrm>
              <a:off x="3460" y="1145"/>
              <a:ext cx="1175" cy="640"/>
            </a:xfrm>
            <a:prstGeom prst="rect">
              <a:avLst/>
            </a:prstGeom>
            <a:noFill/>
            <a:ln w="9525">
              <a:noFill/>
              <a:miter lim="800000"/>
              <a:headEnd/>
              <a:tailEnd/>
            </a:ln>
          </p:spPr>
          <p:txBody>
            <a:bodyPr wrap="none">
              <a:prstTxWarp prst="textNoShape">
                <a:avLst/>
              </a:prstTxWarp>
              <a:spAutoFit/>
            </a:bodyPr>
            <a:lstStyle/>
            <a:p>
              <a:pPr algn="ctr"/>
              <a:r>
                <a:rPr lang="en-US" sz="2000" b="1" dirty="0" smtClean="0">
                  <a:latin typeface="Book Antiqua"/>
                  <a:cs typeface="Book Antiqua"/>
                </a:rPr>
                <a:t>T </a:t>
              </a:r>
            </a:p>
            <a:p>
              <a:pPr algn="ctr"/>
              <a:r>
                <a:rPr lang="en-US" sz="2000" b="1" dirty="0" smtClean="0">
                  <a:latin typeface="Book Antiqua"/>
                  <a:cs typeface="Book Antiqua"/>
                </a:rPr>
                <a:t>Sensitivity</a:t>
              </a:r>
            </a:p>
            <a:p>
              <a:pPr algn="ctr"/>
              <a:r>
                <a:rPr lang="en-US" sz="2000" b="1" dirty="0" smtClean="0">
                  <a:latin typeface="Book Antiqua"/>
                  <a:cs typeface="Book Antiqua"/>
                </a:rPr>
                <a:t>(</a:t>
              </a:r>
              <a:r>
                <a:rPr lang="en-US" sz="2000" b="1" dirty="0" err="1" smtClean="0">
                  <a:latin typeface="Book Antiqua"/>
                  <a:cs typeface="Book Antiqua"/>
                </a:rPr>
                <a:t>Tmin&amp;Tmax</a:t>
              </a:r>
              <a:r>
                <a:rPr lang="en-US" sz="2000" b="1" dirty="0" smtClean="0">
                  <a:latin typeface="Book Antiqua"/>
                  <a:cs typeface="Book Antiqua"/>
                </a:rPr>
                <a:t>)</a:t>
              </a:r>
              <a:endParaRPr lang="en-US" sz="2000" b="1" dirty="0">
                <a:latin typeface="Book Antiqua"/>
                <a:cs typeface="Book Antiqua"/>
              </a:endParaRPr>
            </a:p>
          </p:txBody>
        </p:sp>
        <p:sp>
          <p:nvSpPr>
            <p:cNvPr id="50" name="Text Box 37"/>
            <p:cNvSpPr txBox="1">
              <a:spLocks noChangeArrowheads="1"/>
            </p:cNvSpPr>
            <p:nvPr/>
          </p:nvSpPr>
          <p:spPr bwMode="auto">
            <a:xfrm>
              <a:off x="4827" y="1080"/>
              <a:ext cx="810" cy="212"/>
            </a:xfrm>
            <a:prstGeom prst="rect">
              <a:avLst/>
            </a:prstGeom>
            <a:noFill/>
            <a:ln w="9525">
              <a:noFill/>
              <a:miter lim="800000"/>
              <a:headEnd/>
              <a:tailEnd/>
            </a:ln>
          </p:spPr>
          <p:txBody>
            <a:bodyPr wrap="none">
              <a:prstTxWarp prst="textNoShape">
                <a:avLst/>
              </a:prstTxWarp>
              <a:spAutoFit/>
            </a:bodyPr>
            <a:lstStyle/>
            <a:p>
              <a:r>
                <a:rPr lang="en-US" sz="1600" b="1"/>
                <a:t>Q</a:t>
              </a:r>
              <a:r>
                <a:rPr lang="en-US" sz="1600" b="1" baseline="-25000"/>
                <a:t> ref+0.1 </a:t>
              </a:r>
              <a:r>
                <a:rPr lang="en-US" sz="1600" b="1"/>
                <a:t>- Q</a:t>
              </a:r>
              <a:r>
                <a:rPr lang="en-US" sz="1600" b="1" baseline="-25000"/>
                <a:t>ref</a:t>
              </a:r>
              <a:endParaRPr lang="en-US" sz="1600" b="1"/>
            </a:p>
          </p:txBody>
        </p:sp>
        <p:sp>
          <p:nvSpPr>
            <p:cNvPr id="51" name="Rectangle 38"/>
            <p:cNvSpPr>
              <a:spLocks noChangeArrowheads="1"/>
            </p:cNvSpPr>
            <p:nvPr/>
          </p:nvSpPr>
          <p:spPr bwMode="auto">
            <a:xfrm>
              <a:off x="5068" y="1275"/>
              <a:ext cx="323" cy="212"/>
            </a:xfrm>
            <a:prstGeom prst="rect">
              <a:avLst/>
            </a:prstGeom>
            <a:noFill/>
            <a:ln w="9525">
              <a:noFill/>
              <a:miter lim="800000"/>
              <a:headEnd/>
              <a:tailEnd/>
            </a:ln>
          </p:spPr>
          <p:txBody>
            <a:bodyPr wrap="none">
              <a:prstTxWarp prst="textNoShape">
                <a:avLst/>
              </a:prstTxWarp>
              <a:spAutoFit/>
            </a:bodyPr>
            <a:lstStyle/>
            <a:p>
              <a:r>
                <a:rPr lang="en-US" sz="1600" b="1"/>
                <a:t>Q</a:t>
              </a:r>
              <a:r>
                <a:rPr lang="en-US" sz="1600" b="1" baseline="-25000"/>
                <a:t>ref</a:t>
              </a:r>
            </a:p>
          </p:txBody>
        </p:sp>
        <p:sp>
          <p:nvSpPr>
            <p:cNvPr id="52" name="Line 39"/>
            <p:cNvSpPr>
              <a:spLocks noChangeShapeType="1"/>
            </p:cNvSpPr>
            <p:nvPr/>
          </p:nvSpPr>
          <p:spPr bwMode="auto">
            <a:xfrm>
              <a:off x="4672" y="1495"/>
              <a:ext cx="1001" cy="1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3" name="Rectangle 40"/>
            <p:cNvSpPr>
              <a:spLocks noChangeArrowheads="1"/>
            </p:cNvSpPr>
            <p:nvPr/>
          </p:nvSpPr>
          <p:spPr bwMode="auto">
            <a:xfrm>
              <a:off x="4999" y="1500"/>
              <a:ext cx="455" cy="213"/>
            </a:xfrm>
            <a:prstGeom prst="rect">
              <a:avLst/>
            </a:prstGeom>
            <a:noFill/>
            <a:ln w="9525">
              <a:noFill/>
              <a:miter lim="800000"/>
              <a:headEnd/>
              <a:tailEnd/>
            </a:ln>
          </p:spPr>
          <p:txBody>
            <a:bodyPr wrap="none">
              <a:prstTxWarp prst="textNoShape">
                <a:avLst/>
              </a:prstTxWarp>
              <a:spAutoFit/>
            </a:bodyPr>
            <a:lstStyle/>
            <a:p>
              <a:r>
                <a:rPr lang="en-US" sz="1600" b="1" dirty="0"/>
                <a:t>0.1</a:t>
              </a:r>
              <a:r>
                <a:rPr lang="en-US" sz="1600" b="1" dirty="0" smtClean="0"/>
                <a:t> °C</a:t>
              </a:r>
              <a:endParaRPr lang="en-US" sz="1600" b="1" baseline="-25000" dirty="0"/>
            </a:p>
          </p:txBody>
        </p:sp>
        <p:sp>
          <p:nvSpPr>
            <p:cNvPr id="54" name="Rectangle 42"/>
            <p:cNvSpPr>
              <a:spLocks noChangeArrowheads="1"/>
            </p:cNvSpPr>
            <p:nvPr/>
          </p:nvSpPr>
          <p:spPr bwMode="auto">
            <a:xfrm>
              <a:off x="4480" y="1246"/>
              <a:ext cx="224" cy="288"/>
            </a:xfrm>
            <a:prstGeom prst="rect">
              <a:avLst/>
            </a:prstGeom>
            <a:noFill/>
            <a:ln w="9525">
              <a:noFill/>
              <a:miter lim="800000"/>
              <a:headEnd/>
              <a:tailEnd/>
            </a:ln>
          </p:spPr>
          <p:txBody>
            <a:bodyPr wrap="none">
              <a:prstTxWarp prst="textNoShape">
                <a:avLst/>
              </a:prstTxWarp>
              <a:spAutoFit/>
            </a:bodyPr>
            <a:lstStyle/>
            <a:p>
              <a:r>
                <a:rPr lang="en-US"/>
                <a:t>=</a:t>
              </a:r>
            </a:p>
          </p:txBody>
        </p:sp>
      </p:grpSp>
      <p:sp>
        <p:nvSpPr>
          <p:cNvPr id="55" name="Slide Number Placeholder 54"/>
          <p:cNvSpPr>
            <a:spLocks noGrp="1"/>
          </p:cNvSpPr>
          <p:nvPr>
            <p:ph type="sldNum" sz="quarter" idx="12"/>
          </p:nvPr>
        </p:nvSpPr>
        <p:spPr>
          <a:xfrm>
            <a:off x="7239000" y="0"/>
            <a:ext cx="1905000" cy="457200"/>
          </a:xfrm>
        </p:spPr>
        <p:txBody>
          <a:bodyPr/>
          <a:lstStyle/>
          <a:p>
            <a:pPr>
              <a:defRPr/>
            </a:pPr>
            <a:r>
              <a:rPr lang="en-US" i="1" dirty="0" smtClean="0"/>
              <a:t>Ch 2, slide </a:t>
            </a:r>
            <a:fld id="{94BB015A-FE83-2C43-ACE2-85D0D298FC6A}" type="slidenum">
              <a:rPr lang="en-US" i="1" smtClean="0"/>
              <a:pPr>
                <a:defRPr/>
              </a:pPr>
              <a:t>80</a:t>
            </a:fld>
            <a:endParaRPr lang="en-US" i="1" dirty="0"/>
          </a:p>
        </p:txBody>
      </p:sp>
      <p:sp>
        <p:nvSpPr>
          <p:cNvPr id="63" name="Rectangle 62"/>
          <p:cNvSpPr/>
          <p:nvPr/>
        </p:nvSpPr>
        <p:spPr bwMode="auto">
          <a:xfrm>
            <a:off x="421766" y="2281912"/>
            <a:ext cx="8874634" cy="25017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4" name="Rectangle 63"/>
          <p:cNvSpPr/>
          <p:nvPr/>
        </p:nvSpPr>
        <p:spPr bwMode="auto">
          <a:xfrm>
            <a:off x="269366" y="2321952"/>
            <a:ext cx="8874634" cy="25017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68" name="Group 67"/>
          <p:cNvGrpSpPr/>
          <p:nvPr/>
        </p:nvGrpSpPr>
        <p:grpSpPr>
          <a:xfrm>
            <a:off x="267846" y="2466974"/>
            <a:ext cx="8874634" cy="2188468"/>
            <a:chOff x="267846" y="2466974"/>
            <a:chExt cx="8874634" cy="2188468"/>
          </a:xfrm>
        </p:grpSpPr>
        <p:pic>
          <p:nvPicPr>
            <p:cNvPr id="56" name="Picture 55" descr="catchment.1.25.base.sens0.1.gif"/>
            <p:cNvPicPr>
              <a:picLocks noChangeAspect="1"/>
            </p:cNvPicPr>
            <p:nvPr/>
          </p:nvPicPr>
          <p:blipFill>
            <a:blip r:embed="rId12">
              <a:alphaModFix/>
            </a:blip>
            <a:stretch>
              <a:fillRect/>
            </a:stretch>
          </p:blipFill>
          <p:spPr>
            <a:xfrm>
              <a:off x="3328406" y="2473324"/>
              <a:ext cx="1265289" cy="2118622"/>
            </a:xfrm>
            <a:prstGeom prst="rect">
              <a:avLst/>
            </a:prstGeom>
          </p:spPr>
        </p:pic>
        <p:pic>
          <p:nvPicPr>
            <p:cNvPr id="57" name="Picture 56" descr="CLM.3.5.base.sens0.1.gif"/>
            <p:cNvPicPr>
              <a:picLocks noChangeAspect="1"/>
            </p:cNvPicPr>
            <p:nvPr/>
          </p:nvPicPr>
          <p:blipFill>
            <a:blip r:embed="rId13">
              <a:alphaModFix/>
            </a:blip>
            <a:stretch>
              <a:fillRect/>
            </a:stretch>
          </p:blipFill>
          <p:spPr>
            <a:xfrm>
              <a:off x="1889602" y="2466974"/>
              <a:ext cx="1265289" cy="2118622"/>
            </a:xfrm>
            <a:prstGeom prst="rect">
              <a:avLst/>
            </a:prstGeom>
          </p:spPr>
        </p:pic>
        <p:pic>
          <p:nvPicPr>
            <p:cNvPr id="58" name="Picture 57" descr="Noah.2.7.base.sens0.1.gif"/>
            <p:cNvPicPr>
              <a:picLocks noChangeAspect="1"/>
            </p:cNvPicPr>
            <p:nvPr/>
          </p:nvPicPr>
          <p:blipFill>
            <a:blip r:embed="rId14">
              <a:alphaModFix/>
            </a:blip>
            <a:stretch>
              <a:fillRect/>
            </a:stretch>
          </p:blipFill>
          <p:spPr>
            <a:xfrm>
              <a:off x="4745044" y="2473324"/>
              <a:ext cx="1265289" cy="2118622"/>
            </a:xfrm>
            <a:prstGeom prst="rect">
              <a:avLst/>
            </a:prstGeom>
          </p:spPr>
        </p:pic>
        <p:pic>
          <p:nvPicPr>
            <p:cNvPr id="59" name="Picture 58" descr="Noah.2.8.base.sens0.1.gif"/>
            <p:cNvPicPr>
              <a:picLocks noChangeAspect="1"/>
            </p:cNvPicPr>
            <p:nvPr/>
          </p:nvPicPr>
          <p:blipFill>
            <a:blip r:embed="rId15">
              <a:alphaModFix/>
            </a:blip>
            <a:stretch>
              <a:fillRect/>
            </a:stretch>
          </p:blipFill>
          <p:spPr>
            <a:xfrm>
              <a:off x="6151511" y="2473324"/>
              <a:ext cx="1265289" cy="2118622"/>
            </a:xfrm>
            <a:prstGeom prst="rect">
              <a:avLst/>
            </a:prstGeom>
          </p:spPr>
        </p:pic>
        <p:pic>
          <p:nvPicPr>
            <p:cNvPr id="60" name="Picture 59" descr="SAC.PET2.7.base.sens0.1.gif"/>
            <p:cNvPicPr>
              <a:picLocks noChangeAspect="1"/>
            </p:cNvPicPr>
            <p:nvPr/>
          </p:nvPicPr>
          <p:blipFill>
            <a:blip r:embed="rId16">
              <a:alphaModFix/>
            </a:blip>
            <a:stretch>
              <a:fillRect/>
            </a:stretch>
          </p:blipFill>
          <p:spPr>
            <a:xfrm>
              <a:off x="7526285" y="2466974"/>
              <a:ext cx="1265289" cy="2118622"/>
            </a:xfrm>
            <a:prstGeom prst="rect">
              <a:avLst/>
            </a:prstGeom>
          </p:spPr>
        </p:pic>
        <p:pic>
          <p:nvPicPr>
            <p:cNvPr id="61" name="Picture 60" descr="VIC.4.0.6.base.sens0.1.gif"/>
            <p:cNvPicPr>
              <a:picLocks noChangeAspect="1"/>
            </p:cNvPicPr>
            <p:nvPr/>
          </p:nvPicPr>
          <p:blipFill>
            <a:blip r:embed="rId17">
              <a:alphaModFix/>
            </a:blip>
            <a:stretch>
              <a:fillRect/>
            </a:stretch>
          </p:blipFill>
          <p:spPr>
            <a:xfrm>
              <a:off x="442861" y="2473324"/>
              <a:ext cx="1265289" cy="2118622"/>
            </a:xfrm>
            <a:prstGeom prst="rect">
              <a:avLst/>
            </a:prstGeom>
          </p:spPr>
        </p:pic>
        <p:sp>
          <p:nvSpPr>
            <p:cNvPr id="67" name="Rectangle 66"/>
            <p:cNvSpPr/>
            <p:nvPr/>
          </p:nvSpPr>
          <p:spPr bwMode="auto">
            <a:xfrm>
              <a:off x="267846" y="4461453"/>
              <a:ext cx="8874634" cy="1939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5" name="Group 44"/>
          <p:cNvGrpSpPr/>
          <p:nvPr/>
        </p:nvGrpSpPr>
        <p:grpSpPr>
          <a:xfrm>
            <a:off x="2861672" y="3247619"/>
            <a:ext cx="5692505" cy="73499"/>
            <a:chOff x="3007146" y="3289183"/>
            <a:chExt cx="5692505" cy="73499"/>
          </a:xfrm>
        </p:grpSpPr>
        <p:sp>
          <p:nvSpPr>
            <p:cNvPr id="62" name="Rectangle 61"/>
            <p:cNvSpPr/>
            <p:nvPr/>
          </p:nvSpPr>
          <p:spPr>
            <a:xfrm>
              <a:off x="3007146" y="3290102"/>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4435787" y="3293020"/>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865760" y="3290102"/>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7252253" y="3290102"/>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8630090" y="3289183"/>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1" name="Rectangle 70"/>
          <p:cNvSpPr/>
          <p:nvPr/>
        </p:nvSpPr>
        <p:spPr>
          <a:xfrm>
            <a:off x="1403480" y="3245073"/>
            <a:ext cx="69561" cy="6966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93435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228600" y="1371600"/>
            <a:ext cx="8507413" cy="3597275"/>
            <a:chOff x="144" y="1008"/>
            <a:chExt cx="5359" cy="2266"/>
          </a:xfrm>
        </p:grpSpPr>
        <p:grpSp>
          <p:nvGrpSpPr>
            <p:cNvPr id="3" name="Group 5"/>
            <p:cNvGrpSpPr>
              <a:grpSpLocks/>
            </p:cNvGrpSpPr>
            <p:nvPr/>
          </p:nvGrpSpPr>
          <p:grpSpPr bwMode="auto">
            <a:xfrm>
              <a:off x="144" y="1008"/>
              <a:ext cx="5359" cy="2266"/>
              <a:chOff x="96" y="1392"/>
              <a:chExt cx="5359" cy="2266"/>
            </a:xfrm>
          </p:grpSpPr>
          <p:pic>
            <p:nvPicPr>
              <p:cNvPr id="11270" name="Picture 6" descr="C:\users\wood\jisaosem\miscfigs\ds2.bmp"/>
              <p:cNvPicPr>
                <a:picLocks noChangeAspect="1" noChangeArrowheads="1"/>
              </p:cNvPicPr>
              <p:nvPr/>
            </p:nvPicPr>
            <p:blipFill>
              <a:blip r:embed="rId3"/>
              <a:srcRect r="8655" b="50093"/>
              <a:stretch>
                <a:fillRect/>
              </a:stretch>
            </p:blipFill>
            <p:spPr bwMode="auto">
              <a:xfrm>
                <a:off x="96" y="1776"/>
                <a:ext cx="4851" cy="1658"/>
              </a:xfrm>
              <a:prstGeom prst="rect">
                <a:avLst/>
              </a:prstGeom>
              <a:solidFill>
                <a:schemeClr val="bg1"/>
              </a:solidFill>
            </p:spPr>
          </p:pic>
          <p:sp>
            <p:nvSpPr>
              <p:cNvPr id="11271" name="Text Box 7"/>
              <p:cNvSpPr txBox="1">
                <a:spLocks noChangeArrowheads="1"/>
              </p:cNvSpPr>
              <p:nvPr/>
            </p:nvSpPr>
            <p:spPr bwMode="auto">
              <a:xfrm>
                <a:off x="3696" y="1392"/>
                <a:ext cx="1759" cy="250"/>
              </a:xfrm>
              <a:prstGeom prst="rect">
                <a:avLst/>
              </a:prstGeom>
              <a:solidFill>
                <a:srgbClr val="CCECFF"/>
              </a:solidFill>
              <a:ln w="9525">
                <a:noFill/>
                <a:miter lim="800000"/>
                <a:headEnd/>
                <a:tailEnd/>
              </a:ln>
              <a:effectLst/>
            </p:spPr>
            <p:txBody>
              <a:bodyPr wrap="none" anchor="ctr">
                <a:prstTxWarp prst="textNoShape">
                  <a:avLst/>
                </a:prstTxWarp>
                <a:spAutoFit/>
              </a:bodyPr>
              <a:lstStyle/>
              <a:p>
                <a:pPr algn="ctr"/>
                <a:r>
                  <a:rPr lang="en-US">
                    <a:solidFill>
                      <a:srgbClr val="FF0000"/>
                    </a:solidFill>
                  </a:rPr>
                  <a:t>from NCDC observations</a:t>
                </a:r>
              </a:p>
            </p:txBody>
          </p:sp>
          <p:sp>
            <p:nvSpPr>
              <p:cNvPr id="11272" name="Text Box 8"/>
              <p:cNvSpPr txBox="1">
                <a:spLocks noChangeArrowheads="1"/>
              </p:cNvSpPr>
              <p:nvPr/>
            </p:nvSpPr>
            <p:spPr bwMode="auto">
              <a:xfrm>
                <a:off x="3744" y="3408"/>
                <a:ext cx="1690" cy="250"/>
              </a:xfrm>
              <a:prstGeom prst="rect">
                <a:avLst/>
              </a:prstGeom>
              <a:solidFill>
                <a:srgbClr val="CCECFF"/>
              </a:solidFill>
              <a:ln w="9525">
                <a:noFill/>
                <a:miter lim="800000"/>
                <a:headEnd/>
                <a:tailEnd/>
              </a:ln>
              <a:effectLst/>
            </p:spPr>
            <p:txBody>
              <a:bodyPr wrap="none" anchor="ctr">
                <a:prstTxWarp prst="textNoShape">
                  <a:avLst/>
                </a:prstTxWarp>
                <a:spAutoFit/>
              </a:bodyPr>
              <a:lstStyle/>
              <a:p>
                <a:pPr algn="ctr"/>
                <a:r>
                  <a:rPr lang="en-US">
                    <a:solidFill>
                      <a:srgbClr val="FF0000"/>
                    </a:solidFill>
                  </a:rPr>
                  <a:t>from PCM historical run</a:t>
                </a:r>
              </a:p>
            </p:txBody>
          </p:sp>
          <p:sp>
            <p:nvSpPr>
              <p:cNvPr id="11273" name="Rectangle 9"/>
              <p:cNvSpPr>
                <a:spLocks noChangeArrowheads="1"/>
              </p:cNvSpPr>
              <p:nvPr/>
            </p:nvSpPr>
            <p:spPr bwMode="auto">
              <a:xfrm>
                <a:off x="1488" y="2784"/>
                <a:ext cx="720" cy="144"/>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11274" name="Rectangle 10"/>
              <p:cNvSpPr>
                <a:spLocks noChangeArrowheads="1"/>
              </p:cNvSpPr>
              <p:nvPr/>
            </p:nvSpPr>
            <p:spPr bwMode="auto">
              <a:xfrm>
                <a:off x="864" y="1968"/>
                <a:ext cx="1296" cy="19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11275" name="Text Box 11"/>
              <p:cNvSpPr txBox="1">
                <a:spLocks noChangeArrowheads="1"/>
              </p:cNvSpPr>
              <p:nvPr/>
            </p:nvSpPr>
            <p:spPr bwMode="auto">
              <a:xfrm>
                <a:off x="624" y="3408"/>
                <a:ext cx="1437" cy="250"/>
              </a:xfrm>
              <a:prstGeom prst="rect">
                <a:avLst/>
              </a:prstGeom>
              <a:solidFill>
                <a:srgbClr val="CCECFF"/>
              </a:solidFill>
              <a:ln w="9525">
                <a:noFill/>
                <a:miter lim="800000"/>
                <a:headEnd/>
                <a:tailEnd/>
              </a:ln>
              <a:effectLst/>
            </p:spPr>
            <p:txBody>
              <a:bodyPr wrap="none" anchor="ctr">
                <a:prstTxWarp prst="textNoShape">
                  <a:avLst/>
                </a:prstTxWarp>
                <a:spAutoFit/>
              </a:bodyPr>
              <a:lstStyle/>
              <a:p>
                <a:pPr algn="ctr"/>
                <a:r>
                  <a:rPr lang="en-US">
                    <a:solidFill>
                      <a:srgbClr val="FF0000"/>
                    </a:solidFill>
                  </a:rPr>
                  <a:t>raw climate scenario</a:t>
                </a:r>
              </a:p>
            </p:txBody>
          </p:sp>
          <p:sp>
            <p:nvSpPr>
              <p:cNvPr id="11276" name="Text Box 12"/>
              <p:cNvSpPr txBox="1">
                <a:spLocks noChangeArrowheads="1"/>
              </p:cNvSpPr>
              <p:nvPr/>
            </p:nvSpPr>
            <p:spPr bwMode="auto">
              <a:xfrm>
                <a:off x="768" y="1392"/>
                <a:ext cx="2101" cy="250"/>
              </a:xfrm>
              <a:prstGeom prst="rect">
                <a:avLst/>
              </a:prstGeom>
              <a:solidFill>
                <a:srgbClr val="CCECFF"/>
              </a:solidFill>
              <a:ln w="9525">
                <a:noFill/>
                <a:miter lim="800000"/>
                <a:headEnd/>
                <a:tailEnd/>
              </a:ln>
              <a:effectLst/>
            </p:spPr>
            <p:txBody>
              <a:bodyPr wrap="none" anchor="ctr">
                <a:prstTxWarp prst="textNoShape">
                  <a:avLst/>
                </a:prstTxWarp>
                <a:spAutoFit/>
              </a:bodyPr>
              <a:lstStyle/>
              <a:p>
                <a:pPr algn="ctr"/>
                <a:r>
                  <a:rPr lang="en-US">
                    <a:solidFill>
                      <a:srgbClr val="FF0000"/>
                    </a:solidFill>
                  </a:rPr>
                  <a:t>bias-corrected climate scenario</a:t>
                </a:r>
              </a:p>
            </p:txBody>
          </p:sp>
          <p:sp>
            <p:nvSpPr>
              <p:cNvPr id="11277" name="AutoShape 13"/>
              <p:cNvSpPr>
                <a:spLocks noChangeArrowheads="1"/>
              </p:cNvSpPr>
              <p:nvPr/>
            </p:nvSpPr>
            <p:spPr bwMode="auto">
              <a:xfrm>
                <a:off x="1584" y="1632"/>
                <a:ext cx="144" cy="528"/>
              </a:xfrm>
              <a:prstGeom prst="downArrow">
                <a:avLst>
                  <a:gd name="adj1" fmla="val 50000"/>
                  <a:gd name="adj2" fmla="val 91667"/>
                </a:avLst>
              </a:prstGeom>
              <a:solidFill>
                <a:srgbClr val="CCCCFF"/>
              </a:solidFill>
              <a:ln w="9525">
                <a:noFill/>
                <a:miter lim="800000"/>
                <a:headEnd/>
                <a:tailEnd/>
              </a:ln>
              <a:effectLst/>
            </p:spPr>
            <p:txBody>
              <a:bodyPr wrap="none" anchor="ctr">
                <a:prstTxWarp prst="textNoShape">
                  <a:avLst/>
                </a:prstTxWarp>
              </a:bodyPr>
              <a:lstStyle/>
              <a:p>
                <a:endParaRPr lang="en-US"/>
              </a:p>
            </p:txBody>
          </p:sp>
          <p:sp>
            <p:nvSpPr>
              <p:cNvPr id="11278" name="AutoShape 14"/>
              <p:cNvSpPr>
                <a:spLocks noChangeArrowheads="1"/>
              </p:cNvSpPr>
              <p:nvPr/>
            </p:nvSpPr>
            <p:spPr bwMode="auto">
              <a:xfrm flipV="1">
                <a:off x="1296" y="2832"/>
                <a:ext cx="144" cy="576"/>
              </a:xfrm>
              <a:prstGeom prst="downArrow">
                <a:avLst>
                  <a:gd name="adj1" fmla="val 50000"/>
                  <a:gd name="adj2" fmla="val 100000"/>
                </a:avLst>
              </a:prstGeom>
              <a:solidFill>
                <a:srgbClr val="CCCCFF"/>
              </a:solidFill>
              <a:ln w="9525">
                <a:noFill/>
                <a:miter lim="800000"/>
                <a:headEnd/>
                <a:tailEnd/>
              </a:ln>
              <a:effectLst/>
            </p:spPr>
            <p:txBody>
              <a:bodyPr wrap="none" anchor="ctr">
                <a:prstTxWarp prst="textNoShape">
                  <a:avLst/>
                </a:prstTxWarp>
              </a:bodyPr>
              <a:lstStyle/>
              <a:p>
                <a:endParaRPr lang="en-US"/>
              </a:p>
            </p:txBody>
          </p:sp>
          <p:sp>
            <p:nvSpPr>
              <p:cNvPr id="11279" name="AutoShape 15"/>
              <p:cNvSpPr>
                <a:spLocks noChangeArrowheads="1"/>
              </p:cNvSpPr>
              <p:nvPr/>
            </p:nvSpPr>
            <p:spPr bwMode="auto">
              <a:xfrm>
                <a:off x="4560" y="1632"/>
                <a:ext cx="144" cy="384"/>
              </a:xfrm>
              <a:prstGeom prst="downArrow">
                <a:avLst>
                  <a:gd name="adj1" fmla="val 50000"/>
                  <a:gd name="adj2" fmla="val 66667"/>
                </a:avLst>
              </a:prstGeom>
              <a:solidFill>
                <a:srgbClr val="CCCCFF"/>
              </a:solidFill>
              <a:ln w="9525">
                <a:noFill/>
                <a:miter lim="800000"/>
                <a:headEnd/>
                <a:tailEnd/>
              </a:ln>
              <a:effectLst/>
            </p:spPr>
            <p:txBody>
              <a:bodyPr wrap="none" anchor="ctr">
                <a:prstTxWarp prst="textNoShape">
                  <a:avLst/>
                </a:prstTxWarp>
              </a:bodyPr>
              <a:lstStyle/>
              <a:p>
                <a:endParaRPr lang="en-US"/>
              </a:p>
            </p:txBody>
          </p:sp>
          <p:sp>
            <p:nvSpPr>
              <p:cNvPr id="11280" name="Rectangle 16"/>
              <p:cNvSpPr>
                <a:spLocks noChangeArrowheads="1"/>
              </p:cNvSpPr>
              <p:nvPr/>
            </p:nvSpPr>
            <p:spPr bwMode="auto">
              <a:xfrm>
                <a:off x="5088" y="2160"/>
                <a:ext cx="96" cy="1248"/>
              </a:xfrm>
              <a:prstGeom prst="rect">
                <a:avLst/>
              </a:prstGeom>
              <a:solidFill>
                <a:srgbClr val="CCCCFF"/>
              </a:solidFill>
              <a:ln w="9525">
                <a:noFill/>
                <a:miter lim="800000"/>
                <a:headEnd/>
                <a:tailEnd/>
              </a:ln>
              <a:effectLst/>
            </p:spPr>
            <p:txBody>
              <a:bodyPr wrap="none" anchor="ctr">
                <a:prstTxWarp prst="textNoShape">
                  <a:avLst/>
                </a:prstTxWarp>
              </a:bodyPr>
              <a:lstStyle/>
              <a:p>
                <a:endParaRPr lang="en-US"/>
              </a:p>
            </p:txBody>
          </p:sp>
          <p:sp>
            <p:nvSpPr>
              <p:cNvPr id="11281" name="AutoShape 17"/>
              <p:cNvSpPr>
                <a:spLocks noChangeArrowheads="1"/>
              </p:cNvSpPr>
              <p:nvPr/>
            </p:nvSpPr>
            <p:spPr bwMode="auto">
              <a:xfrm>
                <a:off x="4752" y="2112"/>
                <a:ext cx="336" cy="192"/>
              </a:xfrm>
              <a:prstGeom prst="leftArrow">
                <a:avLst>
                  <a:gd name="adj1" fmla="val 50000"/>
                  <a:gd name="adj2" fmla="val 43750"/>
                </a:avLst>
              </a:prstGeom>
              <a:solidFill>
                <a:srgbClr val="CCCCFF"/>
              </a:solidFill>
              <a:ln w="9525">
                <a:noFill/>
                <a:miter lim="800000"/>
                <a:headEnd/>
                <a:tailEnd/>
              </a:ln>
              <a:effectLst/>
            </p:spPr>
            <p:txBody>
              <a:bodyPr wrap="none" anchor="ctr">
                <a:prstTxWarp prst="textNoShape">
                  <a:avLst/>
                </a:prstTxWarp>
              </a:bodyPr>
              <a:lstStyle/>
              <a:p>
                <a:endParaRPr lang="en-US"/>
              </a:p>
            </p:txBody>
          </p:sp>
        </p:grpSp>
        <p:sp>
          <p:nvSpPr>
            <p:cNvPr id="11282" name="Text Box 18"/>
            <p:cNvSpPr txBox="1">
              <a:spLocks noChangeArrowheads="1"/>
            </p:cNvSpPr>
            <p:nvPr/>
          </p:nvSpPr>
          <p:spPr bwMode="auto">
            <a:xfrm>
              <a:off x="1920" y="1536"/>
              <a:ext cx="645" cy="231"/>
            </a:xfrm>
            <a:prstGeom prst="rect">
              <a:avLst/>
            </a:prstGeom>
            <a:noFill/>
            <a:ln w="9525">
              <a:noFill/>
              <a:miter lim="800000"/>
              <a:headEnd/>
              <a:tailEnd/>
            </a:ln>
            <a:effectLst/>
          </p:spPr>
          <p:txBody>
            <a:bodyPr>
              <a:prstTxWarp prst="textNoShape">
                <a:avLst/>
              </a:prstTxWarp>
              <a:spAutoFit/>
            </a:bodyPr>
            <a:lstStyle/>
            <a:p>
              <a:pPr algn="ctr"/>
              <a:r>
                <a:rPr lang="en-US" sz="1800">
                  <a:solidFill>
                    <a:schemeClr val="tx2"/>
                  </a:solidFill>
                </a:rPr>
                <a:t>month m</a:t>
              </a:r>
            </a:p>
          </p:txBody>
        </p:sp>
        <p:sp>
          <p:nvSpPr>
            <p:cNvPr id="11283" name="Text Box 19"/>
            <p:cNvSpPr txBox="1">
              <a:spLocks noChangeArrowheads="1"/>
            </p:cNvSpPr>
            <p:nvPr/>
          </p:nvSpPr>
          <p:spPr bwMode="auto">
            <a:xfrm>
              <a:off x="4848" y="1440"/>
              <a:ext cx="645" cy="231"/>
            </a:xfrm>
            <a:prstGeom prst="rect">
              <a:avLst/>
            </a:prstGeom>
            <a:noFill/>
            <a:ln w="9525">
              <a:noFill/>
              <a:miter lim="800000"/>
              <a:headEnd/>
              <a:tailEnd/>
            </a:ln>
            <a:effectLst/>
          </p:spPr>
          <p:txBody>
            <a:bodyPr>
              <a:prstTxWarp prst="textNoShape">
                <a:avLst/>
              </a:prstTxWarp>
              <a:spAutoFit/>
            </a:bodyPr>
            <a:lstStyle/>
            <a:p>
              <a:pPr algn="ctr"/>
              <a:r>
                <a:rPr lang="en-US" sz="1800">
                  <a:solidFill>
                    <a:schemeClr val="tx2"/>
                  </a:solidFill>
                </a:rPr>
                <a:t>month m</a:t>
              </a:r>
            </a:p>
          </p:txBody>
        </p:sp>
      </p:grpSp>
      <p:sp>
        <p:nvSpPr>
          <p:cNvPr id="11284" name="Rectangle 20"/>
          <p:cNvSpPr>
            <a:spLocks noChangeArrowheads="1"/>
          </p:cNvSpPr>
          <p:nvPr/>
        </p:nvSpPr>
        <p:spPr bwMode="auto">
          <a:xfrm>
            <a:off x="254000" y="5562600"/>
            <a:ext cx="8890000" cy="793750"/>
          </a:xfrm>
          <a:prstGeom prst="rect">
            <a:avLst/>
          </a:prstGeom>
          <a:noFill/>
          <a:ln w="12700" cap="sq">
            <a:noFill/>
            <a:miter lim="800000"/>
            <a:headEnd type="none" w="sm" len="sm"/>
            <a:tailEnd type="none" w="sm" len="sm"/>
          </a:ln>
          <a:effectLst/>
        </p:spPr>
        <p:txBody>
          <a:bodyPr>
            <a:prstTxWarp prst="textNoShape">
              <a:avLst/>
            </a:prstTxWarp>
            <a:spAutoFit/>
          </a:bodyPr>
          <a:lstStyle/>
          <a:p>
            <a:r>
              <a:rPr lang="en-US" sz="2300">
                <a:solidFill>
                  <a:schemeClr val="tx2"/>
                </a:solidFill>
              </a:rPr>
              <a:t>For future climate runs, temperature </a:t>
            </a:r>
            <a:r>
              <a:rPr lang="en-US" sz="2300" b="1">
                <a:solidFill>
                  <a:srgbClr val="990000"/>
                </a:solidFill>
              </a:rPr>
              <a:t>trend</a:t>
            </a:r>
            <a:r>
              <a:rPr lang="en-US" sz="2300">
                <a:solidFill>
                  <a:schemeClr val="tx2"/>
                </a:solidFill>
              </a:rPr>
              <a:t> (relative to observed run) removed before, and replaced after, bias correction step</a:t>
            </a:r>
            <a:endParaRPr lang="en-US" sz="2400">
              <a:solidFill>
                <a:schemeClr val="tx2"/>
              </a:solidFill>
            </a:endParaRPr>
          </a:p>
        </p:txBody>
      </p:sp>
      <p:sp>
        <p:nvSpPr>
          <p:cNvPr id="11285" name="Rectangle 21"/>
          <p:cNvSpPr>
            <a:spLocks noChangeArrowheads="1"/>
          </p:cNvSpPr>
          <p:nvPr/>
        </p:nvSpPr>
        <p:spPr bwMode="auto">
          <a:xfrm>
            <a:off x="533400" y="381000"/>
            <a:ext cx="7943850" cy="762000"/>
          </a:xfrm>
          <a:prstGeom prst="rect">
            <a:avLst/>
          </a:prstGeom>
          <a:noFill/>
          <a:ln w="12700" cap="sq">
            <a:noFill/>
            <a:miter lim="800000"/>
            <a:headEnd type="none" w="sm" len="sm"/>
            <a:tailEnd type="none" w="sm" len="sm"/>
          </a:ln>
          <a:effectLst/>
        </p:spPr>
        <p:txBody>
          <a:bodyPr wrap="none">
            <a:prstTxWarp prst="textNoShape">
              <a:avLst/>
            </a:prstTxWarp>
            <a:spAutoFit/>
          </a:bodyPr>
          <a:lstStyle/>
          <a:p>
            <a:r>
              <a:rPr lang="en-US" sz="4400" b="1" dirty="0"/>
              <a:t>Bias </a:t>
            </a:r>
            <a:r>
              <a:rPr lang="en-US" sz="4000" b="1" dirty="0" smtClean="0"/>
              <a:t>Correction</a:t>
            </a:r>
            <a:r>
              <a:rPr lang="en-US" sz="4400" b="1" dirty="0" smtClean="0"/>
              <a:t> and Downscaling</a:t>
            </a:r>
            <a:endParaRPr lang="en-US" sz="4400" b="1" dirty="0"/>
          </a:p>
        </p:txBody>
      </p:sp>
      <p:sp>
        <p:nvSpPr>
          <p:cNvPr id="20" name="TextBox 19"/>
          <p:cNvSpPr txBox="1"/>
          <p:nvPr/>
        </p:nvSpPr>
        <p:spPr>
          <a:xfrm>
            <a:off x="0" y="6581001"/>
            <a:ext cx="3208656" cy="276999"/>
          </a:xfrm>
          <a:prstGeom prst="rect">
            <a:avLst/>
          </a:prstGeom>
          <a:noFill/>
        </p:spPr>
        <p:txBody>
          <a:bodyPr wrap="none" rtlCol="0">
            <a:spAutoFit/>
          </a:bodyPr>
          <a:lstStyle/>
          <a:p>
            <a:r>
              <a:rPr lang="en-US" sz="1200" i="1" dirty="0" smtClean="0"/>
              <a:t>Slide courtesy of </a:t>
            </a:r>
            <a:r>
              <a:rPr lang="en-US" sz="1200" i="1" dirty="0" err="1" smtClean="0"/>
              <a:t>Niklas</a:t>
            </a:r>
            <a:r>
              <a:rPr lang="en-US" sz="1200" i="1" dirty="0" smtClean="0"/>
              <a:t> Christensen, MS Defense</a:t>
            </a:r>
            <a:endParaRPr lang="en-US" sz="1200" i="1" dirty="0"/>
          </a:p>
        </p:txBody>
      </p:sp>
    </p:spTree>
    <p:extLst>
      <p:ext uri="{BB962C8B-B14F-4D97-AF65-F5344CB8AC3E}">
        <p14:creationId xmlns:p14="http://schemas.microsoft.com/office/powerpoint/2010/main" val="12740677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7087" y="1447356"/>
            <a:ext cx="7056719" cy="1323439"/>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algn="ctr"/>
            <a:r>
              <a:rPr lang="en-US" sz="4000" b="1" dirty="0" smtClean="0">
                <a:solidFill>
                  <a:schemeClr val="accent1"/>
                </a:solidFill>
                <a:latin typeface="+mj-lt"/>
                <a:ea typeface="Calibri" charset="0"/>
                <a:cs typeface="Calibri" charset="0"/>
              </a:rPr>
              <a:t>Information sharing and </a:t>
            </a:r>
          </a:p>
          <a:p>
            <a:pPr algn="ctr"/>
            <a:r>
              <a:rPr lang="en-US" sz="4000" b="1" dirty="0" smtClean="0">
                <a:solidFill>
                  <a:schemeClr val="accent1"/>
                </a:solidFill>
                <a:latin typeface="+mj-lt"/>
                <a:ea typeface="Calibri" charset="0"/>
                <a:cs typeface="Calibri" charset="0"/>
              </a:rPr>
              <a:t>two-way learning</a:t>
            </a:r>
          </a:p>
        </p:txBody>
      </p:sp>
    </p:spTree>
    <p:extLst>
      <p:ext uri="{BB962C8B-B14F-4D97-AF65-F5344CB8AC3E}">
        <p14:creationId xmlns:p14="http://schemas.microsoft.com/office/powerpoint/2010/main" val="5621019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21085" y="3496645"/>
            <a:ext cx="8701892" cy="4325112"/>
          </a:xfrm>
        </p:spPr>
        <p:txBody>
          <a:bodyPr>
            <a:normAutofit/>
          </a:bodyPr>
          <a:lstStyle/>
          <a:p>
            <a:pPr>
              <a:spcBef>
                <a:spcPts val="500"/>
              </a:spcBef>
            </a:pPr>
            <a:r>
              <a:rPr lang="en-US" sz="3000" dirty="0" smtClean="0">
                <a:solidFill>
                  <a:schemeClr val="tx1">
                    <a:lumMod val="50000"/>
                    <a:lumOff val="50000"/>
                  </a:schemeClr>
                </a:solidFill>
                <a:ea typeface="Avenir Book" charset="0"/>
                <a:cs typeface="Avenir Book" charset="0"/>
              </a:rPr>
              <a:t>Usable products</a:t>
            </a:r>
          </a:p>
          <a:p>
            <a:pPr>
              <a:spcBef>
                <a:spcPts val="500"/>
              </a:spcBef>
            </a:pPr>
            <a:r>
              <a:rPr lang="en-US" sz="3000" dirty="0" smtClean="0">
                <a:solidFill>
                  <a:schemeClr val="tx1">
                    <a:lumMod val="50000"/>
                    <a:lumOff val="50000"/>
                  </a:schemeClr>
                </a:solidFill>
                <a:ea typeface="Avenir Book" charset="0"/>
                <a:cs typeface="Avenir Book" charset="0"/>
              </a:rPr>
              <a:t>Assessable information about those products</a:t>
            </a:r>
          </a:p>
          <a:p>
            <a:pPr>
              <a:spcBef>
                <a:spcPts val="500"/>
              </a:spcBef>
            </a:pPr>
            <a:r>
              <a:rPr lang="en-US" sz="3000" dirty="0" smtClean="0">
                <a:solidFill>
                  <a:schemeClr val="tx1">
                    <a:lumMod val="50000"/>
                    <a:lumOff val="50000"/>
                  </a:schemeClr>
                </a:solidFill>
                <a:ea typeface="Avenir Book" charset="0"/>
                <a:cs typeface="Avenir Book" charset="0"/>
              </a:rPr>
              <a:t>Appropriate guidance</a:t>
            </a:r>
          </a:p>
          <a:p>
            <a:pPr>
              <a:spcBef>
                <a:spcPts val="500"/>
              </a:spcBef>
            </a:pPr>
            <a:r>
              <a:rPr lang="en-US" sz="3000" dirty="0" smtClean="0">
                <a:solidFill>
                  <a:schemeClr val="tx1">
                    <a:lumMod val="50000"/>
                    <a:lumOff val="50000"/>
                  </a:schemeClr>
                </a:solidFill>
                <a:ea typeface="Avenir Book" charset="0"/>
                <a:cs typeface="Avenir Book" charset="0"/>
              </a:rPr>
              <a:t>Engaged practitioners</a:t>
            </a:r>
          </a:p>
          <a:p>
            <a:pPr>
              <a:spcBef>
                <a:spcPts val="500"/>
              </a:spcBef>
            </a:pPr>
            <a:r>
              <a:rPr lang="en-US" sz="3000" dirty="0" smtClean="0">
                <a:solidFill>
                  <a:schemeClr val="tx1">
                    <a:lumMod val="50000"/>
                    <a:lumOff val="50000"/>
                  </a:schemeClr>
                </a:solidFill>
                <a:ea typeface="Avenir Book" charset="0"/>
                <a:cs typeface="Avenir Book" charset="0"/>
              </a:rPr>
              <a:t>Effective feedback</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15755"/>
          <a:stretch/>
        </p:blipFill>
        <p:spPr>
          <a:xfrm>
            <a:off x="0" y="-53303"/>
            <a:ext cx="2490994" cy="1927098"/>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6806" t="3800" r="1"/>
          <a:stretch/>
        </p:blipFill>
        <p:spPr>
          <a:xfrm>
            <a:off x="2575850" y="-53303"/>
            <a:ext cx="2148550" cy="192932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707" y="-66173"/>
            <a:ext cx="1577096" cy="1939968"/>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19283"/>
          <a:stretch/>
        </p:blipFill>
        <p:spPr>
          <a:xfrm>
            <a:off x="4805245" y="-53302"/>
            <a:ext cx="2776637" cy="1927098"/>
          </a:xfrm>
          <a:prstGeom prst="rect">
            <a:avLst/>
          </a:prstGeom>
        </p:spPr>
      </p:pic>
      <p:sp>
        <p:nvSpPr>
          <p:cNvPr id="2" name="Title 1"/>
          <p:cNvSpPr>
            <a:spLocks noGrp="1"/>
          </p:cNvSpPr>
          <p:nvPr>
            <p:ph type="title"/>
          </p:nvPr>
        </p:nvSpPr>
        <p:spPr>
          <a:xfrm>
            <a:off x="266435" y="1873795"/>
            <a:ext cx="8756542" cy="1751309"/>
          </a:xfrm>
        </p:spPr>
        <p:txBody>
          <a:bodyPr>
            <a:normAutofit/>
          </a:bodyPr>
          <a:lstStyle/>
          <a:p>
            <a:pPr algn="l"/>
            <a:r>
              <a:rPr lang="en-US" sz="4000" dirty="0" smtClean="0"/>
              <a:t>What do bridges between research and applications look like?</a:t>
            </a:r>
            <a:endParaRPr lang="en-US" sz="4000" dirty="0"/>
          </a:p>
        </p:txBody>
      </p:sp>
      <p:sp>
        <p:nvSpPr>
          <p:cNvPr id="5" name="TextBox 4"/>
          <p:cNvSpPr txBox="1"/>
          <p:nvPr/>
        </p:nvSpPr>
        <p:spPr>
          <a:xfrm>
            <a:off x="5150225" y="4641471"/>
            <a:ext cx="3872752" cy="1938992"/>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marL="514350" indent="-514350">
              <a:buFontTx/>
              <a:buAutoNum type="arabicPeriod"/>
            </a:pPr>
            <a:r>
              <a:rPr lang="en-US" sz="2000" dirty="0" smtClean="0">
                <a:solidFill>
                  <a:schemeClr val="accent1"/>
                </a:solidFill>
                <a:ea typeface="Avenir Book" charset="0"/>
                <a:cs typeface="Avenir Book" charset="0"/>
              </a:rPr>
              <a:t>Modeling tools, datasets +</a:t>
            </a:r>
            <a:endParaRPr lang="en-US" sz="2000" dirty="0">
              <a:solidFill>
                <a:schemeClr val="accent1"/>
              </a:solidFill>
              <a:ea typeface="Avenir Book" charset="0"/>
              <a:cs typeface="Avenir Book" charset="0"/>
            </a:endParaRPr>
          </a:p>
          <a:p>
            <a:pPr marL="514350" indent="-514350">
              <a:buAutoNum type="arabicPeriod"/>
            </a:pPr>
            <a:r>
              <a:rPr lang="en-US" sz="2000" dirty="0" smtClean="0">
                <a:solidFill>
                  <a:schemeClr val="accent1"/>
                </a:solidFill>
                <a:ea typeface="Avenir Book" charset="0"/>
                <a:cs typeface="Avenir Book" charset="0"/>
              </a:rPr>
              <a:t>Accessible information: factsheets, website</a:t>
            </a:r>
          </a:p>
          <a:p>
            <a:pPr marL="514350" indent="-514350">
              <a:buFontTx/>
              <a:buAutoNum type="arabicPeriod"/>
            </a:pPr>
            <a:r>
              <a:rPr lang="en-US" sz="2000" dirty="0" smtClean="0">
                <a:solidFill>
                  <a:schemeClr val="accent1"/>
                </a:solidFill>
                <a:ea typeface="Avenir Book" charset="0"/>
                <a:cs typeface="Avenir Book" charset="0"/>
              </a:rPr>
              <a:t>Guidance for using climate information in water resources planning</a:t>
            </a:r>
          </a:p>
        </p:txBody>
      </p:sp>
      <p:sp>
        <p:nvSpPr>
          <p:cNvPr id="6" name="Content Placeholder 2"/>
          <p:cNvSpPr txBox="1">
            <a:spLocks/>
          </p:cNvSpPr>
          <p:nvPr/>
        </p:nvSpPr>
        <p:spPr bwMode="auto">
          <a:xfrm>
            <a:off x="27495203" y="14528690"/>
            <a:ext cx="10010821" cy="12244562"/>
          </a:xfrm>
          <a:prstGeom prst="rect">
            <a:avLst/>
          </a:prstGeom>
          <a:noFill/>
          <a:ln w="9525">
            <a:noFill/>
            <a:miter lim="800000"/>
            <a:headEnd/>
            <a:tailEnd/>
          </a:ln>
          <a:effectLst>
            <a:glow rad="63500">
              <a:schemeClr val="accent5">
                <a:satMod val="175000"/>
                <a:alpha val="40000"/>
              </a:schemeClr>
            </a:glow>
          </a:effectLst>
        </p:spPr>
        <p:txBody>
          <a:bodyPr vert="horz" wrap="square" lIns="386638" tIns="193319" rIns="386638" bIns="193319" numCol="1" anchor="t" anchorCtr="0" compatLnSpc="1">
            <a:prstTxWarp prst="textNoShape">
              <a:avLst/>
            </a:prstTxWarp>
            <a:noAutofit/>
          </a:bodyPr>
          <a:lstStyle>
            <a:lvl1pPr marL="0" indent="0" algn="ctr" defTabSz="3865563" rtl="0" eaLnBrk="0" fontAlgn="base" hangingPunct="0">
              <a:spcBef>
                <a:spcPct val="20000"/>
              </a:spcBef>
              <a:spcAft>
                <a:spcPct val="0"/>
              </a:spcAft>
              <a:buNone/>
              <a:defRPr sz="13600">
                <a:solidFill>
                  <a:schemeClr val="tx1"/>
                </a:solidFill>
                <a:latin typeface="+mn-lt"/>
                <a:ea typeface="ＭＳ Ｐゴシック" charset="-128"/>
                <a:cs typeface="ＭＳ Ｐゴシック" charset="-128"/>
              </a:defRPr>
            </a:lvl1pPr>
            <a:lvl2pPr marL="402747" indent="0" algn="ctr" defTabSz="3865563" rtl="0" eaLnBrk="0" fontAlgn="base" hangingPunct="0">
              <a:spcBef>
                <a:spcPct val="20000"/>
              </a:spcBef>
              <a:spcAft>
                <a:spcPct val="0"/>
              </a:spcAft>
              <a:buNone/>
              <a:defRPr sz="11800">
                <a:solidFill>
                  <a:schemeClr val="tx1"/>
                </a:solidFill>
                <a:latin typeface="+mn-lt"/>
                <a:ea typeface="ＭＳ Ｐゴシック" charset="-128"/>
              </a:defRPr>
            </a:lvl2pPr>
            <a:lvl3pPr marL="805495" indent="0" algn="ctr" defTabSz="3865563" rtl="0" eaLnBrk="0" fontAlgn="base" hangingPunct="0">
              <a:spcBef>
                <a:spcPct val="20000"/>
              </a:spcBef>
              <a:spcAft>
                <a:spcPct val="0"/>
              </a:spcAft>
              <a:buNone/>
              <a:defRPr sz="10100">
                <a:solidFill>
                  <a:schemeClr val="tx1"/>
                </a:solidFill>
                <a:latin typeface="+mn-lt"/>
                <a:ea typeface="ＭＳ Ｐゴシック" charset="-128"/>
              </a:defRPr>
            </a:lvl3pPr>
            <a:lvl4pPr marL="1208242" indent="0" algn="ctr" defTabSz="3865563" rtl="0" eaLnBrk="0" fontAlgn="base" hangingPunct="0">
              <a:spcBef>
                <a:spcPct val="20000"/>
              </a:spcBef>
              <a:spcAft>
                <a:spcPct val="0"/>
              </a:spcAft>
              <a:buNone/>
              <a:defRPr sz="8500">
                <a:solidFill>
                  <a:schemeClr val="tx1"/>
                </a:solidFill>
                <a:latin typeface="+mn-lt"/>
                <a:ea typeface="ＭＳ Ｐゴシック" charset="-128"/>
              </a:defRPr>
            </a:lvl4pPr>
            <a:lvl5pPr marL="1610990" indent="0" algn="ctr" defTabSz="3865563" rtl="0" eaLnBrk="0" fontAlgn="base" hangingPunct="0">
              <a:spcBef>
                <a:spcPct val="20000"/>
              </a:spcBef>
              <a:spcAft>
                <a:spcPct val="0"/>
              </a:spcAft>
              <a:buNone/>
              <a:defRPr sz="8500">
                <a:solidFill>
                  <a:schemeClr val="tx1"/>
                </a:solidFill>
                <a:latin typeface="+mn-lt"/>
                <a:ea typeface="ＭＳ Ｐゴシック" charset="-128"/>
              </a:defRPr>
            </a:lvl5pPr>
            <a:lvl6pPr marL="2013737" indent="0" algn="ctr" defTabSz="3866656" rtl="0" fontAlgn="base">
              <a:spcBef>
                <a:spcPct val="20000"/>
              </a:spcBef>
              <a:spcAft>
                <a:spcPct val="0"/>
              </a:spcAft>
              <a:buNone/>
              <a:defRPr sz="8500">
                <a:solidFill>
                  <a:schemeClr val="tx1"/>
                </a:solidFill>
                <a:latin typeface="+mn-lt"/>
                <a:ea typeface="ＭＳ Ｐゴシック" charset="-128"/>
              </a:defRPr>
            </a:lvl6pPr>
            <a:lvl7pPr marL="2416485" indent="0" algn="ctr" defTabSz="3866656" rtl="0" fontAlgn="base">
              <a:spcBef>
                <a:spcPct val="20000"/>
              </a:spcBef>
              <a:spcAft>
                <a:spcPct val="0"/>
              </a:spcAft>
              <a:buNone/>
              <a:defRPr sz="8500">
                <a:solidFill>
                  <a:schemeClr val="tx1"/>
                </a:solidFill>
                <a:latin typeface="+mn-lt"/>
                <a:ea typeface="ＭＳ Ｐゴシック" charset="-128"/>
              </a:defRPr>
            </a:lvl7pPr>
            <a:lvl8pPr marL="2819232" indent="0" algn="ctr" defTabSz="3866656" rtl="0" fontAlgn="base">
              <a:spcBef>
                <a:spcPct val="20000"/>
              </a:spcBef>
              <a:spcAft>
                <a:spcPct val="0"/>
              </a:spcAft>
              <a:buNone/>
              <a:defRPr sz="8500">
                <a:solidFill>
                  <a:schemeClr val="tx1"/>
                </a:solidFill>
                <a:latin typeface="+mn-lt"/>
                <a:ea typeface="ＭＳ Ｐゴシック" charset="-128"/>
              </a:defRPr>
            </a:lvl8pPr>
            <a:lvl9pPr marL="3221980" indent="0" algn="ctr" defTabSz="3866656" rtl="0" fontAlgn="base">
              <a:spcBef>
                <a:spcPct val="20000"/>
              </a:spcBef>
              <a:spcAft>
                <a:spcPct val="0"/>
              </a:spcAft>
              <a:buNone/>
              <a:defRPr sz="8500">
                <a:solidFill>
                  <a:schemeClr val="tx1"/>
                </a:solidFill>
                <a:latin typeface="+mn-lt"/>
                <a:ea typeface="ＭＳ Ｐゴシック" charset="-128"/>
              </a:defRPr>
            </a:lvl9pPr>
          </a:lstStyle>
          <a:p>
            <a:pPr algn="l">
              <a:lnSpc>
                <a:spcPct val="120000"/>
              </a:lnSpc>
              <a:spcBef>
                <a:spcPts val="0"/>
              </a:spcBef>
            </a:pPr>
            <a:endParaRPr lang="en-US" sz="1200" b="1" kern="0" dirty="0">
              <a:solidFill>
                <a:schemeClr val="accent1">
                  <a:lumMod val="50000"/>
                </a:schemeClr>
              </a:solidFill>
              <a:latin typeface="Trebuchet MS" charset="0"/>
              <a:ea typeface="Trebuchet MS" charset="0"/>
              <a:cs typeface="Trebuchet MS" charset="0"/>
            </a:endParaRPr>
          </a:p>
          <a:p>
            <a:pPr algn="l">
              <a:spcBef>
                <a:spcPts val="0"/>
              </a:spcBef>
            </a:pPr>
            <a:r>
              <a:rPr lang="en-US" sz="4000" b="1" kern="0" dirty="0" smtClean="0">
                <a:solidFill>
                  <a:schemeClr val="accent1">
                    <a:lumMod val="50000"/>
                  </a:schemeClr>
                </a:solidFill>
                <a:latin typeface="Trebuchet MS" charset="0"/>
                <a:ea typeface="Trebuchet MS" charset="0"/>
                <a:cs typeface="Trebuchet MS" charset="0"/>
              </a:rPr>
              <a:t>Why?</a:t>
            </a:r>
          </a:p>
          <a:p>
            <a:pPr algn="l">
              <a:spcBef>
                <a:spcPts val="0"/>
              </a:spcBef>
            </a:pPr>
            <a:r>
              <a:rPr lang="en-US" sz="1200" b="1" kern="0" dirty="0" smtClean="0">
                <a:solidFill>
                  <a:schemeClr val="accent1">
                    <a:lumMod val="50000"/>
                  </a:schemeClr>
                </a:solidFill>
                <a:latin typeface="Trebuchet MS" charset="0"/>
                <a:ea typeface="Trebuchet MS" charset="0"/>
                <a:cs typeface="Trebuchet MS" charset="0"/>
              </a:rPr>
              <a:t> </a:t>
            </a:r>
            <a:endParaRPr lang="en-US" sz="800" b="1" kern="0" dirty="0" smtClean="0">
              <a:solidFill>
                <a:schemeClr val="accent1">
                  <a:lumMod val="50000"/>
                </a:schemeClr>
              </a:solidFill>
              <a:latin typeface="Trebuchet MS" charset="0"/>
              <a:ea typeface="Trebuchet MS" charset="0"/>
              <a:cs typeface="Trebuchet MS" charset="0"/>
            </a:endParaRPr>
          </a:p>
          <a:p>
            <a:pPr algn="l">
              <a:spcBef>
                <a:spcPts val="0"/>
              </a:spcBef>
            </a:pPr>
            <a:r>
              <a:rPr lang="en-US" sz="2400" kern="0" dirty="0" smtClean="0">
                <a:solidFill>
                  <a:schemeClr val="bg1">
                    <a:lumMod val="50000"/>
                  </a:schemeClr>
                </a:solidFill>
                <a:latin typeface="Georgia" charset="0"/>
                <a:ea typeface="Georgia" charset="0"/>
                <a:cs typeface="Georgia" charset="0"/>
              </a:rPr>
              <a:t>A single realization does not capture the three overarching uncertainties:  (1) Human contributions to greenhouse gases and aerosols, (2) Ability to capture physical processes using models and how realistically they respond to changes in forcings, (3) Natural variability of systems.</a:t>
            </a:r>
          </a:p>
          <a:p>
            <a:pPr algn="l">
              <a:spcBef>
                <a:spcPts val="0"/>
              </a:spcBef>
            </a:pPr>
            <a:endParaRPr lang="en-US" sz="2400" kern="0" dirty="0" smtClean="0">
              <a:solidFill>
                <a:schemeClr val="bg1">
                  <a:lumMod val="50000"/>
                </a:schemeClr>
              </a:solidFill>
              <a:latin typeface="Georgia" charset="0"/>
              <a:ea typeface="Georgia" charset="0"/>
              <a:cs typeface="Georgia" charset="0"/>
            </a:endParaRPr>
          </a:p>
          <a:p>
            <a:pPr algn="l">
              <a:spcBef>
                <a:spcPts val="0"/>
              </a:spcBef>
            </a:pPr>
            <a:r>
              <a:rPr lang="en-US" sz="4000" b="1" dirty="0">
                <a:solidFill>
                  <a:schemeClr val="accent1">
                    <a:lumMod val="50000"/>
                  </a:schemeClr>
                </a:solidFill>
                <a:latin typeface="Trebuchet MS" charset="0"/>
                <a:ea typeface="Trebuchet MS" charset="0"/>
                <a:cs typeface="Trebuchet MS" charset="0"/>
              </a:rPr>
              <a:t>Path </a:t>
            </a:r>
            <a:r>
              <a:rPr lang="en-US" sz="4000" b="1" dirty="0" smtClean="0">
                <a:solidFill>
                  <a:schemeClr val="accent1">
                    <a:lumMod val="50000"/>
                  </a:schemeClr>
                </a:solidFill>
                <a:latin typeface="Trebuchet MS" charset="0"/>
                <a:ea typeface="Trebuchet MS" charset="0"/>
                <a:cs typeface="Trebuchet MS" charset="0"/>
              </a:rPr>
              <a:t>forward</a:t>
            </a:r>
          </a:p>
          <a:p>
            <a:pPr algn="l">
              <a:spcBef>
                <a:spcPts val="0"/>
              </a:spcBef>
            </a:pPr>
            <a:r>
              <a:rPr lang="en-US" sz="800" dirty="0" smtClean="0">
                <a:solidFill>
                  <a:schemeClr val="accent1">
                    <a:lumMod val="50000"/>
                  </a:schemeClr>
                </a:solidFill>
                <a:latin typeface="Trebuchet MS" charset="0"/>
                <a:ea typeface="Trebuchet MS" charset="0"/>
                <a:cs typeface="Trebuchet MS" charset="0"/>
              </a:rPr>
              <a:t> </a:t>
            </a:r>
            <a:endParaRPr lang="en-US" sz="800" dirty="0">
              <a:solidFill>
                <a:schemeClr val="accent1">
                  <a:lumMod val="50000"/>
                </a:schemeClr>
              </a:solidFill>
              <a:latin typeface="Trebuchet MS" charset="0"/>
              <a:ea typeface="Trebuchet MS" charset="0"/>
              <a:cs typeface="Trebuchet MS" charset="0"/>
            </a:endParaRPr>
          </a:p>
          <a:p>
            <a:pPr algn="l">
              <a:spcBef>
                <a:spcPts val="0"/>
              </a:spcBef>
            </a:pPr>
            <a:r>
              <a:rPr lang="en-US" sz="2400" dirty="0">
                <a:solidFill>
                  <a:schemeClr val="bg1">
                    <a:lumMod val="50000"/>
                  </a:schemeClr>
                </a:solidFill>
                <a:latin typeface="Georgia" charset="0"/>
                <a:ea typeface="Georgia" charset="0"/>
                <a:cs typeface="Georgia" charset="0"/>
              </a:rPr>
              <a:t>Use multi-model ensembles (MME), or in some cases perturbed physics ensembles (PPE). More realizations provide a better representation of possible futures.  That said, more global climate model selected randomly is not necessarily better.  Instead, identify models that span the range of possible futures for the impact of interest</a:t>
            </a:r>
            <a:r>
              <a:rPr lang="en-US" sz="2400" dirty="0">
                <a:latin typeface="Georgia" charset="0"/>
                <a:ea typeface="Georgia" charset="0"/>
                <a:cs typeface="Georgia" charset="0"/>
              </a:rPr>
              <a:t>.  </a:t>
            </a:r>
            <a:endParaRPr lang="en-US" sz="2400" kern="0" dirty="0" smtClean="0">
              <a:solidFill>
                <a:schemeClr val="bg1">
                  <a:lumMod val="50000"/>
                </a:schemeClr>
              </a:solidFill>
              <a:latin typeface="Georgia" charset="0"/>
              <a:ea typeface="Georgia" charset="0"/>
              <a:cs typeface="Georgia" charset="0"/>
            </a:endParaRPr>
          </a:p>
          <a:p>
            <a:pPr algn="l">
              <a:spcBef>
                <a:spcPts val="0"/>
              </a:spcBef>
            </a:pPr>
            <a:endParaRPr lang="en-US" sz="2400" kern="0" dirty="0" smtClean="0">
              <a:solidFill>
                <a:schemeClr val="bg1">
                  <a:lumMod val="50000"/>
                </a:schemeClr>
              </a:solidFill>
              <a:latin typeface="Georgia" charset="0"/>
              <a:ea typeface="Georgia" charset="0"/>
              <a:cs typeface="Georgia" charset="0"/>
            </a:endParaRPr>
          </a:p>
          <a:p>
            <a:pPr algn="l">
              <a:spcBef>
                <a:spcPts val="0"/>
              </a:spcBef>
            </a:pPr>
            <a:r>
              <a:rPr lang="en-US" sz="4000" b="1" kern="0" dirty="0">
                <a:solidFill>
                  <a:schemeClr val="accent1">
                    <a:lumMod val="50000"/>
                  </a:schemeClr>
                </a:solidFill>
                <a:latin typeface="Trebuchet MS" charset="0"/>
                <a:ea typeface="Trebuchet MS" charset="0"/>
                <a:cs typeface="Trebuchet MS" charset="0"/>
              </a:rPr>
              <a:t>Frequently asked </a:t>
            </a:r>
            <a:r>
              <a:rPr lang="en-US" sz="4000" b="1" kern="0" dirty="0" smtClean="0">
                <a:solidFill>
                  <a:schemeClr val="accent1">
                    <a:lumMod val="50000"/>
                  </a:schemeClr>
                </a:solidFill>
                <a:latin typeface="Trebuchet MS" charset="0"/>
                <a:ea typeface="Trebuchet MS" charset="0"/>
                <a:cs typeface="Trebuchet MS" charset="0"/>
              </a:rPr>
              <a:t>questions</a:t>
            </a:r>
          </a:p>
          <a:p>
            <a:pPr algn="l">
              <a:spcBef>
                <a:spcPts val="0"/>
              </a:spcBef>
            </a:pPr>
            <a:endParaRPr lang="en-US" sz="800" b="1" kern="0" dirty="0">
              <a:solidFill>
                <a:schemeClr val="accent1">
                  <a:lumMod val="50000"/>
                </a:schemeClr>
              </a:solidFill>
              <a:latin typeface="Trebuchet MS" charset="0"/>
              <a:ea typeface="Trebuchet MS" charset="0"/>
              <a:cs typeface="Trebuchet MS" charset="0"/>
            </a:endParaRPr>
          </a:p>
          <a:p>
            <a:pPr algn="l">
              <a:spcBef>
                <a:spcPts val="0"/>
              </a:spcBef>
            </a:pPr>
            <a:r>
              <a:rPr lang="en-US" sz="2400" b="1" kern="0" dirty="0">
                <a:solidFill>
                  <a:schemeClr val="accent4">
                    <a:lumMod val="50000"/>
                    <a:lumOff val="50000"/>
                  </a:schemeClr>
                </a:solidFill>
                <a:latin typeface="Georgia" charset="0"/>
                <a:ea typeface="Georgia" charset="0"/>
                <a:cs typeface="Georgia" charset="0"/>
              </a:rPr>
              <a:t>How many climate projections should I use?</a:t>
            </a:r>
          </a:p>
          <a:p>
            <a:pPr algn="l">
              <a:spcBef>
                <a:spcPts val="0"/>
              </a:spcBef>
            </a:pPr>
            <a:r>
              <a:rPr lang="en-US" sz="2400" kern="0" dirty="0">
                <a:solidFill>
                  <a:schemeClr val="tx1">
                    <a:lumMod val="50000"/>
                    <a:lumOff val="50000"/>
                  </a:schemeClr>
                </a:solidFill>
                <a:latin typeface="Georgia" charset="0"/>
                <a:ea typeface="Georgia" charset="0"/>
                <a:cs typeface="Georgia" charset="0"/>
              </a:rPr>
              <a:t>It depends on your risk </a:t>
            </a:r>
            <a:r>
              <a:rPr lang="en-US" sz="2400" kern="0" dirty="0" smtClean="0">
                <a:solidFill>
                  <a:schemeClr val="tx1">
                    <a:lumMod val="50000"/>
                    <a:lumOff val="50000"/>
                  </a:schemeClr>
                </a:solidFill>
                <a:latin typeface="Georgia" charset="0"/>
                <a:ea typeface="Georgia" charset="0"/>
                <a:cs typeface="Georgia" charset="0"/>
              </a:rPr>
              <a:t>tolerance…</a:t>
            </a:r>
            <a:endParaRPr lang="en-US" sz="2400" kern="0" dirty="0">
              <a:solidFill>
                <a:schemeClr val="tx1">
                  <a:lumMod val="50000"/>
                  <a:lumOff val="50000"/>
                </a:schemeClr>
              </a:solidFill>
              <a:latin typeface="Georgia" charset="0"/>
              <a:ea typeface="Georgia" charset="0"/>
              <a:cs typeface="Georgia" charset="0"/>
            </a:endParaRPr>
          </a:p>
          <a:p>
            <a:pPr algn="l">
              <a:spcBef>
                <a:spcPts val="0"/>
              </a:spcBef>
            </a:pPr>
            <a:endParaRPr lang="en-US" sz="2400" b="1" i="1" kern="0" dirty="0" smtClean="0">
              <a:solidFill>
                <a:schemeClr val="accent1">
                  <a:lumMod val="50000"/>
                </a:schemeClr>
              </a:solidFill>
              <a:latin typeface="Georgia" charset="0"/>
              <a:ea typeface="Georgia" charset="0"/>
              <a:cs typeface="Georgia" charset="0"/>
            </a:endParaRPr>
          </a:p>
          <a:p>
            <a:pPr algn="l">
              <a:spcBef>
                <a:spcPts val="0"/>
              </a:spcBef>
            </a:pPr>
            <a:r>
              <a:rPr lang="en-US" sz="2400" b="1" kern="0" dirty="0" smtClean="0">
                <a:solidFill>
                  <a:schemeClr val="accent4">
                    <a:lumMod val="50000"/>
                    <a:lumOff val="50000"/>
                  </a:schemeClr>
                </a:solidFill>
                <a:latin typeface="Georgia" charset="0"/>
                <a:ea typeface="Georgia" charset="0"/>
                <a:cs typeface="Georgia" charset="0"/>
              </a:rPr>
              <a:t>When should I use multi-model averages v. individual models?</a:t>
            </a:r>
          </a:p>
          <a:p>
            <a:pPr algn="l">
              <a:spcBef>
                <a:spcPts val="0"/>
              </a:spcBef>
            </a:pPr>
            <a:r>
              <a:rPr lang="en-US" sz="2400" kern="0" dirty="0" smtClean="0">
                <a:solidFill>
                  <a:schemeClr val="tx1">
                    <a:lumMod val="50000"/>
                    <a:lumOff val="50000"/>
                  </a:schemeClr>
                </a:solidFill>
                <a:latin typeface="Georgia" charset="0"/>
                <a:ea typeface="Georgia" charset="0"/>
                <a:cs typeface="Georgia" charset="0"/>
              </a:rPr>
              <a:t>Use averages only when the impact is an average (e.g., shifts in seasonal hydrographs), use individual models for time series dependent impacts (e.g., floods)….</a:t>
            </a:r>
          </a:p>
          <a:p>
            <a:pPr algn="l">
              <a:spcBef>
                <a:spcPts val="0"/>
              </a:spcBef>
            </a:pPr>
            <a:endParaRPr lang="en-US" sz="2400" kern="0" dirty="0">
              <a:solidFill>
                <a:schemeClr val="tx1">
                  <a:lumMod val="50000"/>
                  <a:lumOff val="50000"/>
                </a:schemeClr>
              </a:solidFill>
              <a:latin typeface="Georgia" charset="0"/>
              <a:ea typeface="Georgia" charset="0"/>
              <a:cs typeface="Georgia" charset="0"/>
            </a:endParaRPr>
          </a:p>
          <a:p>
            <a:pPr algn="l">
              <a:spcBef>
                <a:spcPts val="0"/>
              </a:spcBef>
            </a:pPr>
            <a:r>
              <a:rPr lang="en-US" sz="4000" b="1" kern="0" dirty="0" smtClean="0">
                <a:solidFill>
                  <a:schemeClr val="accent1">
                    <a:lumMod val="50000"/>
                  </a:schemeClr>
                </a:solidFill>
                <a:latin typeface="Trebuchet MS" charset="0"/>
                <a:ea typeface="Trebuchet MS" charset="0"/>
                <a:cs typeface="Trebuchet MS" charset="0"/>
              </a:rPr>
              <a:t>Real world examples...</a:t>
            </a:r>
          </a:p>
          <a:p>
            <a:pPr algn="l">
              <a:spcBef>
                <a:spcPts val="0"/>
              </a:spcBef>
            </a:pPr>
            <a:endParaRPr lang="en-US" sz="800" kern="0" dirty="0" smtClean="0">
              <a:solidFill>
                <a:schemeClr val="tx1">
                  <a:lumMod val="50000"/>
                  <a:lumOff val="50000"/>
                </a:schemeClr>
              </a:solidFill>
              <a:latin typeface="Georgia" charset="0"/>
              <a:ea typeface="Georgia" charset="0"/>
              <a:cs typeface="Georgia" charset="0"/>
            </a:endParaRPr>
          </a:p>
        </p:txBody>
      </p:sp>
    </p:spTree>
    <p:extLst>
      <p:ext uri="{BB962C8B-B14F-4D97-AF65-F5344CB8AC3E}">
        <p14:creationId xmlns:p14="http://schemas.microsoft.com/office/powerpoint/2010/main" val="37306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7" name="Group 6"/>
          <p:cNvGrpSpPr/>
          <p:nvPr/>
        </p:nvGrpSpPr>
        <p:grpSpPr>
          <a:xfrm>
            <a:off x="1562100" y="0"/>
            <a:ext cx="6014720" cy="6858000"/>
            <a:chOff x="1562100" y="0"/>
            <a:chExt cx="6014720" cy="68580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0"/>
              <a:ext cx="6014720" cy="6858000"/>
            </a:xfrm>
            <a:prstGeom prst="rect">
              <a:avLst/>
            </a:prstGeom>
          </p:spPr>
        </p:pic>
        <p:sp>
          <p:nvSpPr>
            <p:cNvPr id="4" name="Rectangle 3"/>
            <p:cNvSpPr/>
            <p:nvPr/>
          </p:nvSpPr>
          <p:spPr>
            <a:xfrm>
              <a:off x="5358984" y="2420911"/>
              <a:ext cx="247337" cy="97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351489" y="2346917"/>
              <a:ext cx="614597" cy="230832"/>
            </a:xfrm>
            <a:prstGeom prst="rect">
              <a:avLst/>
            </a:prstGeom>
            <a:noFill/>
          </p:spPr>
          <p:txBody>
            <a:bodyPr wrap="square" rtlCol="0">
              <a:spAutoFit/>
            </a:bodyPr>
            <a:lstStyle/>
            <a:p>
              <a:r>
                <a:rPr lang="en-US" sz="900" b="1" dirty="0" smtClean="0"/>
                <a:t>0.1</a:t>
              </a:r>
              <a:endParaRPr lang="en-US" sz="900" b="1" dirty="0"/>
            </a:p>
          </p:txBody>
        </p:sp>
      </p:grpSp>
    </p:spTree>
    <p:extLst>
      <p:ext uri="{BB962C8B-B14F-4D97-AF65-F5344CB8AC3E}">
        <p14:creationId xmlns:p14="http://schemas.microsoft.com/office/powerpoint/2010/main" val="19777869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2729" y="188259"/>
            <a:ext cx="5859296" cy="646331"/>
          </a:xfrm>
          <a:prstGeom prst="rect">
            <a:avLst/>
          </a:prstGeom>
          <a:noFill/>
        </p:spPr>
        <p:txBody>
          <a:bodyPr wrap="none" rtlCol="0">
            <a:spAutoFit/>
          </a:bodyPr>
          <a:lstStyle/>
          <a:p>
            <a:r>
              <a:rPr lang="en-US" sz="3600" dirty="0" smtClean="0"/>
              <a:t>Comparing emission scenarios</a:t>
            </a:r>
            <a:endParaRPr lang="en-US" sz="3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5" y="988468"/>
            <a:ext cx="5096435" cy="35482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236" y="3627445"/>
            <a:ext cx="3738282" cy="270783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950" y="188259"/>
            <a:ext cx="2565026" cy="7519251"/>
          </a:xfrm>
          <a:prstGeom prst="rect">
            <a:avLst/>
          </a:prstGeom>
        </p:spPr>
      </p:pic>
      <p:sp>
        <p:nvSpPr>
          <p:cNvPr id="2" name="TextBox 1"/>
          <p:cNvSpPr txBox="1"/>
          <p:nvPr/>
        </p:nvSpPr>
        <p:spPr>
          <a:xfrm>
            <a:off x="0" y="6581001"/>
            <a:ext cx="3646255" cy="276999"/>
          </a:xfrm>
          <a:prstGeom prst="rect">
            <a:avLst/>
          </a:prstGeom>
          <a:noFill/>
        </p:spPr>
        <p:txBody>
          <a:bodyPr wrap="none" rtlCol="0">
            <a:spAutoFit/>
          </a:bodyPr>
          <a:lstStyle/>
          <a:p>
            <a:r>
              <a:rPr lang="en-US" sz="1200" i="1" dirty="0"/>
              <a:t>f</a:t>
            </a:r>
            <a:r>
              <a:rPr lang="en-US" sz="1200" i="1" dirty="0" smtClean="0"/>
              <a:t>rom Climate Change in Colorado, 2014 report by WWA</a:t>
            </a:r>
            <a:endParaRPr lang="en-US" sz="1200" i="1" dirty="0"/>
          </a:p>
        </p:txBody>
      </p:sp>
    </p:spTree>
    <p:extLst>
      <p:ext uri="{BB962C8B-B14F-4D97-AF65-F5344CB8AC3E}">
        <p14:creationId xmlns:p14="http://schemas.microsoft.com/office/powerpoint/2010/main" val="14904493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2729" y="188259"/>
            <a:ext cx="5648598" cy="646331"/>
          </a:xfrm>
          <a:prstGeom prst="rect">
            <a:avLst/>
          </a:prstGeom>
          <a:noFill/>
        </p:spPr>
        <p:txBody>
          <a:bodyPr wrap="none" rtlCol="0">
            <a:spAutoFit/>
          </a:bodyPr>
          <a:lstStyle/>
          <a:p>
            <a:r>
              <a:rPr lang="en-US" sz="3600" dirty="0" smtClean="0"/>
              <a:t>Why believe climate models?</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847" y="834590"/>
            <a:ext cx="5912493" cy="5661212"/>
          </a:xfrm>
          <a:prstGeom prst="rect">
            <a:avLst/>
          </a:prstGeom>
        </p:spPr>
      </p:pic>
      <p:sp>
        <p:nvSpPr>
          <p:cNvPr id="4" name="TextBox 3"/>
          <p:cNvSpPr txBox="1"/>
          <p:nvPr/>
        </p:nvSpPr>
        <p:spPr>
          <a:xfrm>
            <a:off x="0" y="6581001"/>
            <a:ext cx="3646255" cy="276999"/>
          </a:xfrm>
          <a:prstGeom prst="rect">
            <a:avLst/>
          </a:prstGeom>
          <a:noFill/>
        </p:spPr>
        <p:txBody>
          <a:bodyPr wrap="none" rtlCol="0">
            <a:spAutoFit/>
          </a:bodyPr>
          <a:lstStyle/>
          <a:p>
            <a:r>
              <a:rPr lang="en-US" sz="1200" i="1" dirty="0"/>
              <a:t>f</a:t>
            </a:r>
            <a:r>
              <a:rPr lang="en-US" sz="1200" i="1" smtClean="0"/>
              <a:t>rom </a:t>
            </a:r>
            <a:r>
              <a:rPr lang="en-US" sz="1200" i="1" dirty="0" smtClean="0"/>
              <a:t>Climate Change in Colorado, 2014 </a:t>
            </a:r>
            <a:r>
              <a:rPr lang="en-US" sz="1200" i="1" smtClean="0"/>
              <a:t>report by WWA</a:t>
            </a:r>
            <a:endParaRPr lang="en-US" sz="1200" i="1" dirty="0"/>
          </a:p>
        </p:txBody>
      </p:sp>
    </p:spTree>
    <p:extLst>
      <p:ext uri="{BB962C8B-B14F-4D97-AF65-F5344CB8AC3E}">
        <p14:creationId xmlns:p14="http://schemas.microsoft.com/office/powerpoint/2010/main" val="173291642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82" y="882496"/>
            <a:ext cx="5586962" cy="5352446"/>
          </a:xfrm>
          <a:prstGeom prst="rect">
            <a:avLst/>
          </a:prstGeom>
        </p:spPr>
      </p:pic>
      <p:sp>
        <p:nvSpPr>
          <p:cNvPr id="3" name="TextBox 2"/>
          <p:cNvSpPr txBox="1"/>
          <p:nvPr/>
        </p:nvSpPr>
        <p:spPr>
          <a:xfrm>
            <a:off x="322729" y="188259"/>
            <a:ext cx="5648598" cy="646331"/>
          </a:xfrm>
          <a:prstGeom prst="rect">
            <a:avLst/>
          </a:prstGeom>
          <a:noFill/>
        </p:spPr>
        <p:txBody>
          <a:bodyPr wrap="none" rtlCol="0">
            <a:spAutoFit/>
          </a:bodyPr>
          <a:lstStyle/>
          <a:p>
            <a:r>
              <a:rPr lang="en-US" sz="3600" dirty="0" smtClean="0"/>
              <a:t>Why believe climate models?</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005" y="2735637"/>
            <a:ext cx="2821995" cy="823082"/>
          </a:xfrm>
          <a:prstGeom prst="rect">
            <a:avLst/>
          </a:prstGeom>
        </p:spPr>
      </p:pic>
      <p:sp>
        <p:nvSpPr>
          <p:cNvPr id="5" name="TextBox 4"/>
          <p:cNvSpPr txBox="1"/>
          <p:nvPr/>
        </p:nvSpPr>
        <p:spPr>
          <a:xfrm>
            <a:off x="0" y="6581001"/>
            <a:ext cx="3646255" cy="276999"/>
          </a:xfrm>
          <a:prstGeom prst="rect">
            <a:avLst/>
          </a:prstGeom>
          <a:noFill/>
        </p:spPr>
        <p:txBody>
          <a:bodyPr wrap="none" rtlCol="0">
            <a:spAutoFit/>
          </a:bodyPr>
          <a:lstStyle/>
          <a:p>
            <a:r>
              <a:rPr lang="en-US" sz="1200" i="1" dirty="0"/>
              <a:t>f</a:t>
            </a:r>
            <a:r>
              <a:rPr lang="en-US" sz="1200" i="1" smtClean="0"/>
              <a:t>rom </a:t>
            </a:r>
            <a:r>
              <a:rPr lang="en-US" sz="1200" i="1" dirty="0" smtClean="0"/>
              <a:t>Climate Change in Colorado, 2014 </a:t>
            </a:r>
            <a:r>
              <a:rPr lang="en-US" sz="1200" i="1" smtClean="0"/>
              <a:t>report by WWA</a:t>
            </a:r>
            <a:endParaRPr lang="en-US" sz="1200" i="1" dirty="0"/>
          </a:p>
        </p:txBody>
      </p:sp>
    </p:spTree>
    <p:extLst>
      <p:ext uri="{BB962C8B-B14F-4D97-AF65-F5344CB8AC3E}">
        <p14:creationId xmlns:p14="http://schemas.microsoft.com/office/powerpoint/2010/main" val="9530671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729" y="188259"/>
            <a:ext cx="5648598" cy="646331"/>
          </a:xfrm>
          <a:prstGeom prst="rect">
            <a:avLst/>
          </a:prstGeom>
          <a:noFill/>
        </p:spPr>
        <p:txBody>
          <a:bodyPr wrap="none" rtlCol="0">
            <a:spAutoFit/>
          </a:bodyPr>
          <a:lstStyle/>
          <a:p>
            <a:r>
              <a:rPr lang="en-US" sz="3600" dirty="0" smtClean="0"/>
              <a:t>Why believe climate models?</a:t>
            </a: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127" y="864254"/>
            <a:ext cx="4561693" cy="5687083"/>
          </a:xfrm>
          <a:prstGeom prst="rect">
            <a:avLst/>
          </a:prstGeom>
        </p:spPr>
      </p:pic>
      <p:sp>
        <p:nvSpPr>
          <p:cNvPr id="4" name="TextBox 3"/>
          <p:cNvSpPr txBox="1"/>
          <p:nvPr/>
        </p:nvSpPr>
        <p:spPr>
          <a:xfrm>
            <a:off x="0" y="6581001"/>
            <a:ext cx="3646255" cy="276999"/>
          </a:xfrm>
          <a:prstGeom prst="rect">
            <a:avLst/>
          </a:prstGeom>
          <a:noFill/>
        </p:spPr>
        <p:txBody>
          <a:bodyPr wrap="none" rtlCol="0">
            <a:spAutoFit/>
          </a:bodyPr>
          <a:lstStyle/>
          <a:p>
            <a:r>
              <a:rPr lang="en-US" sz="1200" i="1" dirty="0"/>
              <a:t>f</a:t>
            </a:r>
            <a:r>
              <a:rPr lang="en-US" sz="1200" i="1" smtClean="0"/>
              <a:t>rom </a:t>
            </a:r>
            <a:r>
              <a:rPr lang="en-US" sz="1200" i="1" dirty="0" smtClean="0"/>
              <a:t>Climate Change in Colorado, 2014 </a:t>
            </a:r>
            <a:r>
              <a:rPr lang="en-US" sz="1200" i="1" smtClean="0"/>
              <a:t>report by WWA</a:t>
            </a:r>
            <a:endParaRPr lang="en-US" sz="1200" i="1" dirty="0"/>
          </a:p>
        </p:txBody>
      </p:sp>
    </p:spTree>
    <p:extLst>
      <p:ext uri="{BB962C8B-B14F-4D97-AF65-F5344CB8AC3E}">
        <p14:creationId xmlns:p14="http://schemas.microsoft.com/office/powerpoint/2010/main" val="1187813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79" y="988727"/>
            <a:ext cx="7530353" cy="4880546"/>
          </a:xfrm>
          <a:prstGeom prst="rect">
            <a:avLst/>
          </a:prstGeom>
        </p:spPr>
      </p:pic>
      <p:sp>
        <p:nvSpPr>
          <p:cNvPr id="3" name="TextBox 2"/>
          <p:cNvSpPr txBox="1"/>
          <p:nvPr/>
        </p:nvSpPr>
        <p:spPr>
          <a:xfrm>
            <a:off x="322729" y="188259"/>
            <a:ext cx="1606017" cy="646331"/>
          </a:xfrm>
          <a:prstGeom prst="rect">
            <a:avLst/>
          </a:prstGeom>
          <a:noFill/>
        </p:spPr>
        <p:txBody>
          <a:bodyPr wrap="none" rtlCol="0">
            <a:spAutoFit/>
          </a:bodyPr>
          <a:lstStyle/>
          <a:p>
            <a:r>
              <a:rPr lang="en-US" sz="3600" dirty="0" smtClean="0"/>
              <a:t>RCP 4.5</a:t>
            </a:r>
            <a:endParaRPr lang="en-US" sz="3600" dirty="0"/>
          </a:p>
        </p:txBody>
      </p:sp>
      <p:sp>
        <p:nvSpPr>
          <p:cNvPr id="4" name="TextBox 3"/>
          <p:cNvSpPr txBox="1"/>
          <p:nvPr/>
        </p:nvSpPr>
        <p:spPr>
          <a:xfrm>
            <a:off x="0" y="6581001"/>
            <a:ext cx="3646255" cy="276999"/>
          </a:xfrm>
          <a:prstGeom prst="rect">
            <a:avLst/>
          </a:prstGeom>
          <a:noFill/>
        </p:spPr>
        <p:txBody>
          <a:bodyPr wrap="none" rtlCol="0">
            <a:spAutoFit/>
          </a:bodyPr>
          <a:lstStyle/>
          <a:p>
            <a:r>
              <a:rPr lang="en-US" sz="1200" i="1" dirty="0"/>
              <a:t>f</a:t>
            </a:r>
            <a:r>
              <a:rPr lang="en-US" sz="1200" i="1" smtClean="0"/>
              <a:t>rom </a:t>
            </a:r>
            <a:r>
              <a:rPr lang="en-US" sz="1200" i="1" dirty="0" smtClean="0"/>
              <a:t>Climate Change in Colorado, 2014 </a:t>
            </a:r>
            <a:r>
              <a:rPr lang="en-US" sz="1200" i="1" smtClean="0"/>
              <a:t>report by WWA</a:t>
            </a:r>
            <a:endParaRPr lang="en-US" sz="1200" i="1" dirty="0"/>
          </a:p>
        </p:txBody>
      </p:sp>
    </p:spTree>
    <p:extLst>
      <p:ext uri="{BB962C8B-B14F-4D97-AF65-F5344CB8AC3E}">
        <p14:creationId xmlns:p14="http://schemas.microsoft.com/office/powerpoint/2010/main" val="13459758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srcRect l="6087" r="5217" b="52000"/>
          <a:stretch>
            <a:fillRect/>
          </a:stretch>
        </p:blipFill>
        <p:spPr bwMode="auto">
          <a:xfrm>
            <a:off x="2092299" y="1003300"/>
            <a:ext cx="4764937" cy="2686117"/>
          </a:xfrm>
          <a:prstGeom prst="rect">
            <a:avLst/>
          </a:prstGeom>
          <a:noFill/>
          <a:ln w="9525">
            <a:noFill/>
            <a:miter lim="800000"/>
            <a:headEnd/>
            <a:tailEnd/>
          </a:ln>
        </p:spPr>
      </p:pic>
      <p:sp>
        <p:nvSpPr>
          <p:cNvPr id="22531" name="Rectangle 4"/>
          <p:cNvSpPr>
            <a:spLocks noChangeArrowheads="1"/>
          </p:cNvSpPr>
          <p:nvPr/>
        </p:nvSpPr>
        <p:spPr bwMode="auto">
          <a:xfrm>
            <a:off x="869950" y="304800"/>
            <a:ext cx="184150" cy="579438"/>
          </a:xfrm>
          <a:prstGeom prst="rect">
            <a:avLst/>
          </a:prstGeom>
          <a:noFill/>
          <a:ln w="9525">
            <a:noFill/>
            <a:miter lim="800000"/>
            <a:headEnd/>
            <a:tailEnd/>
          </a:ln>
        </p:spPr>
        <p:txBody>
          <a:bodyPr wrap="none">
            <a:prstTxWarp prst="textNoShape">
              <a:avLst/>
            </a:prstTxWarp>
            <a:spAutoFit/>
          </a:bodyPr>
          <a:lstStyle/>
          <a:p>
            <a:pPr eaLnBrk="1" hangingPunct="1"/>
            <a:endParaRPr lang="en-US" sz="3200" b="1">
              <a:latin typeface="Calibri" charset="0"/>
              <a:ea typeface="ＭＳ Ｐゴシック" charset="-128"/>
              <a:cs typeface="ＭＳ Ｐゴシック" charset="-128"/>
            </a:endParaRPr>
          </a:p>
        </p:txBody>
      </p:sp>
      <p:sp>
        <p:nvSpPr>
          <p:cNvPr id="22541" name="Text Box 13"/>
          <p:cNvSpPr txBox="1">
            <a:spLocks noChangeArrowheads="1"/>
          </p:cNvSpPr>
          <p:nvPr/>
        </p:nvSpPr>
        <p:spPr bwMode="auto">
          <a:xfrm>
            <a:off x="6891310" y="2146300"/>
            <a:ext cx="415925" cy="369332"/>
          </a:xfrm>
          <a:prstGeom prst="rect">
            <a:avLst/>
          </a:prstGeom>
          <a:noFill/>
          <a:ln w="9525">
            <a:noFill/>
            <a:miter lim="800000"/>
            <a:headEnd/>
            <a:tailEnd/>
          </a:ln>
        </p:spPr>
        <p:txBody>
          <a:bodyPr wrap="square">
            <a:prstTxWarp prst="textNoShape">
              <a:avLst/>
            </a:prstTxWarp>
            <a:spAutoFit/>
          </a:bodyPr>
          <a:lstStyle/>
          <a:p>
            <a:pPr eaLnBrk="1" hangingPunct="1"/>
            <a:r>
              <a:rPr lang="en-US" sz="1800" dirty="0">
                <a:latin typeface="Arial" charset="0"/>
                <a:ea typeface="Arial" charset="0"/>
                <a:cs typeface="Arial" charset="0"/>
              </a:rPr>
              <a:t>°</a:t>
            </a:r>
            <a:r>
              <a:rPr lang="en-US" sz="1800" dirty="0">
                <a:latin typeface="Arial" charset="0"/>
                <a:ea typeface="ＭＳ Ｐゴシック" charset="-128"/>
                <a:cs typeface="ＭＳ Ｐゴシック" charset="-128"/>
              </a:rPr>
              <a:t>F</a:t>
            </a:r>
          </a:p>
        </p:txBody>
      </p:sp>
      <p:sp>
        <p:nvSpPr>
          <p:cNvPr id="22542" name="Text Box 14"/>
          <p:cNvSpPr txBox="1">
            <a:spLocks noChangeArrowheads="1"/>
          </p:cNvSpPr>
          <p:nvPr/>
        </p:nvSpPr>
        <p:spPr bwMode="auto">
          <a:xfrm>
            <a:off x="1650974" y="2082800"/>
            <a:ext cx="441325" cy="366712"/>
          </a:xfrm>
          <a:prstGeom prst="rect">
            <a:avLst/>
          </a:prstGeom>
          <a:noFill/>
          <a:ln w="9525">
            <a:noFill/>
            <a:miter lim="800000"/>
            <a:headEnd/>
            <a:tailEnd/>
          </a:ln>
        </p:spPr>
        <p:txBody>
          <a:bodyPr wrap="none">
            <a:prstTxWarp prst="textNoShape">
              <a:avLst/>
            </a:prstTxWarp>
            <a:spAutoFit/>
          </a:bodyPr>
          <a:lstStyle/>
          <a:p>
            <a:pPr eaLnBrk="1" hangingPunct="1"/>
            <a:r>
              <a:rPr lang="en-US" sz="1800" dirty="0">
                <a:latin typeface="Arial" charset="0"/>
                <a:ea typeface="Arial" charset="0"/>
                <a:cs typeface="Arial" charset="0"/>
              </a:rPr>
              <a:t>°</a:t>
            </a:r>
            <a:r>
              <a:rPr lang="en-US" sz="1800" dirty="0">
                <a:latin typeface="Arial" charset="0"/>
                <a:ea typeface="ＭＳ Ｐゴシック" charset="-128"/>
                <a:cs typeface="ＭＳ Ｐゴシック" charset="-128"/>
              </a:rPr>
              <a:t>C</a:t>
            </a:r>
          </a:p>
        </p:txBody>
      </p:sp>
      <p:sp>
        <p:nvSpPr>
          <p:cNvPr id="22547" name="Rectangle 19"/>
          <p:cNvSpPr>
            <a:spLocks noGrp="1" noChangeArrowheads="1"/>
          </p:cNvSpPr>
          <p:nvPr>
            <p:ph type="title" idx="4294967295"/>
          </p:nvPr>
        </p:nvSpPr>
        <p:spPr>
          <a:xfrm>
            <a:off x="0" y="-139700"/>
            <a:ext cx="9144000" cy="1143000"/>
          </a:xfrm>
        </p:spPr>
        <p:txBody>
          <a:bodyPr>
            <a:normAutofit/>
          </a:bodyPr>
          <a:lstStyle/>
          <a:p>
            <a:pPr eaLnBrk="1" hangingPunct="1"/>
            <a:r>
              <a:rPr lang="en-US" sz="2800" b="1" dirty="0">
                <a:solidFill>
                  <a:schemeClr val="tx1"/>
                </a:solidFill>
                <a:latin typeface="Arial"/>
                <a:cs typeface="Arial"/>
              </a:rPr>
              <a:t>Projected</a:t>
            </a:r>
            <a:r>
              <a:rPr lang="en-US" sz="2800" b="1" dirty="0" smtClean="0">
                <a:solidFill>
                  <a:schemeClr val="tx1"/>
                </a:solidFill>
                <a:latin typeface="Arial"/>
                <a:cs typeface="Arial"/>
              </a:rPr>
              <a:t> </a:t>
            </a:r>
            <a:r>
              <a:rPr lang="en-US" sz="2800" b="1" dirty="0" smtClean="0">
                <a:latin typeface="Arial"/>
                <a:cs typeface="Arial"/>
              </a:rPr>
              <a:t>Changes</a:t>
            </a:r>
            <a:r>
              <a:rPr lang="en-US" sz="2800" b="1" dirty="0" smtClean="0">
                <a:solidFill>
                  <a:schemeClr val="tx1"/>
                </a:solidFill>
                <a:latin typeface="Arial"/>
                <a:cs typeface="Arial"/>
              </a:rPr>
              <a:t> </a:t>
            </a:r>
            <a:r>
              <a:rPr lang="en-US" sz="2800" b="1" dirty="0">
                <a:solidFill>
                  <a:schemeClr val="tx1"/>
                </a:solidFill>
                <a:latin typeface="Arial"/>
                <a:cs typeface="Arial"/>
              </a:rPr>
              <a:t>in Annual</a:t>
            </a:r>
            <a:r>
              <a:rPr lang="en-US" sz="2800" b="1" dirty="0" smtClean="0">
                <a:solidFill>
                  <a:schemeClr val="tx1"/>
                </a:solidFill>
                <a:latin typeface="Arial"/>
                <a:cs typeface="Arial"/>
              </a:rPr>
              <a:t> Temperature </a:t>
            </a:r>
            <a:br>
              <a:rPr lang="en-US" sz="2800" b="1" dirty="0" smtClean="0">
                <a:solidFill>
                  <a:schemeClr val="tx1"/>
                </a:solidFill>
                <a:latin typeface="Arial"/>
                <a:cs typeface="Arial"/>
              </a:rPr>
            </a:br>
            <a:r>
              <a:rPr lang="en-US" sz="2800" b="1" dirty="0" smtClean="0">
                <a:solidFill>
                  <a:schemeClr val="tx1"/>
                </a:solidFill>
                <a:latin typeface="Arial"/>
                <a:cs typeface="Arial"/>
              </a:rPr>
              <a:t>and Precipitation</a:t>
            </a:r>
            <a:endParaRPr lang="en-US" sz="2800" dirty="0">
              <a:latin typeface="Arial"/>
              <a:cs typeface="Arial"/>
            </a:endParaRPr>
          </a:p>
        </p:txBody>
      </p:sp>
      <p:pic>
        <p:nvPicPr>
          <p:cNvPr id="8" name="Picture 4"/>
          <p:cNvPicPr>
            <a:picLocks noChangeAspect="1" noChangeArrowheads="1"/>
          </p:cNvPicPr>
          <p:nvPr/>
        </p:nvPicPr>
        <p:blipFill>
          <a:blip r:embed="rId3"/>
          <a:srcRect t="48000"/>
          <a:stretch>
            <a:fillRect/>
          </a:stretch>
        </p:blipFill>
        <p:spPr bwMode="auto">
          <a:xfrm>
            <a:off x="1778668" y="3658969"/>
            <a:ext cx="5366642" cy="2906931"/>
          </a:xfrm>
          <a:prstGeom prst="rect">
            <a:avLst/>
          </a:prstGeom>
          <a:noFill/>
          <a:ln w="9525">
            <a:noFill/>
            <a:miter lim="800000"/>
            <a:headEnd/>
            <a:tailEnd/>
          </a:ln>
        </p:spPr>
      </p:pic>
      <p:sp>
        <p:nvSpPr>
          <p:cNvPr id="9" name="Text Box 18"/>
          <p:cNvSpPr txBox="1">
            <a:spLocks noChangeArrowheads="1"/>
          </p:cNvSpPr>
          <p:nvPr/>
        </p:nvSpPr>
        <p:spPr bwMode="auto">
          <a:xfrm>
            <a:off x="23966" y="6519446"/>
            <a:ext cx="3317823" cy="338554"/>
          </a:xfrm>
          <a:prstGeom prst="rect">
            <a:avLst/>
          </a:prstGeom>
          <a:noFill/>
          <a:ln w="9525">
            <a:noFill/>
            <a:miter lim="800000"/>
            <a:headEnd/>
            <a:tailEnd/>
          </a:ln>
        </p:spPr>
        <p:txBody>
          <a:bodyPr wrap="none">
            <a:prstTxWarp prst="textNoShape">
              <a:avLst/>
            </a:prstTxWarp>
            <a:spAutoFit/>
          </a:bodyPr>
          <a:lstStyle/>
          <a:p>
            <a:pPr eaLnBrk="1" hangingPunct="1"/>
            <a:r>
              <a:rPr lang="en-US" sz="1600" i="1" dirty="0">
                <a:latin typeface="Calibri" charset="0"/>
                <a:ea typeface="ＭＳ Ｐゴシック" charset="-128"/>
                <a:cs typeface="ＭＳ Ｐゴシック" charset="-128"/>
              </a:rPr>
              <a:t>* Compared with 1970-1999 average</a:t>
            </a:r>
          </a:p>
        </p:txBody>
      </p:sp>
    </p:spTree>
    <p:extLst>
      <p:ext uri="{BB962C8B-B14F-4D97-AF65-F5344CB8AC3E}">
        <p14:creationId xmlns:p14="http://schemas.microsoft.com/office/powerpoint/2010/main" val="7481168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635" y="-138500"/>
            <a:ext cx="5025107" cy="6858000"/>
          </a:xfrm>
          <a:prstGeom prst="rect">
            <a:avLst/>
          </a:prstGeom>
        </p:spPr>
      </p:pic>
      <p:sp>
        <p:nvSpPr>
          <p:cNvPr id="3" name="TextBox 2"/>
          <p:cNvSpPr txBox="1"/>
          <p:nvPr/>
        </p:nvSpPr>
        <p:spPr>
          <a:xfrm>
            <a:off x="0" y="6581001"/>
            <a:ext cx="3646255" cy="276999"/>
          </a:xfrm>
          <a:prstGeom prst="rect">
            <a:avLst/>
          </a:prstGeom>
          <a:noFill/>
        </p:spPr>
        <p:txBody>
          <a:bodyPr wrap="none" rtlCol="0">
            <a:spAutoFit/>
          </a:bodyPr>
          <a:lstStyle/>
          <a:p>
            <a:r>
              <a:rPr lang="en-US" sz="1200" i="1" dirty="0"/>
              <a:t>f</a:t>
            </a:r>
            <a:r>
              <a:rPr lang="en-US" sz="1200" i="1" smtClean="0"/>
              <a:t>rom </a:t>
            </a:r>
            <a:r>
              <a:rPr lang="en-US" sz="1200" i="1" dirty="0" smtClean="0"/>
              <a:t>Climate Change in Colorado, 2014 </a:t>
            </a:r>
            <a:r>
              <a:rPr lang="en-US" sz="1200" i="1" smtClean="0"/>
              <a:t>report by WWA</a:t>
            </a:r>
            <a:endParaRPr lang="en-US" sz="1200" i="1" dirty="0"/>
          </a:p>
        </p:txBody>
      </p:sp>
    </p:spTree>
    <p:extLst>
      <p:ext uri="{BB962C8B-B14F-4D97-AF65-F5344CB8AC3E}">
        <p14:creationId xmlns:p14="http://schemas.microsoft.com/office/powerpoint/2010/main" val="223255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18" y="0"/>
            <a:ext cx="3324031"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06" y="0"/>
            <a:ext cx="3345580" cy="6858000"/>
          </a:xfrm>
          <a:prstGeom prst="rect">
            <a:avLst/>
          </a:prstGeom>
        </p:spPr>
      </p:pic>
      <p:sp>
        <p:nvSpPr>
          <p:cNvPr id="4" name="TextBox 3"/>
          <p:cNvSpPr txBox="1"/>
          <p:nvPr/>
        </p:nvSpPr>
        <p:spPr>
          <a:xfrm>
            <a:off x="0" y="6581001"/>
            <a:ext cx="3646255" cy="276999"/>
          </a:xfrm>
          <a:prstGeom prst="rect">
            <a:avLst/>
          </a:prstGeom>
          <a:noFill/>
        </p:spPr>
        <p:txBody>
          <a:bodyPr wrap="none" rtlCol="0">
            <a:spAutoFit/>
          </a:bodyPr>
          <a:lstStyle/>
          <a:p>
            <a:r>
              <a:rPr lang="en-US" sz="1200" i="1" dirty="0"/>
              <a:t>f</a:t>
            </a:r>
            <a:r>
              <a:rPr lang="en-US" sz="1200" i="1" smtClean="0"/>
              <a:t>rom </a:t>
            </a:r>
            <a:r>
              <a:rPr lang="en-US" sz="1200" i="1" dirty="0" smtClean="0"/>
              <a:t>Climate Change in Colorado, 2014 </a:t>
            </a:r>
            <a:r>
              <a:rPr lang="en-US" sz="1200" i="1" smtClean="0"/>
              <a:t>report by WWA</a:t>
            </a:r>
            <a:endParaRPr lang="en-US" sz="1200" i="1" dirty="0"/>
          </a:p>
        </p:txBody>
      </p:sp>
    </p:spTree>
    <p:extLst>
      <p:ext uri="{BB962C8B-B14F-4D97-AF65-F5344CB8AC3E}">
        <p14:creationId xmlns:p14="http://schemas.microsoft.com/office/powerpoint/2010/main" val="6063497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35400" cy="4699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00" y="0"/>
            <a:ext cx="5064752" cy="5446059"/>
          </a:xfrm>
          <a:prstGeom prst="rect">
            <a:avLst/>
          </a:prstGeom>
        </p:spPr>
      </p:pic>
      <p:sp>
        <p:nvSpPr>
          <p:cNvPr id="4" name="TextBox 3"/>
          <p:cNvSpPr txBox="1"/>
          <p:nvPr/>
        </p:nvSpPr>
        <p:spPr>
          <a:xfrm>
            <a:off x="0" y="6581001"/>
            <a:ext cx="3646255" cy="276999"/>
          </a:xfrm>
          <a:prstGeom prst="rect">
            <a:avLst/>
          </a:prstGeom>
          <a:noFill/>
        </p:spPr>
        <p:txBody>
          <a:bodyPr wrap="none" rtlCol="0">
            <a:spAutoFit/>
          </a:bodyPr>
          <a:lstStyle/>
          <a:p>
            <a:r>
              <a:rPr lang="en-US" sz="1200" i="1" dirty="0"/>
              <a:t>f</a:t>
            </a:r>
            <a:r>
              <a:rPr lang="en-US" sz="1200" i="1" smtClean="0"/>
              <a:t>rom </a:t>
            </a:r>
            <a:r>
              <a:rPr lang="en-US" sz="1200" i="1" dirty="0" smtClean="0"/>
              <a:t>Climate Change in Colorado, 2014 </a:t>
            </a:r>
            <a:r>
              <a:rPr lang="en-US" sz="1200" i="1" smtClean="0"/>
              <a:t>report by WWA</a:t>
            </a:r>
            <a:endParaRPr lang="en-US" sz="1200" i="1" dirty="0"/>
          </a:p>
        </p:txBody>
      </p:sp>
    </p:spTree>
    <p:extLst>
      <p:ext uri="{BB962C8B-B14F-4D97-AF65-F5344CB8AC3E}">
        <p14:creationId xmlns:p14="http://schemas.microsoft.com/office/powerpoint/2010/main" val="1109704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8181</TotalTime>
  <Words>7928</Words>
  <Application>Microsoft Macintosh PowerPoint</Application>
  <PresentationFormat>On-screen Show (4:3)</PresentationFormat>
  <Paragraphs>1010</Paragraphs>
  <Slides>92</Slides>
  <Notes>69</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11" baseType="lpstr">
      <vt:lpstr>Arial Black</vt:lpstr>
      <vt:lpstr>Avenir Black</vt:lpstr>
      <vt:lpstr>Avenir Book</vt:lpstr>
      <vt:lpstr>Avenir Heavy</vt:lpstr>
      <vt:lpstr>Book Antiqua</vt:lpstr>
      <vt:lpstr>BookAntiqua</vt:lpstr>
      <vt:lpstr>Calibri</vt:lpstr>
      <vt:lpstr>Calibri Light</vt:lpstr>
      <vt:lpstr>Georgia</vt:lpstr>
      <vt:lpstr>Helvetica</vt:lpstr>
      <vt:lpstr>ＭＳ Ｐゴシック</vt:lpstr>
      <vt:lpstr>Symbol</vt:lpstr>
      <vt:lpstr>Times</vt:lpstr>
      <vt:lpstr>Times New Roman</vt:lpstr>
      <vt:lpstr>Times-Bold</vt:lpstr>
      <vt:lpstr>Trebuchet MS</vt:lpstr>
      <vt:lpstr>Arial</vt:lpstr>
      <vt:lpstr>Office Theme</vt:lpstr>
      <vt:lpstr>Document</vt:lpstr>
      <vt:lpstr>PowerPoint Presentation</vt:lpstr>
      <vt:lpstr>PowerPoint Presentation</vt:lpstr>
      <vt:lpstr>Intergovernmental Panel on Climate Change (IPCC) 2007</vt:lpstr>
      <vt:lpstr>Global Climate Models (GCMs) also known as General Circulation Models</vt:lpstr>
      <vt:lpstr>Greenhouse Gas Emission Scenarios </vt:lpstr>
      <vt:lpstr>PowerPoint Presentation</vt:lpstr>
      <vt:lpstr>PowerPoint Presentation</vt:lpstr>
      <vt:lpstr>PowerPoint Presentation</vt:lpstr>
      <vt:lpstr>Projected Changes in Annual Temperature  and Precipitation</vt:lpstr>
      <vt:lpstr>PowerPoint Presentation</vt:lpstr>
      <vt:lpstr>PowerPoint Presentation</vt:lpstr>
      <vt:lpstr>PowerPoint Presentation</vt:lpstr>
      <vt:lpstr>Case study 1: Yakima River Basin</vt:lpstr>
      <vt:lpstr>PowerPoint Presentation</vt:lpstr>
      <vt:lpstr>PowerPoint Presentation</vt:lpstr>
      <vt:lpstr>Case study 2: Puget Sound Basin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Climate Data Online</vt:lpstr>
      <vt:lpstr>PowerPoint Presentation</vt:lpstr>
      <vt:lpstr>PowerPoint Presentation</vt:lpstr>
      <vt:lpstr>Motivation</vt:lpstr>
      <vt:lpstr>Past Studies of Future Runoff at Lees Ferry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 of Uncertainty in Future Projections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and management implications</vt:lpstr>
      <vt:lpstr>Interpretation for Decision Makers</vt:lpstr>
      <vt:lpstr>Successes and Lessons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Meteorological forcings</vt:lpstr>
      <vt:lpstr>2. Downscaling</vt:lpstr>
      <vt:lpstr>3. Hydrologic modeling</vt:lpstr>
      <vt:lpstr>4. Streamflow forecasting</vt:lpstr>
      <vt:lpstr>5. Storylines demonstration project</vt:lpstr>
      <vt:lpstr>5. Storylines demonstration project</vt:lpstr>
      <vt:lpstr>5. Storylines demonstration project</vt:lpstr>
      <vt:lpstr>PowerPoint Presentation</vt:lpstr>
      <vt:lpstr>PowerPoint Presentation</vt:lpstr>
      <vt:lpstr>Extra slides</vt:lpstr>
      <vt:lpstr>PowerPoint Presentation</vt:lpstr>
      <vt:lpstr>PowerPoint Presentation</vt:lpstr>
      <vt:lpstr>Temperature Sensitivity</vt:lpstr>
      <vt:lpstr>Temperature Sensitivity</vt:lpstr>
      <vt:lpstr>PowerPoint Presentation</vt:lpstr>
      <vt:lpstr>PowerPoint Presentation</vt:lpstr>
      <vt:lpstr>What do bridges between research and applications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Julie Vano</dc:creator>
  <cp:lastModifiedBy>julie vano</cp:lastModifiedBy>
  <cp:revision>258</cp:revision>
  <cp:lastPrinted>2013-01-17T22:59:56Z</cp:lastPrinted>
  <dcterms:created xsi:type="dcterms:W3CDTF">2015-09-15T17:27:08Z</dcterms:created>
  <dcterms:modified xsi:type="dcterms:W3CDTF">2017-06-02T07:00:02Z</dcterms:modified>
</cp:coreProperties>
</file>